
<file path=[Content_Types].xml><?xml version="1.0" encoding="utf-8"?>
<Types xmlns="http://schemas.openxmlformats.org/package/2006/content-types"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3" r:id="rId2"/>
    <p:sldMasterId id="2147483682" r:id="rId3"/>
    <p:sldMasterId id="2147483667" r:id="rId4"/>
  </p:sldMasterIdLst>
  <p:notesMasterIdLst>
    <p:notesMasterId r:id="rId21"/>
  </p:notesMasterIdLst>
  <p:sldIdLst>
    <p:sldId id="881" r:id="rId5"/>
    <p:sldId id="882" r:id="rId6"/>
    <p:sldId id="883" r:id="rId7"/>
    <p:sldId id="884" r:id="rId8"/>
    <p:sldId id="885" r:id="rId9"/>
    <p:sldId id="887" r:id="rId10"/>
    <p:sldId id="888" r:id="rId11"/>
    <p:sldId id="889" r:id="rId12"/>
    <p:sldId id="890" r:id="rId13"/>
    <p:sldId id="891" r:id="rId14"/>
    <p:sldId id="892" r:id="rId15"/>
    <p:sldId id="893" r:id="rId16"/>
    <p:sldId id="894" r:id="rId17"/>
    <p:sldId id="895" r:id="rId18"/>
    <p:sldId id="864" r:id="rId19"/>
    <p:sldId id="897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664" autoAdjust="0"/>
    <p:restoredTop sz="88430" autoAdjust="0"/>
  </p:normalViewPr>
  <p:slideViewPr>
    <p:cSldViewPr snapToGrid="0" snapToObjects="1">
      <p:cViewPr varScale="1">
        <p:scale>
          <a:sx n="120" d="100"/>
          <a:sy n="120" d="100"/>
        </p:scale>
        <p:origin x="65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GoL Disabled</c:v>
                </c:pt>
              </c:strCache>
            </c:strRef>
          </c:tx>
          <c:spPr>
            <a:solidFill>
              <a:srgbClr val="2E75B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333333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RELAX</c:v>
                </c:pt>
                <c:pt idx="1">
                  <c:v>HAVE_FUN</c:v>
                </c:pt>
                <c:pt idx="2">
                  <c:v>KEEP_BEING_
REAL_OUTSIDE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97.64</c:v>
                </c:pt>
                <c:pt idx="2">
                  <c:v>94.58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1-48D4-A5B3-20D613359E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GoL Enabled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333333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RELAX</c:v>
                </c:pt>
                <c:pt idx="1">
                  <c:v>HAVE_FUN</c:v>
                </c:pt>
                <c:pt idx="2">
                  <c:v>KEEP_BEING_
REAL_OUTSIDE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98.14</c:v>
                </c:pt>
                <c:pt idx="1">
                  <c:v>95.08</c:v>
                </c:pt>
                <c:pt idx="2">
                  <c:v>93.61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A1-48D4-A5B3-20D613359E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de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2"/>
          <c:min val="88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de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GoL Disabled</c:v>
                </c:pt>
              </c:strCache>
            </c:strRef>
          </c:tx>
          <c:spPr>
            <a:solidFill>
              <a:srgbClr val="2E75B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333333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RELAX</c:v>
                </c:pt>
                <c:pt idx="1">
                  <c:v>HAVE_FUN</c:v>
                </c:pt>
                <c:pt idx="2">
                  <c:v>KEEP_BEING_
REAL_OUTSIDE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47.8</c:v>
                </c:pt>
                <c:pt idx="1">
                  <c:v>42.34</c:v>
                </c:pt>
                <c:pt idx="2">
                  <c:v>32.700000000000003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83-4BAA-AEA7-369EA1FDE0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GoL Enabled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333333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RELAX</c:v>
                </c:pt>
                <c:pt idx="1">
                  <c:v>HAVE_FUN</c:v>
                </c:pt>
                <c:pt idx="2">
                  <c:v>KEEP_BEING_
REAL_OUTSIDE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38.15</c:v>
                </c:pt>
                <c:pt idx="1">
                  <c:v>33.35</c:v>
                </c:pt>
                <c:pt idx="2">
                  <c:v>32.090000000000003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83-4BAA-AEA7-369EA1FDE0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de-D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95959"/>
                </a:solidFill>
                <a:latin typeface="Arial"/>
              </a:defRPr>
            </a:pPr>
            <a:endParaRPr lang="de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20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692838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26698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006143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143811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394652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32679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011810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pPr rtl="0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45180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81320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388982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48122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034205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1597567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879668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92427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75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00106198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/>
          <p:cNvSpPr>
            <a:spLocks noGrp="1"/>
          </p:cNvSpPr>
          <p:nvPr>
            <p:ph type="title"/>
          </p:nvPr>
        </p:nvSpPr>
        <p:spPr>
          <a:xfrm>
            <a:off x="450720" y="854731"/>
            <a:ext cx="8229600" cy="1373616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4" name="Untertitel 2"/>
          <p:cNvSpPr>
            <a:spLocks noGrp="1"/>
          </p:cNvSpPr>
          <p:nvPr>
            <p:ph type="subTitle" idx="1"/>
          </p:nvPr>
        </p:nvSpPr>
        <p:spPr>
          <a:xfrm>
            <a:off x="450720" y="2571750"/>
            <a:ext cx="8229600" cy="3262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96" b="1" cap="none" spc="7">
                <a:solidFill>
                  <a:srgbClr val="000000"/>
                </a:solidFill>
              </a:defRPr>
            </a:lvl1pPr>
            <a:lvl2pPr marL="34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12C10CD-1CC7-4AAC-9D9A-A3D9B03B2A47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0590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45214"/>
          </a:xfrm>
          <a:prstGeom prst="rect">
            <a:avLst/>
          </a:prstGeom>
        </p:spPr>
        <p:txBody>
          <a:bodyPr rtlCol="0">
            <a:noAutofit/>
          </a:bodyPr>
          <a:lstStyle>
            <a:lvl2pPr>
              <a:spcBef>
                <a:spcPts val="0"/>
              </a:spcBef>
              <a:buFontTx/>
              <a:buNone/>
              <a:defRPr sz="1769"/>
            </a:lvl2pPr>
            <a:lvl3pPr marL="0">
              <a:spcBef>
                <a:spcPts val="0"/>
              </a:spcBef>
              <a:buFontTx/>
              <a:buNone/>
              <a:defRPr sz="1428"/>
            </a:lvl3pPr>
            <a:lvl4pPr marL="0">
              <a:spcBef>
                <a:spcPts val="0"/>
              </a:spcBef>
              <a:buFontTx/>
              <a:buNone/>
              <a:defRPr sz="1224"/>
            </a:lvl4pPr>
            <a:lvl5pPr marL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B8B94E-528D-4DA2-A8DA-1A5023AD0B87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37539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ach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769"/>
            </a:lvl1pPr>
            <a:lvl2pPr>
              <a:defRPr sz="1769"/>
            </a:lvl2pPr>
            <a:lvl3pPr>
              <a:defRPr sz="1769"/>
            </a:lvl3pPr>
            <a:lvl4pPr>
              <a:defRPr sz="1769"/>
            </a:lvl4pPr>
            <a:lvl5pPr>
              <a:defRPr sz="1769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E9762CF-2B5E-40C0-AC47-F7B22382971A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99430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1"/>
          </p:nvPr>
        </p:nvSpPr>
        <p:spPr>
          <a:xfrm>
            <a:off x="450719" y="1198134"/>
            <a:ext cx="3983924" cy="3090635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4572000" y="1198134"/>
            <a:ext cx="4114801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F96B307E-DDF4-4379-8EE7-D365B24E7A7B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40373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4572001" y="1198134"/>
            <a:ext cx="4114800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1" y="1198134"/>
            <a:ext cx="4114080" cy="2747231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021DBFC9-776A-45A3-88A1-0175C4FB52D3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4117675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450720" y="1198134"/>
            <a:ext cx="4114800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029920" y="1198134"/>
            <a:ext cx="4114080" cy="2747231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C494ACA-61AB-4CDB-AD63-7FA8827A6945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64927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bilderung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0719" y="1198134"/>
            <a:ext cx="5946481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61600" y="0"/>
            <a:ext cx="2282400" cy="1541538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61600" y="1541538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1600" y="2915153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457201" y="334931"/>
            <a:ext cx="6404399" cy="51979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9FF585A2-0B30-4F33-8B39-10086C924E91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13165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r Bebilderung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2282400" cy="1540998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7200" y="1541538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2915153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6"/>
          </p:nvPr>
        </p:nvSpPr>
        <p:spPr>
          <a:xfrm>
            <a:off x="2740319" y="1025173"/>
            <a:ext cx="5946481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2743532" y="334931"/>
            <a:ext cx="5943268" cy="63796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fld id="{6B4298FE-6E67-4731-864B-E7FA87AECC66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340504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dr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156997" y="2571750"/>
            <a:ext cx="2529803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0719" y="2571750"/>
            <a:ext cx="251496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427200" y="2571750"/>
            <a:ext cx="22896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idx="16"/>
          </p:nvPr>
        </p:nvSpPr>
        <p:spPr>
          <a:xfrm>
            <a:off x="450719" y="1198134"/>
            <a:ext cx="8236081" cy="1030212"/>
          </a:xfrm>
        </p:spPr>
        <p:txBody>
          <a:bodyPr/>
          <a:lstStyle>
            <a:lvl1pPr>
              <a:defRPr sz="1632" b="0"/>
            </a:lvl1pPr>
            <a:lvl2pPr>
              <a:defRPr sz="210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fld id="{B139DDA0-3123-4194-B1E9-0B4BFDFB6553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5359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hs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923052" y="2571750"/>
            <a:ext cx="2763748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0719" y="2571750"/>
            <a:ext cx="2747521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98240" y="2571750"/>
            <a:ext cx="2724813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923053" y="1198134"/>
            <a:ext cx="2747521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198240" y="1198134"/>
            <a:ext cx="2724813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450718" y="1198134"/>
            <a:ext cx="2747522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fld id="{D46E4FBC-50F7-4153-A62D-59BBE92A64EA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690365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2"/>
          <p:cNvSpPr/>
          <p:nvPr userDrawn="1"/>
        </p:nvSpPr>
        <p:spPr>
          <a:xfrm>
            <a:off x="0" y="0"/>
            <a:ext cx="9144000" cy="9891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de-DE" sz="1224">
              <a:solidFill>
                <a:srgbClr val="FFFFFF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3166200-3E89-4FBF-8FA0-187B6F6E8131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10087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7249154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95C24-20F8-F614-0A6D-3B6768D2C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E4089-42B9-4F19-85F3-A69231A250EB}" type="datetime1">
              <a:rPr lang="de-DE" smtClean="0"/>
              <a:pPr/>
              <a:t>28.07.2026</a:t>
            </a:fld>
            <a:endParaRPr lang="de-D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F0A6AA-8E8F-1203-FE21-83816F55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4667831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49FA-B35D-1D43-C4FE-4AC6831B2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5D107-3CD3-0D1C-3EC4-F77EB5813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CD519-FD8E-9A1F-FECE-DC696F9BD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44343-CFEC-9A64-8F44-340EAA42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EE3EC-A9FB-A0DE-8CFE-C92FC6B4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4988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D904-0A13-714F-D973-039506A9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4E0D3-A697-5BE8-2EDD-5825129D8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E5830-41C2-A2DA-21B9-81B40F8E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EE827-040C-EB76-4460-A045DF5A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43427-D03E-6684-67C5-6F6489C6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85412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8A1F-394F-684A-755B-194468D1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4FD9F-7051-3399-34DF-273B3328D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B27B3-8B39-E9E0-A4D9-A7EA2767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B5BC8-7226-0981-5EED-65C1AC5DD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F11CC-9CB7-1455-A649-C1E37B72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98151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ECFB-231D-EA93-B1A9-F60DF6EE9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30522-F90D-D0D7-ECE2-81D69C339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0E76B-B5CD-B8FE-7DDA-A02168047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5D15E-ED81-3A6C-BF8E-0B93A06CF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27DC9-DC04-53C6-743E-BDC80D135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15DEF-8A4A-FB1D-F52D-A139CDBBF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12160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6248B-D61C-989F-95EB-CA5206EA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89C80-D520-04A4-B892-50B22CF8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3832A-0FB0-1825-B2BC-86238C80E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CA6931-0339-4D4B-4BD5-2D931AE4C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8641A-0BE4-5643-470F-231C895EF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0D26A7-25F7-1A7E-7E5E-601BAE63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2B15A4-5092-63AC-8D52-FB6330F6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86D2D-CFA3-423C-5719-E7516CD3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62793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613C-19DC-DFA6-712F-FA815F43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10A69F-2031-85D1-965B-845DC2911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386B7-3A60-728F-2ED1-C996DB5E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C84FB7-BCAB-50C7-E42D-E728030A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25433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EBF6B-FCF3-42F9-F5B4-B3BB060A7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2B0A87-C7F9-2FE1-4FD8-81135974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AA3B9-06FD-B90D-970A-2CFC3971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11985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2BBB7-B19D-C71A-0D22-8477AE58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B8571-74B3-CC46-E22C-7D3062590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77793-5B2C-5225-3AC6-B0ABB0625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582DB-85F5-1168-8C21-58256258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940F4-3544-47B4-4E02-C392F2B5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6DC75-1340-7CE7-9202-A024D284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4217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9CE17-AB7B-56A5-3336-6F46C576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09E00-A342-D53D-4406-9BFD4BC2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58370-D39D-DD4C-FDCC-B0A3F435E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43C2A-FC0F-FBE0-740F-7CC157D8E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FA838-BD9E-1279-614B-F593BAE88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18F9B-6BAE-4B58-220E-3B47504F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77063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4F1F-1B55-9A77-9352-B810D39C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92D84-7661-338B-1C53-38E19DB80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55EE0-1E35-C1A3-ACBB-E80FA7D74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1AE6B-B701-A587-44E4-63D509A1D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1B0C1-D543-A7AD-A2B7-869F76576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343606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7D5065-2ECF-FB13-7143-81E09A07DA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C4487-48C3-0856-8F56-7815FDDA9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F0745-DC3E-FC83-417E-F589C7AF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0BAD5-F03E-AB7B-CF33-52D54E63B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475FE-0408-7EC6-89CB-30BF9AB62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43174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/>
          <p:cNvSpPr>
            <a:spLocks noGrp="1"/>
          </p:cNvSpPr>
          <p:nvPr>
            <p:ph type="title"/>
          </p:nvPr>
        </p:nvSpPr>
        <p:spPr>
          <a:xfrm>
            <a:off x="450720" y="854731"/>
            <a:ext cx="8229600" cy="1373616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4" name="Untertitel 2"/>
          <p:cNvSpPr>
            <a:spLocks noGrp="1"/>
          </p:cNvSpPr>
          <p:nvPr>
            <p:ph type="subTitle" idx="1"/>
          </p:nvPr>
        </p:nvSpPr>
        <p:spPr>
          <a:xfrm>
            <a:off x="450720" y="2571750"/>
            <a:ext cx="8229600" cy="3262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96" b="1" cap="none" spc="7">
                <a:solidFill>
                  <a:srgbClr val="000000"/>
                </a:solidFill>
              </a:defRPr>
            </a:lvl1pPr>
            <a:lvl2pPr marL="34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12C10CD-1CC7-4AAC-9D9A-A3D9B03B2A47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92818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45214"/>
          </a:xfrm>
          <a:prstGeom prst="rect">
            <a:avLst/>
          </a:prstGeom>
        </p:spPr>
        <p:txBody>
          <a:bodyPr rtlCol="0">
            <a:noAutofit/>
          </a:bodyPr>
          <a:lstStyle>
            <a:lvl2pPr>
              <a:spcBef>
                <a:spcPts val="0"/>
              </a:spcBef>
              <a:buFontTx/>
              <a:buNone/>
              <a:defRPr sz="1769"/>
            </a:lvl2pPr>
            <a:lvl3pPr marL="0">
              <a:spcBef>
                <a:spcPts val="0"/>
              </a:spcBef>
              <a:buFontTx/>
              <a:buNone/>
              <a:defRPr sz="1428"/>
            </a:lvl3pPr>
            <a:lvl4pPr marL="0">
              <a:spcBef>
                <a:spcPts val="0"/>
              </a:spcBef>
              <a:buFontTx/>
              <a:buNone/>
              <a:defRPr sz="1224"/>
            </a:lvl4pPr>
            <a:lvl5pPr marL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B8B94E-528D-4DA2-A8DA-1A5023AD0B87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184804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ach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769"/>
            </a:lvl1pPr>
            <a:lvl2pPr>
              <a:defRPr sz="1769"/>
            </a:lvl2pPr>
            <a:lvl3pPr>
              <a:defRPr sz="1769"/>
            </a:lvl3pPr>
            <a:lvl4pPr>
              <a:defRPr sz="1769"/>
            </a:lvl4pPr>
            <a:lvl5pPr>
              <a:defRPr sz="1769"/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9E9762CF-2B5E-40C0-AC47-F7B22382971A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234896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1"/>
          </p:nvPr>
        </p:nvSpPr>
        <p:spPr>
          <a:xfrm>
            <a:off x="450719" y="1198134"/>
            <a:ext cx="3983924" cy="3090635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4572000" y="1198134"/>
            <a:ext cx="4114801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F96B307E-DDF4-4379-8EE7-D365B24E7A7B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7173724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4572001" y="1198134"/>
            <a:ext cx="4114800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1" y="1198134"/>
            <a:ext cx="4114080" cy="2747231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021DBFC9-776A-45A3-88A1-0175C4FB52D3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1059315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7" name="Inhaltsplatzhalter 2"/>
          <p:cNvSpPr>
            <a:spLocks noGrp="1"/>
          </p:cNvSpPr>
          <p:nvPr>
            <p:ph idx="1"/>
          </p:nvPr>
        </p:nvSpPr>
        <p:spPr>
          <a:xfrm>
            <a:off x="450720" y="1198134"/>
            <a:ext cx="4114800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029920" y="1198134"/>
            <a:ext cx="4114080" cy="2747231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6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fld id="{6C494ACA-61AB-4CDB-AD63-7FA8827A6945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278916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bilderung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450719" y="1198134"/>
            <a:ext cx="5946481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61600" y="0"/>
            <a:ext cx="2282400" cy="1541538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61600" y="1541538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1600" y="2915153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457201" y="334931"/>
            <a:ext cx="6404399" cy="51979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fld id="{9FF585A2-0B30-4F33-8B39-10086C924E91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18436765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r Bebilderung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2282400" cy="1540998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7200" y="1541538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2915153"/>
            <a:ext cx="22824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6"/>
          </p:nvPr>
        </p:nvSpPr>
        <p:spPr>
          <a:xfrm>
            <a:off x="2740319" y="1025173"/>
            <a:ext cx="5946481" cy="2747231"/>
          </a:xfrm>
        </p:spPr>
        <p:txBody>
          <a:bodyPr/>
          <a:lstStyle>
            <a:lvl1pPr>
              <a:defRPr sz="1769" b="0"/>
            </a:lvl1pPr>
            <a:lvl2pPr>
              <a:defRPr sz="176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0" name="Titelplatzhalter 1"/>
          <p:cNvSpPr>
            <a:spLocks noGrp="1"/>
          </p:cNvSpPr>
          <p:nvPr>
            <p:ph type="title"/>
          </p:nvPr>
        </p:nvSpPr>
        <p:spPr>
          <a:xfrm>
            <a:off x="2743532" y="334931"/>
            <a:ext cx="5943268" cy="637964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fld id="{6B4298FE-6E67-4731-864B-E7FA87AECC66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6361910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dr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156997" y="2571750"/>
            <a:ext cx="2529803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0719" y="2571750"/>
            <a:ext cx="251496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427200" y="2571750"/>
            <a:ext cx="2289600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idx="16"/>
          </p:nvPr>
        </p:nvSpPr>
        <p:spPr>
          <a:xfrm>
            <a:off x="450719" y="1198134"/>
            <a:ext cx="8236081" cy="1030212"/>
          </a:xfrm>
        </p:spPr>
        <p:txBody>
          <a:bodyPr/>
          <a:lstStyle>
            <a:lvl1pPr>
              <a:defRPr sz="1632" b="0"/>
            </a:lvl1pPr>
            <a:lvl2pPr>
              <a:defRPr sz="2109"/>
            </a:lvl2pPr>
            <a:lvl3pPr>
              <a:buNone/>
              <a:defRPr sz="1769"/>
            </a:lvl3pPr>
            <a:lvl4pPr marL="367138" indent="-183569">
              <a:tabLst/>
              <a:defRPr sz="1496"/>
            </a:lvl4pPr>
            <a:lvl5pPr marL="367138" indent="0">
              <a:buNone/>
              <a:defRPr sz="1224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fld id="{B139DDA0-3123-4194-B1E9-0B4BFDFB6553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22005678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hs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923052" y="2571750"/>
            <a:ext cx="2763748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0719" y="2571750"/>
            <a:ext cx="2747521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198240" y="2571750"/>
            <a:ext cx="2724813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923053" y="1198134"/>
            <a:ext cx="2747521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198240" y="1198134"/>
            <a:ext cx="2724813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450718" y="1198134"/>
            <a:ext cx="2747522" cy="1373616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14" name="Datumsplatzhalter 3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fld id="{D46E4FBC-50F7-4153-A62D-59BBE92A64EA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1691327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2"/>
          <p:cNvSpPr/>
          <p:nvPr userDrawn="1"/>
        </p:nvSpPr>
        <p:spPr>
          <a:xfrm>
            <a:off x="0" y="0"/>
            <a:ext cx="9144000" cy="9891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de-DE" sz="1224">
              <a:solidFill>
                <a:srgbClr val="FFFFFF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defRPr sz="2177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defRPr sz="816"/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E3166200-3E89-4FBF-8FA0-187B6F6E8131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Test-Vortrag</a:t>
            </a:r>
          </a:p>
        </p:txBody>
      </p:sp>
    </p:spTree>
    <p:extLst>
      <p:ext uri="{BB962C8B-B14F-4D97-AF65-F5344CB8AC3E}">
        <p14:creationId xmlns:p14="http://schemas.microsoft.com/office/powerpoint/2010/main" val="35820951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77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245227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95C24-20F8-F614-0A6D-3B6768D2C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E4089-42B9-4F19-85F3-A69231A250EB}" type="datetime1">
              <a:rPr lang="de-DE" smtClean="0"/>
              <a:pPr/>
              <a:t>28.07.2026</a:t>
            </a:fld>
            <a:endParaRPr lang="de-D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F0A6AA-8E8F-1203-FE21-83816F55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304657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16.06.2025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IWANN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CC2B5-7555-4954-8704-E5081F89195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041982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4632713"/>
            <a:ext cx="7009920" cy="5107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de-DE" sz="1224">
              <a:solidFill>
                <a:srgbClr val="FFFFFF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7009919" y="4282830"/>
            <a:ext cx="2134081" cy="8552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de-DE" sz="1224">
              <a:solidFill>
                <a:srgbClr val="FFFFFF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28" name="Titelplatzhalter 1"/>
          <p:cNvSpPr>
            <a:spLocks noGrp="1"/>
          </p:cNvSpPr>
          <p:nvPr>
            <p:ph type="title"/>
          </p:nvPr>
        </p:nvSpPr>
        <p:spPr bwMode="auto">
          <a:xfrm>
            <a:off x="456480" y="334765"/>
            <a:ext cx="8231040" cy="5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102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921" y="1199754"/>
            <a:ext cx="8229600" cy="274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2" name="Datumsplatzhalter 3"/>
          <p:cNvSpPr>
            <a:spLocks noGrp="1"/>
          </p:cNvSpPr>
          <p:nvPr>
            <p:ph type="dt" sz="half" idx="2"/>
          </p:nvPr>
        </p:nvSpPr>
        <p:spPr>
          <a:xfrm>
            <a:off x="450720" y="4760140"/>
            <a:ext cx="915840" cy="274291"/>
          </a:xfrm>
          <a:prstGeom prst="rect">
            <a:avLst/>
          </a:prstGeom>
        </p:spPr>
        <p:txBody>
          <a:bodyPr vert="horz" wrap="square" lIns="0" tIns="50402" rIns="100803" bIns="50402" numCol="1" anchor="b" anchorCtr="0" compatLnSpc="1">
            <a:prstTxWarp prst="textNoShape">
              <a:avLst/>
            </a:prstTxWarp>
          </a:bodyPr>
          <a:lstStyle>
            <a:lvl1pPr>
              <a:defRPr sz="816">
                <a:solidFill>
                  <a:schemeClr val="tx2"/>
                </a:solidFill>
                <a:cs typeface="Arial" charset="0"/>
              </a:defRPr>
            </a:lvl1pPr>
          </a:lstStyle>
          <a:p>
            <a:fld id="{C4FE4089-42B9-4F19-85F3-A69231A250EB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2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0720" y="4760140"/>
            <a:ext cx="3939840" cy="274291"/>
          </a:xfrm>
          <a:prstGeom prst="rect">
            <a:avLst/>
          </a:prstGeom>
        </p:spPr>
        <p:txBody>
          <a:bodyPr vert="horz" wrap="square" lIns="0" tIns="50402" rIns="100803" bIns="50402" numCol="1" anchor="b" anchorCtr="0" compatLnSpc="1">
            <a:prstTxWarp prst="textNoShape">
              <a:avLst/>
            </a:prstTxWarp>
          </a:bodyPr>
          <a:lstStyle>
            <a:lvl1pPr>
              <a:defRPr sz="816" b="1">
                <a:solidFill>
                  <a:schemeClr val="tx2"/>
                </a:solidFill>
                <a:cs typeface="Arial" charset="0"/>
              </a:defRPr>
            </a:lvl1pPr>
          </a:lstStyle>
          <a:p>
            <a:r>
              <a:rPr lang="de-DE"/>
              <a:t>Test-Vortrag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608801" y="4819791"/>
            <a:ext cx="1114560" cy="21788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fld id="{91A5A186-FB89-4FDE-8850-91D5795EADE7}" type="slidenum">
              <a:rPr lang="de-DE" sz="816" smtClean="0">
                <a:solidFill>
                  <a:schemeClr val="tx2"/>
                </a:solidFill>
              </a:rPr>
              <a:pPr/>
              <a:t>‹#›</a:t>
            </a:fld>
            <a:endParaRPr lang="de-DE" sz="816" dirty="0">
              <a:solidFill>
                <a:schemeClr val="tx2"/>
              </a:solidFill>
            </a:endParaRPr>
          </a:p>
        </p:txBody>
      </p:sp>
      <p:pic>
        <p:nvPicPr>
          <p:cNvPr id="3" name="Picture 2" descr="The image features the logo of Rheine-Waal University of Applied Sciences.&#10;&#10;AI-generated content may be incorrect.">
            <a:extLst>
              <a:ext uri="{FF2B5EF4-FFF2-40B4-BE49-F238E27FC236}">
                <a16:creationId xmlns:a16="http://schemas.microsoft.com/office/drawing/2014/main" id="{94178A35-D3E0-7910-3C74-89B318EE5D70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345603" y="4321377"/>
            <a:ext cx="1600659" cy="7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97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sldNum="0" hdr="0"/>
  <p:txStyles>
    <p:titleStyle>
      <a:lvl1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 kern="1200">
          <a:solidFill>
            <a:schemeClr val="accent2"/>
          </a:solidFill>
          <a:latin typeface="Arial"/>
          <a:ea typeface="ＭＳ Ｐゴシック" pitchFamily="-112" charset="-128"/>
          <a:cs typeface="Arial"/>
        </a:defRPr>
      </a:lvl1pPr>
      <a:lvl2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2pPr>
      <a:lvl3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3pPr>
      <a:lvl4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4pPr>
      <a:lvl5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5pPr>
      <a:lvl6pPr marL="310987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6pPr>
      <a:lvl7pPr marL="621975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7pPr>
      <a:lvl8pPr marL="932962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8pPr>
      <a:lvl9pPr marL="1243950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9pPr>
    </p:titleStyle>
    <p:bodyStyle>
      <a:lvl1pPr marL="233241" indent="-233241" algn="l" defTabSz="342302" rtl="0" eaLnBrk="1" fontAlgn="base" hangingPunct="1">
        <a:spcBef>
          <a:spcPts val="408"/>
        </a:spcBef>
        <a:spcAft>
          <a:spcPct val="0"/>
        </a:spcAft>
        <a:buFont typeface="Arial" charset="0"/>
        <a:defRPr sz="2109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1pPr>
      <a:lvl2pPr marL="183569" indent="-183569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9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2pPr>
      <a:lvl3pPr marL="422209" indent="-238640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defRPr sz="1769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3pPr>
      <a:lvl4pPr marL="367138" indent="-183569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96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4pPr>
      <a:lvl5pPr marL="789347" indent="-422209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5pPr>
      <a:lvl6pPr marL="1885579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6pPr>
      <a:lvl7pPr marL="2228411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7pPr>
      <a:lvl8pPr marL="2571244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8pPr>
      <a:lvl9pPr marL="2914077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2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2pPr>
      <a:lvl3pPr marL="685665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98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30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62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96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8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8pPr>
      <a:lvl9pPr marL="2742660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7CEA2F-FD27-E071-D937-71398A82F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BE696-1FB9-ED42-CF56-F22AEC118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4E3A3-36AC-3BD2-E5E5-CCC73BD4C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642C0-3A8F-418D-A4FF-65B2C2E929FC}" type="datetimeFigureOut">
              <a:rPr lang="LID4096" smtClean="0"/>
              <a:t>07/28/2026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C1646-040E-0303-7642-20559255C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386BE-BCF0-C5A0-EDFF-916EEC310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B4927-A98C-4124-8B3C-E7DA322A395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7521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0" y="4630582"/>
            <a:ext cx="7970165" cy="5107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de-DE" sz="1224">
              <a:solidFill>
                <a:srgbClr val="FFFFFF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5" name="Rechteck 14"/>
          <p:cNvSpPr/>
          <p:nvPr userDrawn="1"/>
        </p:nvSpPr>
        <p:spPr>
          <a:xfrm>
            <a:off x="7917383" y="4288230"/>
            <a:ext cx="1226618" cy="85527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defRPr/>
            </a:pPr>
            <a:endParaRPr lang="de-DE" sz="1224">
              <a:solidFill>
                <a:srgbClr val="FFFFFF"/>
              </a:solidFill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28" name="Titelplatzhalter 1"/>
          <p:cNvSpPr>
            <a:spLocks noGrp="1"/>
          </p:cNvSpPr>
          <p:nvPr>
            <p:ph type="title"/>
          </p:nvPr>
        </p:nvSpPr>
        <p:spPr bwMode="auto">
          <a:xfrm>
            <a:off x="456480" y="334765"/>
            <a:ext cx="8231040" cy="526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102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921" y="1199754"/>
            <a:ext cx="8229600" cy="2745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2" name="Datumsplatzhalter 3"/>
          <p:cNvSpPr>
            <a:spLocks noGrp="1"/>
          </p:cNvSpPr>
          <p:nvPr>
            <p:ph type="dt" sz="half" idx="2"/>
          </p:nvPr>
        </p:nvSpPr>
        <p:spPr>
          <a:xfrm>
            <a:off x="450720" y="4760140"/>
            <a:ext cx="915840" cy="274291"/>
          </a:xfrm>
          <a:prstGeom prst="rect">
            <a:avLst/>
          </a:prstGeom>
        </p:spPr>
        <p:txBody>
          <a:bodyPr vert="horz" wrap="square" lIns="0" tIns="50402" rIns="100803" bIns="50402" numCol="1" anchor="b" anchorCtr="0" compatLnSpc="1">
            <a:prstTxWarp prst="textNoShape">
              <a:avLst/>
            </a:prstTxWarp>
          </a:bodyPr>
          <a:lstStyle>
            <a:lvl1pPr>
              <a:defRPr sz="816">
                <a:solidFill>
                  <a:schemeClr val="tx2"/>
                </a:solidFill>
                <a:cs typeface="Arial" charset="0"/>
              </a:defRPr>
            </a:lvl1pPr>
          </a:lstStyle>
          <a:p>
            <a:fld id="{C4FE4089-42B9-4F19-85F3-A69231A250EB}" type="datetime1">
              <a:rPr lang="de-DE"/>
              <a:pPr/>
              <a:t>28.07.2026</a:t>
            </a:fld>
            <a:endParaRPr lang="de-DE"/>
          </a:p>
        </p:txBody>
      </p:sp>
      <p:sp>
        <p:nvSpPr>
          <p:cNvPr id="2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30720" y="4760140"/>
            <a:ext cx="3939840" cy="274291"/>
          </a:xfrm>
          <a:prstGeom prst="rect">
            <a:avLst/>
          </a:prstGeom>
        </p:spPr>
        <p:txBody>
          <a:bodyPr vert="horz" wrap="square" lIns="0" tIns="50402" rIns="100803" bIns="50402" numCol="1" anchor="b" anchorCtr="0" compatLnSpc="1">
            <a:prstTxWarp prst="textNoShape">
              <a:avLst/>
            </a:prstTxWarp>
          </a:bodyPr>
          <a:lstStyle>
            <a:lvl1pPr>
              <a:defRPr sz="816" b="1">
                <a:solidFill>
                  <a:schemeClr val="tx2"/>
                </a:solidFill>
                <a:cs typeface="Arial" charset="0"/>
              </a:defRPr>
            </a:lvl1pPr>
          </a:lstStyle>
          <a:p>
            <a:r>
              <a:rPr lang="de-DE"/>
              <a:t>Test-Vortrag</a:t>
            </a:r>
          </a:p>
        </p:txBody>
      </p:sp>
      <p:pic>
        <p:nvPicPr>
          <p:cNvPr id="1032" name="Picture 15" descr="HRW-Logo2010-CMYK-ppt.ai"/>
          <p:cNvPicPr>
            <a:picLocks noChangeAspect="1"/>
          </p:cNvPicPr>
          <p:nvPr/>
        </p:nvPicPr>
        <p:blipFill>
          <a:blip r:embed="rId16" cstate="screen"/>
          <a:srcRect r="71051"/>
          <a:stretch>
            <a:fillRect/>
          </a:stretch>
        </p:blipFill>
        <p:spPr bwMode="auto">
          <a:xfrm>
            <a:off x="8162183" y="4078731"/>
            <a:ext cx="629882" cy="1362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5608801" y="4819791"/>
            <a:ext cx="1114560" cy="21788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fld id="{91A5A186-FB89-4FDE-8850-91D5795EADE7}" type="slidenum">
              <a:rPr lang="de-DE" sz="816" smtClean="0">
                <a:solidFill>
                  <a:schemeClr val="tx2"/>
                </a:solidFill>
              </a:rPr>
              <a:pPr/>
              <a:t>‹#›</a:t>
            </a:fld>
            <a:endParaRPr lang="de-DE" sz="816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/>
  <p:txStyles>
    <p:titleStyle>
      <a:lvl1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 kern="1200">
          <a:solidFill>
            <a:schemeClr val="accent2"/>
          </a:solidFill>
          <a:latin typeface="Arial"/>
          <a:ea typeface="ＭＳ Ｐゴシック" pitchFamily="-112" charset="-128"/>
          <a:cs typeface="Arial"/>
        </a:defRPr>
      </a:lvl1pPr>
      <a:lvl2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2pPr>
      <a:lvl3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3pPr>
      <a:lvl4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4pPr>
      <a:lvl5pPr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5pPr>
      <a:lvl6pPr marL="310987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6pPr>
      <a:lvl7pPr marL="621975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7pPr>
      <a:lvl8pPr marL="932962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8pPr>
      <a:lvl9pPr marL="1243950" algn="l" defTabSz="342302" rtl="0" eaLnBrk="1" fontAlgn="base" hangingPunct="1">
        <a:lnSpc>
          <a:spcPts val="2721"/>
        </a:lnSpc>
        <a:spcBef>
          <a:spcPct val="0"/>
        </a:spcBef>
        <a:spcAft>
          <a:spcPct val="0"/>
        </a:spcAft>
        <a:defRPr sz="2721" b="1">
          <a:solidFill>
            <a:schemeClr val="accent2"/>
          </a:solidFill>
          <a:latin typeface="Arial" pitchFamily="-112" charset="0"/>
          <a:ea typeface="ＭＳ Ｐゴシック" pitchFamily="-112" charset="-128"/>
        </a:defRPr>
      </a:lvl9pPr>
    </p:titleStyle>
    <p:bodyStyle>
      <a:lvl1pPr marL="233241" indent="-233241" algn="l" defTabSz="342302" rtl="0" eaLnBrk="1" fontAlgn="base" hangingPunct="1">
        <a:spcBef>
          <a:spcPts val="408"/>
        </a:spcBef>
        <a:spcAft>
          <a:spcPct val="0"/>
        </a:spcAft>
        <a:buFont typeface="Arial" charset="0"/>
        <a:defRPr sz="2109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1pPr>
      <a:lvl2pPr marL="183569" indent="-183569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9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2pPr>
      <a:lvl3pPr marL="422209" indent="-238640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defRPr sz="1769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3pPr>
      <a:lvl4pPr marL="367138" indent="-183569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96"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4pPr>
      <a:lvl5pPr marL="789347" indent="-422209" algn="l" defTabSz="342302" rtl="0" eaLnBrk="1" fontAlgn="base" hangingPunct="1">
        <a:spcBef>
          <a:spcPct val="20000"/>
        </a:spcBef>
        <a:spcAft>
          <a:spcPct val="0"/>
        </a:spcAft>
        <a:buFont typeface="Arial" charset="0"/>
        <a:defRPr kern="1200">
          <a:solidFill>
            <a:schemeClr val="tx1"/>
          </a:solidFill>
          <a:latin typeface="Arial"/>
          <a:ea typeface="ＭＳ Ｐゴシック" pitchFamily="-112" charset="-128"/>
          <a:cs typeface="Arial"/>
        </a:defRPr>
      </a:lvl5pPr>
      <a:lvl6pPr marL="1885579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6pPr>
      <a:lvl7pPr marL="2228411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7pPr>
      <a:lvl8pPr marL="2571244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8pPr>
      <a:lvl9pPr marL="2914077" indent="-171417" algn="l" defTabSz="342832" rtl="0" eaLnBrk="1" latinLnBrk="0" hangingPunct="1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2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2pPr>
      <a:lvl3pPr marL="685665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98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30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62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96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8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8pPr>
      <a:lvl9pPr marL="2742660" algn="l" defTabSz="342832" rtl="0" eaLnBrk="1" latinLnBrk="0" hangingPunct="1">
        <a:defRPr sz="1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3.mp4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3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the logo and information for the 2026 edition of the IEEE SMC (Systems, Man, and Cybernetics) held in Bellevue, Washington, USA.">
            <a:extLst>
              <a:ext uri="{FF2B5EF4-FFF2-40B4-BE49-F238E27FC236}">
                <a16:creationId xmlns:a16="http://schemas.microsoft.com/office/drawing/2014/main" id="{EAEA877D-ACAA-5808-5577-EAD93C7427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906"/>
          <a:stretch>
            <a:fillRect/>
          </a:stretch>
        </p:blipFill>
        <p:spPr>
          <a:xfrm>
            <a:off x="-1" y="7771"/>
            <a:ext cx="9140683" cy="2494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hape 0"/>
          <p:cNvSpPr/>
          <p:nvPr/>
        </p:nvSpPr>
        <p:spPr>
          <a:xfrm>
            <a:off x="5029200" y="0"/>
            <a:ext cx="4114800" cy="576072"/>
          </a:xfrm>
          <a:prstGeom prst="rect">
            <a:avLst/>
          </a:prstGeom>
          <a:solidFill>
            <a:srgbClr val="1A1A2E">
              <a:alpha val="80000"/>
            </a:srgbClr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8" name="Text 1"/>
          <p:cNvSpPr/>
          <p:nvPr/>
        </p:nvSpPr>
        <p:spPr>
          <a:xfrm>
            <a:off x="5074920" y="0"/>
            <a:ext cx="39776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ON BRAIN-MACHINE INTERFACES
IEEE SMC 2026</a:t>
            </a:r>
            <a:b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4-7, 2026</a:t>
            </a:r>
            <a:endParaRPr lang="en-US" sz="900" dirty="0"/>
          </a:p>
        </p:txBody>
      </p:sp>
      <p:sp>
        <p:nvSpPr>
          <p:cNvPr id="9" name="Text 2"/>
          <p:cNvSpPr/>
          <p:nvPr/>
        </p:nvSpPr>
        <p:spPr>
          <a:xfrm>
            <a:off x="411480" y="1572768"/>
            <a:ext cx="6565197" cy="1371600"/>
          </a:xfrm>
          <a:prstGeom prst="rect">
            <a:avLst/>
          </a:prstGeom>
          <a:noFill/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Enhanced Information Transfer Rates in SSVEP-Based BCIs Using 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Conway's Game of Life as Visual Overlay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ext 3"/>
          <p:cNvSpPr/>
          <p:nvPr/>
        </p:nvSpPr>
        <p:spPr>
          <a:xfrm>
            <a:off x="411480" y="2999232"/>
            <a:ext cx="5486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u="sng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Atilla Cantürk</a:t>
            </a: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Ivan Volosyak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411480" y="3419856"/>
            <a:ext cx="5486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Technology and Bionics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Rhine-Waal University of Applied Sciences, 47533 Kleve, Germany</a:t>
            </a:r>
            <a:endParaRPr lang="en-US" sz="1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3063240"/>
            <a:ext cx="1325880" cy="10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4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D29F6-B014-CCD2-3188-67D54FD2E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D1510120-B318-A97A-C313-C64563017DFC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5D701540-EA58-8038-1718-63FF145B61F9}"/>
              </a:ext>
            </a:extLst>
          </p:cNvPr>
          <p:cNvSpPr/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D6D467AA-41E9-CA0B-5226-D8A107F50486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High-contrast flickering targets cause visual fatigue and eye strain [1,2]</a:t>
            </a: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vigilance degrades SSVEP amplitude and classification accuracy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Repetitive tasks reduce attentional engagement during prolonged gaze fixation</a:t>
            </a:r>
            <a:endParaRPr lang="en-US" sz="1600" dirty="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E4EBD1F1-31CB-5CC0-7102-017D88A60536}"/>
              </a:ext>
            </a:extLst>
          </p:cNvPr>
          <p:cNvSpPr/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5AECE415-CB9C-360F-662A-75A42A06B91C}"/>
              </a:ext>
            </a:extLst>
          </p:cNvPr>
          <p:cNvSpPr/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Solution</a:t>
            </a:r>
            <a:endParaRPr lang="en-US" sz="1700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95072258-BD52-B46D-4C17-DBC4C4BA7D51}"/>
              </a:ext>
            </a:extLst>
          </p:cNvPr>
          <p:cNvSpPr/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Augment SSVEP targets with a dynamic visual overlay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Conway's Game of Life: complex evolving patterns from four simple rules</a:t>
            </a: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Phase-lock GoL dynamics to SSVEP flicker → no change to decoding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Hypothesis: richer visual context sustains attention while maintaining performance</a:t>
            </a:r>
            <a:endParaRPr lang="en-US" sz="16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6706976C-1D3C-D6CF-A121-B04146E8C57A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2600" dirty="0"/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4CED219E-45EA-9EDA-E772-90F8D1040200}"/>
              </a:ext>
            </a:extLst>
          </p:cNvPr>
          <p:cNvSpPr/>
          <p:nvPr/>
        </p:nvSpPr>
        <p:spPr>
          <a:xfrm>
            <a:off x="600012" y="3809999"/>
            <a:ext cx="3811968" cy="463063"/>
          </a:xfrm>
          <a:prstGeom prst="roundRect">
            <a:avLst>
              <a:gd name="adj" fmla="val 3750"/>
            </a:avLst>
          </a:prstGeom>
          <a:solidFill>
            <a:srgbClr val="FFF2F2"/>
          </a:solidFill>
          <a:ln w="762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B87DEAF1-8B22-CB34-58FA-659F57598176}"/>
              </a:ext>
            </a:extLst>
          </p:cNvPr>
          <p:cNvSpPr/>
          <p:nvPr/>
        </p:nvSpPr>
        <p:spPr>
          <a:xfrm>
            <a:off x="737171" y="3559904"/>
            <a:ext cx="3539685" cy="928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assistive end users who rely on a BCI daily,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comfort and engagement decide long-term acceptance.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56B9E1-28F1-561B-619F-0C631B003EB1}"/>
              </a:ext>
            </a:extLst>
          </p:cNvPr>
          <p:cNvSpPr txBox="1"/>
          <p:nvPr/>
        </p:nvSpPr>
        <p:spPr>
          <a:xfrm>
            <a:off x="-1" y="4641356"/>
            <a:ext cx="5525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sz="600" dirty="0"/>
              <a:t>[1] T. Cao, F. Wan, C. M. Wong, J. N. da Cruz, and Y. Hu, "Objective evaluation of fatigue by EEG spectral analysis in steady-state visual evoked potential-based brain-computer interfaces,“ </a:t>
            </a:r>
            <a:r>
              <a:rPr lang="en-US" sz="600" dirty="0" err="1"/>
              <a:t>BioMedical</a:t>
            </a:r>
            <a:r>
              <a:rPr lang="en-US" sz="600" dirty="0"/>
              <a:t> Engineering </a:t>
            </a:r>
            <a:r>
              <a:rPr lang="en-US" sz="600" dirty="0" err="1"/>
              <a:t>OnLine</a:t>
            </a:r>
            <a:r>
              <a:rPr lang="en-US" sz="600" dirty="0"/>
              <a:t>, vol. 13, no. 1, Mar. 2014.</a:t>
            </a:r>
          </a:p>
          <a:p>
            <a:pPr>
              <a:buSzPct val="100000"/>
            </a:pPr>
            <a:r>
              <a:rPr lang="en-US" sz="600" dirty="0"/>
              <a:t>[2] M. Azadi Moghadam and A. Maleki, "Fatigue factors and fatigue indices in SSVEP-based brain-computer interfaces: a systematic review and meta-analysis," Frontiers in Human Neuroscience, vol. 17, Nov. 2023. </a:t>
            </a:r>
          </a:p>
        </p:txBody>
      </p:sp>
    </p:spTree>
    <p:extLst>
      <p:ext uri="{BB962C8B-B14F-4D97-AF65-F5344CB8AC3E}">
        <p14:creationId xmlns:p14="http://schemas.microsoft.com/office/powerpoint/2010/main" val="116814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1">
            <a:extLst>
              <a:ext uri="{FF2B5EF4-FFF2-40B4-BE49-F238E27FC236}">
                <a16:creationId xmlns:a16="http://schemas.microsoft.com/office/drawing/2014/main" id="{7FCA26D1-5FE3-1E11-3137-CD8315D6834F}"/>
              </a:ext>
            </a:extLst>
          </p:cNvPr>
          <p:cNvSpPr/>
          <p:nvPr/>
        </p:nvSpPr>
        <p:spPr>
          <a:xfrm>
            <a:off x="411480" y="3118104"/>
            <a:ext cx="8339328" cy="603504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DD51D007-6C91-14E1-8D05-0186EFE8234F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01F69937-C589-D3C3-9EFB-31A21BE5555B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7C7EE9BA-9A45-D22D-7150-A557DAC32425}"/>
              </a:ext>
            </a:extLst>
          </p:cNvPr>
          <p:cNvSpPr/>
          <p:nvPr/>
        </p:nvSpPr>
        <p:spPr>
          <a:xfrm>
            <a:off x="411480" y="1115568"/>
            <a:ext cx="8339328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FB4D962B-EC39-4518-9CE4-7DC6720ABC93}"/>
              </a:ext>
            </a:extLst>
          </p:cNvPr>
          <p:cNvSpPr/>
          <p:nvPr/>
        </p:nvSpPr>
        <p:spPr>
          <a:xfrm>
            <a:off x="502920" y="1115568"/>
            <a:ext cx="2560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et al. 2023; </a:t>
            </a:r>
            <a:b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Volosyak et al. 2011</a:t>
            </a:r>
            <a:endParaRPr lang="en-US" sz="1300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7D4791DF-848D-9473-474F-77734E513B30}"/>
              </a:ext>
            </a:extLst>
          </p:cNvPr>
          <p:cNvSpPr/>
          <p:nvPr/>
        </p:nvSpPr>
        <p:spPr>
          <a:xfrm>
            <a:off x="3200400" y="1115568"/>
            <a:ext cx="54406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frequencies / lower contrast mitigate fatigue while largely preserving decoding performance</a:t>
            </a:r>
            <a:endParaRPr lang="en-US" sz="1300" dirty="0"/>
          </a:p>
        </p:txBody>
      </p:sp>
      <p:sp>
        <p:nvSpPr>
          <p:cNvPr id="18" name="Shape 5">
            <a:extLst>
              <a:ext uri="{FF2B5EF4-FFF2-40B4-BE49-F238E27FC236}">
                <a16:creationId xmlns:a16="http://schemas.microsoft.com/office/drawing/2014/main" id="{D8747003-0449-A2FF-47E3-3A61D0C29DB6}"/>
              </a:ext>
            </a:extLst>
          </p:cNvPr>
          <p:cNvSpPr/>
          <p:nvPr/>
        </p:nvSpPr>
        <p:spPr>
          <a:xfrm>
            <a:off x="411480" y="1783080"/>
            <a:ext cx="8339328" cy="603504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21294755-F336-4CF9-E081-53DD487608F3}"/>
              </a:ext>
            </a:extLst>
          </p:cNvPr>
          <p:cNvSpPr/>
          <p:nvPr/>
        </p:nvSpPr>
        <p:spPr>
          <a:xfrm>
            <a:off x="502920" y="1783080"/>
            <a:ext cx="2560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Fodor &amp; Volosyak 2025</a:t>
            </a:r>
            <a:endParaRPr lang="en-US" sz="130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C818CC32-3688-16DD-D6EB-DA3AA22BEF30}"/>
              </a:ext>
            </a:extLst>
          </p:cNvPr>
          <p:cNvSpPr/>
          <p:nvPr/>
        </p:nvSpPr>
        <p:spPr>
          <a:xfrm>
            <a:off x="3200400" y="1783080"/>
            <a:ext cx="54406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Imperceptible VEP (I-VEP): above critical fusion threshold 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eliminates flicker perception, retains separability</a:t>
            </a:r>
            <a:endParaRPr lang="en-US" sz="130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FA1BA456-6AB8-4FB3-ABAF-E5B7EE84F770}"/>
              </a:ext>
            </a:extLst>
          </p:cNvPr>
          <p:cNvSpPr/>
          <p:nvPr/>
        </p:nvSpPr>
        <p:spPr>
          <a:xfrm>
            <a:off x="411480" y="2450592"/>
            <a:ext cx="8339328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8" name="Text 10">
            <a:extLst>
              <a:ext uri="{FF2B5EF4-FFF2-40B4-BE49-F238E27FC236}">
                <a16:creationId xmlns:a16="http://schemas.microsoft.com/office/drawing/2014/main" id="{D8146E7A-7024-95E6-38B0-43C02912DBA1}"/>
              </a:ext>
            </a:extLst>
          </p:cNvPr>
          <p:cNvSpPr/>
          <p:nvPr/>
        </p:nvSpPr>
        <p:spPr>
          <a:xfrm>
            <a:off x="3200400" y="3129861"/>
            <a:ext cx="54406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StAR-Burst: random texture patches on flicker targets; modifying visual composition preserves performance and improves UX</a:t>
            </a:r>
            <a:endParaRPr lang="en-US" sz="1300" dirty="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60C81E38-3FCA-5F1E-2BF7-C1DC111007E7}"/>
              </a:ext>
            </a:extLst>
          </p:cNvPr>
          <p:cNvSpPr/>
          <p:nvPr/>
        </p:nvSpPr>
        <p:spPr>
          <a:xfrm>
            <a:off x="501178" y="2459736"/>
            <a:ext cx="2560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Dehais et al. 2024</a:t>
            </a:r>
            <a:endParaRPr lang="en-US" sz="1300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FE70F194-3FDC-6365-B5F0-3F6A8561FD26}"/>
              </a:ext>
            </a:extLst>
          </p:cNvPr>
          <p:cNvSpPr/>
          <p:nvPr/>
        </p:nvSpPr>
        <p:spPr>
          <a:xfrm>
            <a:off x="3200400" y="2460608"/>
            <a:ext cx="54406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Gabor-based textured flickers maintain strong decoding and improve comfort (J Neural Engineering)</a:t>
            </a:r>
            <a:endParaRPr lang="en-US" sz="1300" dirty="0"/>
          </a:p>
        </p:txBody>
      </p:sp>
      <p:sp>
        <p:nvSpPr>
          <p:cNvPr id="36" name="Shape 14">
            <a:extLst>
              <a:ext uri="{FF2B5EF4-FFF2-40B4-BE49-F238E27FC236}">
                <a16:creationId xmlns:a16="http://schemas.microsoft.com/office/drawing/2014/main" id="{E7135D04-19A4-1D9E-EE56-32BBBC1167ED}"/>
              </a:ext>
            </a:extLst>
          </p:cNvPr>
          <p:cNvSpPr/>
          <p:nvPr/>
        </p:nvSpPr>
        <p:spPr>
          <a:xfrm>
            <a:off x="411480" y="3785616"/>
            <a:ext cx="6594371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96F1EA76-4917-E697-FFEA-36E4F4FE2957}"/>
              </a:ext>
            </a:extLst>
          </p:cNvPr>
          <p:cNvSpPr/>
          <p:nvPr/>
        </p:nvSpPr>
        <p:spPr>
          <a:xfrm>
            <a:off x="502920" y="3785616"/>
            <a:ext cx="2560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Schrag et al. 2025</a:t>
            </a:r>
            <a:endParaRPr lang="en-US" sz="1300" dirty="0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3446F21A-647F-9D88-7C41-70CC13A3251B}"/>
              </a:ext>
            </a:extLst>
          </p:cNvPr>
          <p:cNvSpPr/>
          <p:nvPr/>
        </p:nvSpPr>
        <p:spPr>
          <a:xfrm>
            <a:off x="3200400" y="3785616"/>
            <a:ext cx="3805451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Textured SSVEP stimuli affect comfort in pediatric BCI </a:t>
            </a: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clear gains in neural response are inconsistent</a:t>
            </a:r>
            <a:endParaRPr lang="en-US" sz="1300" dirty="0"/>
          </a:p>
        </p:txBody>
      </p:sp>
      <p:sp>
        <p:nvSpPr>
          <p:cNvPr id="42" name="Shape 17">
            <a:extLst>
              <a:ext uri="{FF2B5EF4-FFF2-40B4-BE49-F238E27FC236}">
                <a16:creationId xmlns:a16="http://schemas.microsoft.com/office/drawing/2014/main" id="{E5DA4D76-9088-A014-6978-E0828B679841}"/>
              </a:ext>
            </a:extLst>
          </p:cNvPr>
          <p:cNvSpPr/>
          <p:nvPr/>
        </p:nvSpPr>
        <p:spPr>
          <a:xfrm>
            <a:off x="377248" y="4462272"/>
            <a:ext cx="5543492" cy="384048"/>
          </a:xfrm>
          <a:prstGeom prst="rect">
            <a:avLst/>
          </a:prstGeom>
          <a:solidFill>
            <a:srgbClr val="F2F2F2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44" name="Text 18">
            <a:extLst>
              <a:ext uri="{FF2B5EF4-FFF2-40B4-BE49-F238E27FC236}">
                <a16:creationId xmlns:a16="http://schemas.microsoft.com/office/drawing/2014/main" id="{19DC903F-BD62-16EA-EE25-9CE9B5954B3C}"/>
              </a:ext>
            </a:extLst>
          </p:cNvPr>
          <p:cNvSpPr/>
          <p:nvPr/>
        </p:nvSpPr>
        <p:spPr>
          <a:xfrm>
            <a:off x="502920" y="4462272"/>
            <a:ext cx="5175391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Gap: Application of a dynamic textured stimuli to improve SSVEP BCI </a:t>
            </a:r>
          </a:p>
          <a:p>
            <a:r>
              <a:rPr lang="en-US" sz="13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not yet tested.</a:t>
            </a:r>
            <a:endParaRPr lang="en-US" sz="13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981BFEC-BA05-9823-F2FC-3CA07B4985C7}"/>
              </a:ext>
            </a:extLst>
          </p:cNvPr>
          <p:cNvSpPr/>
          <p:nvPr/>
        </p:nvSpPr>
        <p:spPr>
          <a:xfrm>
            <a:off x="502920" y="3129857"/>
            <a:ext cx="2560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Gomel et al. 2025 (SMC)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921674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>
            <a:extLst>
              <a:ext uri="{FF2B5EF4-FFF2-40B4-BE49-F238E27FC236}">
                <a16:creationId xmlns:a16="http://schemas.microsoft.com/office/drawing/2014/main" id="{E32991C4-49DA-69FE-34B6-57972459E38A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Conway's Game of Life</a:t>
            </a:r>
            <a:endParaRPr lang="en-US" sz="2600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2C651872-E257-0C0B-2C68-9C4C46C942C2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F2E2C85-EC8D-45A8-AE76-E69063CDC674}"/>
              </a:ext>
            </a:extLst>
          </p:cNvPr>
          <p:cNvGrpSpPr/>
          <p:nvPr/>
        </p:nvGrpSpPr>
        <p:grpSpPr>
          <a:xfrm>
            <a:off x="411480" y="1097280"/>
            <a:ext cx="4398264" cy="493776"/>
            <a:chOff x="411480" y="1097280"/>
            <a:chExt cx="4398264" cy="493776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C5153434-6BBB-A267-0FFF-37848406675C}"/>
                </a:ext>
              </a:extLst>
            </p:cNvPr>
            <p:cNvGrpSpPr/>
            <p:nvPr/>
          </p:nvGrpSpPr>
          <p:grpSpPr>
            <a:xfrm>
              <a:off x="411480" y="1097280"/>
              <a:ext cx="475488" cy="475488"/>
              <a:chOff x="411480" y="1097280"/>
              <a:chExt cx="475488" cy="475488"/>
            </a:xfrm>
          </p:grpSpPr>
          <p:sp>
            <p:nvSpPr>
              <p:cNvPr id="11" name="Shape 2">
                <a:extLst>
                  <a:ext uri="{FF2B5EF4-FFF2-40B4-BE49-F238E27FC236}">
                    <a16:creationId xmlns:a16="http://schemas.microsoft.com/office/drawing/2014/main" id="{55327A3B-AF8D-38D8-3954-DB810CEA7E08}"/>
                  </a:ext>
                </a:extLst>
              </p:cNvPr>
              <p:cNvSpPr/>
              <p:nvPr/>
            </p:nvSpPr>
            <p:spPr>
              <a:xfrm>
                <a:off x="411480" y="1097280"/>
                <a:ext cx="475488" cy="475488"/>
              </a:xfrm>
              <a:prstGeom prst="ellipse">
                <a:avLst/>
              </a:prstGeom>
              <a:solidFill>
                <a:srgbClr val="2E75B6"/>
              </a:solidFill>
              <a:ln w="12700">
                <a:solidFill>
                  <a:srgbClr val="2E75B6"/>
                </a:solidFill>
                <a:prstDash val="solid"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0FC1FE71-35F1-9A99-AC84-14152CA1EFDB}"/>
                  </a:ext>
                </a:extLst>
              </p:cNvPr>
              <p:cNvSpPr/>
              <p:nvPr/>
            </p:nvSpPr>
            <p:spPr>
              <a:xfrm>
                <a:off x="411480" y="1097280"/>
                <a:ext cx="475488" cy="4754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500" b="1" dirty="0">
                    <a:solidFill>
                      <a:srgbClr val="FFFFFF"/>
                    </a:solidFill>
                  </a:rPr>
                  <a:t>1</a:t>
                </a:r>
                <a:endParaRPr lang="en-US" sz="150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8A9B3C7-D659-C3AD-66F3-67BF8A82421E}"/>
                </a:ext>
              </a:extLst>
            </p:cNvPr>
            <p:cNvGrpSpPr/>
            <p:nvPr/>
          </p:nvGrpSpPr>
          <p:grpSpPr>
            <a:xfrm>
              <a:off x="969264" y="1097280"/>
              <a:ext cx="3840480" cy="493776"/>
              <a:chOff x="969264" y="1097280"/>
              <a:chExt cx="3840480" cy="493776"/>
            </a:xfrm>
          </p:grpSpPr>
          <p:sp>
            <p:nvSpPr>
              <p:cNvPr id="9" name="Text 4">
                <a:extLst>
                  <a:ext uri="{FF2B5EF4-FFF2-40B4-BE49-F238E27FC236}">
                    <a16:creationId xmlns:a16="http://schemas.microsoft.com/office/drawing/2014/main" id="{4555FE24-85D1-287E-3E76-3B9B96F89884}"/>
                  </a:ext>
                </a:extLst>
              </p:cNvPr>
              <p:cNvSpPr/>
              <p:nvPr/>
            </p:nvSpPr>
            <p:spPr>
              <a:xfrm>
                <a:off x="969264" y="1097280"/>
                <a:ext cx="3840480" cy="2468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500" b="1" dirty="0">
                    <a:solidFill>
                      <a:srgbClr val="1F3864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Underpopulation</a:t>
                </a:r>
                <a:endParaRPr lang="en-US" sz="1500" dirty="0"/>
              </a:p>
            </p:txBody>
          </p:sp>
          <p:sp>
            <p:nvSpPr>
              <p:cNvPr id="10" name="Text 5">
                <a:extLst>
                  <a:ext uri="{FF2B5EF4-FFF2-40B4-BE49-F238E27FC236}">
                    <a16:creationId xmlns:a16="http://schemas.microsoft.com/office/drawing/2014/main" id="{43E8CB7A-D007-721B-460E-6317C41AB3EB}"/>
                  </a:ext>
                </a:extLst>
              </p:cNvPr>
              <p:cNvSpPr/>
              <p:nvPr/>
            </p:nvSpPr>
            <p:spPr>
              <a:xfrm>
                <a:off x="969264" y="1335024"/>
                <a:ext cx="3840480" cy="25603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Live cell with &lt; 2 live neighbours → dies</a:t>
                </a:r>
                <a:endParaRPr lang="en-US" sz="1400" dirty="0"/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071BB08-AD98-8F88-A26E-FB1C24230F20}"/>
              </a:ext>
            </a:extLst>
          </p:cNvPr>
          <p:cNvGrpSpPr/>
          <p:nvPr/>
        </p:nvGrpSpPr>
        <p:grpSpPr>
          <a:xfrm>
            <a:off x="411480" y="1792224"/>
            <a:ext cx="4398264" cy="493776"/>
            <a:chOff x="411480" y="1792224"/>
            <a:chExt cx="4398264" cy="493776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9C4F26B6-6236-F462-4E3A-442D142C24F3}"/>
                </a:ext>
              </a:extLst>
            </p:cNvPr>
            <p:cNvGrpSpPr/>
            <p:nvPr/>
          </p:nvGrpSpPr>
          <p:grpSpPr>
            <a:xfrm>
              <a:off x="411480" y="1792224"/>
              <a:ext cx="475488" cy="475488"/>
              <a:chOff x="411480" y="1792224"/>
              <a:chExt cx="475488" cy="475488"/>
            </a:xfrm>
          </p:grpSpPr>
          <p:sp>
            <p:nvSpPr>
              <p:cNvPr id="15" name="Shape 6">
                <a:extLst>
                  <a:ext uri="{FF2B5EF4-FFF2-40B4-BE49-F238E27FC236}">
                    <a16:creationId xmlns:a16="http://schemas.microsoft.com/office/drawing/2014/main" id="{61F2EF1C-18DB-AE96-484E-B5900CC12064}"/>
                  </a:ext>
                </a:extLst>
              </p:cNvPr>
              <p:cNvSpPr/>
              <p:nvPr/>
            </p:nvSpPr>
            <p:spPr>
              <a:xfrm>
                <a:off x="411480" y="1792224"/>
                <a:ext cx="475488" cy="475488"/>
              </a:xfrm>
              <a:prstGeom prst="ellipse">
                <a:avLst/>
              </a:prstGeom>
              <a:solidFill>
                <a:srgbClr val="2E75B6"/>
              </a:solidFill>
              <a:ln w="12700">
                <a:solidFill>
                  <a:srgbClr val="2E75B6"/>
                </a:solidFill>
                <a:prstDash val="solid"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6" name="Text 7">
                <a:extLst>
                  <a:ext uri="{FF2B5EF4-FFF2-40B4-BE49-F238E27FC236}">
                    <a16:creationId xmlns:a16="http://schemas.microsoft.com/office/drawing/2014/main" id="{C0C85030-D6C5-55CE-65CD-FF6FBCCBC94B}"/>
                  </a:ext>
                </a:extLst>
              </p:cNvPr>
              <p:cNvSpPr/>
              <p:nvPr/>
            </p:nvSpPr>
            <p:spPr>
              <a:xfrm>
                <a:off x="411480" y="1792224"/>
                <a:ext cx="475488" cy="4754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500" b="1" dirty="0">
                    <a:solidFill>
                      <a:srgbClr val="FFFFFF"/>
                    </a:solidFill>
                  </a:rPr>
                  <a:t>2</a:t>
                </a:r>
                <a:endParaRPr lang="en-US" sz="1500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4AC5A0C-33A4-3854-3023-8D016BF7ED13}"/>
                </a:ext>
              </a:extLst>
            </p:cNvPr>
            <p:cNvGrpSpPr/>
            <p:nvPr/>
          </p:nvGrpSpPr>
          <p:grpSpPr>
            <a:xfrm>
              <a:off x="969264" y="1792224"/>
              <a:ext cx="3840480" cy="493776"/>
              <a:chOff x="969264" y="1792224"/>
              <a:chExt cx="3840480" cy="493776"/>
            </a:xfrm>
          </p:grpSpPr>
          <p:sp>
            <p:nvSpPr>
              <p:cNvPr id="13" name="Text 8">
                <a:extLst>
                  <a:ext uri="{FF2B5EF4-FFF2-40B4-BE49-F238E27FC236}">
                    <a16:creationId xmlns:a16="http://schemas.microsoft.com/office/drawing/2014/main" id="{300CC55D-91E8-3443-2D7E-F0D4A82475E1}"/>
                  </a:ext>
                </a:extLst>
              </p:cNvPr>
              <p:cNvSpPr/>
              <p:nvPr/>
            </p:nvSpPr>
            <p:spPr>
              <a:xfrm>
                <a:off x="969264" y="1792224"/>
                <a:ext cx="3840480" cy="2468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500" b="1" dirty="0">
                    <a:solidFill>
                      <a:srgbClr val="1F3864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Survival</a:t>
                </a:r>
                <a:endParaRPr lang="en-US" sz="1500" dirty="0"/>
              </a:p>
            </p:txBody>
          </p:sp>
          <p:sp>
            <p:nvSpPr>
              <p:cNvPr id="14" name="Text 9">
                <a:extLst>
                  <a:ext uri="{FF2B5EF4-FFF2-40B4-BE49-F238E27FC236}">
                    <a16:creationId xmlns:a16="http://schemas.microsoft.com/office/drawing/2014/main" id="{92B8BCAC-E56E-B675-2585-2716A10F3572}"/>
                  </a:ext>
                </a:extLst>
              </p:cNvPr>
              <p:cNvSpPr/>
              <p:nvPr/>
            </p:nvSpPr>
            <p:spPr>
              <a:xfrm>
                <a:off x="969264" y="2029968"/>
                <a:ext cx="3840480" cy="25603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Live cell with 2 or 3 neighbours → lives</a:t>
                </a:r>
                <a:endParaRPr lang="en-US" sz="1400" dirty="0"/>
              </a:p>
            </p:txBody>
          </p: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6A6F002-C4A8-3D1C-EC6F-6A3DFA7682D5}"/>
              </a:ext>
            </a:extLst>
          </p:cNvPr>
          <p:cNvGrpSpPr/>
          <p:nvPr/>
        </p:nvGrpSpPr>
        <p:grpSpPr>
          <a:xfrm>
            <a:off x="411480" y="3178630"/>
            <a:ext cx="4398264" cy="493776"/>
            <a:chOff x="411480" y="2487168"/>
            <a:chExt cx="4398264" cy="493776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3A24549C-2778-BEEF-DA7A-AF76C6783834}"/>
                </a:ext>
              </a:extLst>
            </p:cNvPr>
            <p:cNvGrpSpPr/>
            <p:nvPr/>
          </p:nvGrpSpPr>
          <p:grpSpPr>
            <a:xfrm>
              <a:off x="411480" y="2487168"/>
              <a:ext cx="475488" cy="475488"/>
              <a:chOff x="411480" y="2487168"/>
              <a:chExt cx="475488" cy="475488"/>
            </a:xfrm>
          </p:grpSpPr>
          <p:sp>
            <p:nvSpPr>
              <p:cNvPr id="19" name="Shape 10">
                <a:extLst>
                  <a:ext uri="{FF2B5EF4-FFF2-40B4-BE49-F238E27FC236}">
                    <a16:creationId xmlns:a16="http://schemas.microsoft.com/office/drawing/2014/main" id="{4BD5E91E-5129-6165-F184-279B480C9FFE}"/>
                  </a:ext>
                </a:extLst>
              </p:cNvPr>
              <p:cNvSpPr/>
              <p:nvPr/>
            </p:nvSpPr>
            <p:spPr>
              <a:xfrm>
                <a:off x="411480" y="2487168"/>
                <a:ext cx="475488" cy="475488"/>
              </a:xfrm>
              <a:prstGeom prst="ellipse">
                <a:avLst/>
              </a:prstGeom>
              <a:solidFill>
                <a:srgbClr val="2E75B6"/>
              </a:solidFill>
              <a:ln w="12700">
                <a:solidFill>
                  <a:srgbClr val="2E75B6"/>
                </a:solidFill>
                <a:prstDash val="solid"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0" name="Text 11">
                <a:extLst>
                  <a:ext uri="{FF2B5EF4-FFF2-40B4-BE49-F238E27FC236}">
                    <a16:creationId xmlns:a16="http://schemas.microsoft.com/office/drawing/2014/main" id="{4A45B45F-CBC1-A108-DB4A-953AA4DD67AA}"/>
                  </a:ext>
                </a:extLst>
              </p:cNvPr>
              <p:cNvSpPr/>
              <p:nvPr/>
            </p:nvSpPr>
            <p:spPr>
              <a:xfrm>
                <a:off x="411480" y="2487168"/>
                <a:ext cx="475488" cy="4754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500" b="1" dirty="0">
                    <a:solidFill>
                      <a:srgbClr val="FFFFFF"/>
                    </a:solidFill>
                  </a:rPr>
                  <a:t>4</a:t>
                </a:r>
                <a:endParaRPr lang="en-US" sz="1500" dirty="0"/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300B4469-8E7F-95DE-9438-2DACD3FBCBA8}"/>
                </a:ext>
              </a:extLst>
            </p:cNvPr>
            <p:cNvGrpSpPr/>
            <p:nvPr/>
          </p:nvGrpSpPr>
          <p:grpSpPr>
            <a:xfrm>
              <a:off x="969264" y="2487168"/>
              <a:ext cx="3840480" cy="493776"/>
              <a:chOff x="969264" y="2487168"/>
              <a:chExt cx="3840480" cy="493776"/>
            </a:xfrm>
          </p:grpSpPr>
          <p:sp>
            <p:nvSpPr>
              <p:cNvPr id="17" name="Text 12">
                <a:extLst>
                  <a:ext uri="{FF2B5EF4-FFF2-40B4-BE49-F238E27FC236}">
                    <a16:creationId xmlns:a16="http://schemas.microsoft.com/office/drawing/2014/main" id="{3AB054DC-8CE6-2985-85BC-84C39C2757E6}"/>
                  </a:ext>
                </a:extLst>
              </p:cNvPr>
              <p:cNvSpPr/>
              <p:nvPr/>
            </p:nvSpPr>
            <p:spPr>
              <a:xfrm>
                <a:off x="969264" y="2487168"/>
                <a:ext cx="3840480" cy="2468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500" b="1" dirty="0">
                    <a:solidFill>
                      <a:srgbClr val="1F3864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Overpopulation</a:t>
                </a:r>
                <a:endParaRPr lang="en-US" sz="1500" dirty="0"/>
              </a:p>
            </p:txBody>
          </p:sp>
          <p:sp>
            <p:nvSpPr>
              <p:cNvPr id="18" name="Text 13">
                <a:extLst>
                  <a:ext uri="{FF2B5EF4-FFF2-40B4-BE49-F238E27FC236}">
                    <a16:creationId xmlns:a16="http://schemas.microsoft.com/office/drawing/2014/main" id="{885C0E70-8B54-145F-00B9-5492178176DE}"/>
                  </a:ext>
                </a:extLst>
              </p:cNvPr>
              <p:cNvSpPr/>
              <p:nvPr/>
            </p:nvSpPr>
            <p:spPr>
              <a:xfrm>
                <a:off x="969264" y="2724912"/>
                <a:ext cx="3840480" cy="25603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Live cell with &gt; 3 neighbours → dies</a:t>
                </a:r>
                <a:endParaRPr lang="en-US" sz="1400" dirty="0"/>
              </a:p>
            </p:txBody>
          </p:sp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C28AAF25-5D1B-1E84-1C13-91E79656238E}"/>
              </a:ext>
            </a:extLst>
          </p:cNvPr>
          <p:cNvGrpSpPr/>
          <p:nvPr/>
        </p:nvGrpSpPr>
        <p:grpSpPr>
          <a:xfrm>
            <a:off x="411480" y="2483686"/>
            <a:ext cx="4398264" cy="493776"/>
            <a:chOff x="411480" y="3182112"/>
            <a:chExt cx="4398264" cy="493776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C84E887-9E88-1FE5-BF7A-5B572415A43C}"/>
                </a:ext>
              </a:extLst>
            </p:cNvPr>
            <p:cNvGrpSpPr/>
            <p:nvPr/>
          </p:nvGrpSpPr>
          <p:grpSpPr>
            <a:xfrm>
              <a:off x="411480" y="3182112"/>
              <a:ext cx="475488" cy="475488"/>
              <a:chOff x="411480" y="3182112"/>
              <a:chExt cx="475488" cy="475488"/>
            </a:xfrm>
          </p:grpSpPr>
          <p:sp>
            <p:nvSpPr>
              <p:cNvPr id="24" name="Shape 14">
                <a:extLst>
                  <a:ext uri="{FF2B5EF4-FFF2-40B4-BE49-F238E27FC236}">
                    <a16:creationId xmlns:a16="http://schemas.microsoft.com/office/drawing/2014/main" id="{A71ED324-02D9-32D4-86BF-E6A3060C99E0}"/>
                  </a:ext>
                </a:extLst>
              </p:cNvPr>
              <p:cNvSpPr/>
              <p:nvPr/>
            </p:nvSpPr>
            <p:spPr>
              <a:xfrm>
                <a:off x="411480" y="3182112"/>
                <a:ext cx="475488" cy="475488"/>
              </a:xfrm>
              <a:prstGeom prst="ellipse">
                <a:avLst/>
              </a:prstGeom>
              <a:solidFill>
                <a:srgbClr val="2E75B6"/>
              </a:solidFill>
              <a:ln w="12700">
                <a:solidFill>
                  <a:srgbClr val="2E75B6"/>
                </a:solidFill>
                <a:prstDash val="solid"/>
              </a:ln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5" name="Text 15">
                <a:extLst>
                  <a:ext uri="{FF2B5EF4-FFF2-40B4-BE49-F238E27FC236}">
                    <a16:creationId xmlns:a16="http://schemas.microsoft.com/office/drawing/2014/main" id="{DB82EC62-8D84-F71C-3559-24E366C8071F}"/>
                  </a:ext>
                </a:extLst>
              </p:cNvPr>
              <p:cNvSpPr/>
              <p:nvPr/>
            </p:nvSpPr>
            <p:spPr>
              <a:xfrm>
                <a:off x="411480" y="3182112"/>
                <a:ext cx="475488" cy="4754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1500" b="1" dirty="0">
                    <a:solidFill>
                      <a:srgbClr val="FFFFFF"/>
                    </a:solidFill>
                  </a:rPr>
                  <a:t>3</a:t>
                </a:r>
                <a:endParaRPr lang="en-US" sz="1500" dirty="0"/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38C5DAD-8468-A924-E6AC-388DE3778C4F}"/>
                </a:ext>
              </a:extLst>
            </p:cNvPr>
            <p:cNvGrpSpPr/>
            <p:nvPr/>
          </p:nvGrpSpPr>
          <p:grpSpPr>
            <a:xfrm>
              <a:off x="969264" y="3182112"/>
              <a:ext cx="3840480" cy="493776"/>
              <a:chOff x="969264" y="3182112"/>
              <a:chExt cx="3840480" cy="493776"/>
            </a:xfrm>
          </p:grpSpPr>
          <p:sp>
            <p:nvSpPr>
              <p:cNvPr id="21" name="Text 16">
                <a:extLst>
                  <a:ext uri="{FF2B5EF4-FFF2-40B4-BE49-F238E27FC236}">
                    <a16:creationId xmlns:a16="http://schemas.microsoft.com/office/drawing/2014/main" id="{B0665D6F-292A-63A3-7C9B-88018846086C}"/>
                  </a:ext>
                </a:extLst>
              </p:cNvPr>
              <p:cNvSpPr/>
              <p:nvPr/>
            </p:nvSpPr>
            <p:spPr>
              <a:xfrm>
                <a:off x="969264" y="3182112"/>
                <a:ext cx="3840480" cy="246888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500" b="1" dirty="0">
                    <a:solidFill>
                      <a:srgbClr val="1F3864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Reproduction</a:t>
                </a:r>
                <a:endParaRPr lang="en-US" sz="1500" dirty="0"/>
              </a:p>
            </p:txBody>
          </p:sp>
          <p:sp>
            <p:nvSpPr>
              <p:cNvPr id="22" name="Text 17">
                <a:extLst>
                  <a:ext uri="{FF2B5EF4-FFF2-40B4-BE49-F238E27FC236}">
                    <a16:creationId xmlns:a16="http://schemas.microsoft.com/office/drawing/2014/main" id="{4291E4F2-A894-1E6A-6843-7B7232492430}"/>
                  </a:ext>
                </a:extLst>
              </p:cNvPr>
              <p:cNvSpPr/>
              <p:nvPr/>
            </p:nvSpPr>
            <p:spPr>
              <a:xfrm>
                <a:off x="969264" y="3419856"/>
                <a:ext cx="3840480" cy="25603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buNone/>
                </a:pPr>
                <a:r>
                  <a:rPr lang="en-US" sz="1400" dirty="0">
                    <a:solidFill>
                      <a:srgbClr val="000000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Dead cell with exactly 3 neighbours → born</a:t>
                </a:r>
                <a:endParaRPr lang="en-US" sz="1400" dirty="0"/>
              </a:p>
            </p:txBody>
          </p:sp>
        </p:grpSp>
      </p:grpSp>
      <p:pic>
        <p:nvPicPr>
          <p:cNvPr id="26" name="Picture 25" descr="This image is a bar chart with two blue bars, each representing different data points.&#10;&#10;AI-generated content may be incorrect.">
            <a:extLst>
              <a:ext uri="{FF2B5EF4-FFF2-40B4-BE49-F238E27FC236}">
                <a16:creationId xmlns:a16="http://schemas.microsoft.com/office/drawing/2014/main" id="{2D243DFD-045C-CA33-1520-7C7670327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472" y="1210339"/>
            <a:ext cx="2511342" cy="2511342"/>
          </a:xfrm>
          <a:prstGeom prst="rect">
            <a:avLst/>
          </a:prstGeom>
        </p:spPr>
      </p:pic>
      <p:pic>
        <p:nvPicPr>
          <p:cNvPr id="148" name="Picture 147" descr="The image is a pixelated, grid-like pattern featuring blue and white rectangles.&#10;&#10;AI-generated content may be incorrect.">
            <a:extLst>
              <a:ext uri="{FF2B5EF4-FFF2-40B4-BE49-F238E27FC236}">
                <a16:creationId xmlns:a16="http://schemas.microsoft.com/office/drawing/2014/main" id="{F67379E2-13B6-5444-66D5-C1F6D2EFB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472" y="1210339"/>
            <a:ext cx="2511343" cy="2511343"/>
          </a:xfrm>
          <a:prstGeom prst="rect">
            <a:avLst/>
          </a:prstGeom>
        </p:spPr>
      </p:pic>
      <p:pic>
        <p:nvPicPr>
          <p:cNvPr id="150" name="Picture 149" descr="The image depicts a simple checkerboard pattern with alternating white and blue squares.&#10;&#10;AI-generated content may be incorrect.">
            <a:extLst>
              <a:ext uri="{FF2B5EF4-FFF2-40B4-BE49-F238E27FC236}">
                <a16:creationId xmlns:a16="http://schemas.microsoft.com/office/drawing/2014/main" id="{CC3504AE-629E-BA91-B8B1-527217716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857" y="1220724"/>
            <a:ext cx="2490573" cy="2490573"/>
          </a:xfrm>
          <a:prstGeom prst="rect">
            <a:avLst/>
          </a:prstGeom>
        </p:spPr>
      </p:pic>
      <p:pic>
        <p:nvPicPr>
          <p:cNvPr id="152" name="Picture 151" descr="The image is a simple black and blue grid layout, possibly representing a data matrix or a checkerboard pattern.&#10;&#10;AI-generated content may be incorrect.">
            <a:extLst>
              <a:ext uri="{FF2B5EF4-FFF2-40B4-BE49-F238E27FC236}">
                <a16:creationId xmlns:a16="http://schemas.microsoft.com/office/drawing/2014/main" id="{9CE3ABB3-8E48-D7E6-1471-09EC971334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6472" y="1210339"/>
            <a:ext cx="2511343" cy="2511343"/>
          </a:xfrm>
          <a:prstGeom prst="rect">
            <a:avLst/>
          </a:prstGeom>
        </p:spPr>
      </p:pic>
      <p:pic>
        <p:nvPicPr>
          <p:cNvPr id="157" name="Picture 156" descr="The image depicts a chessboard pattern with alternating blue and white squares.&#10;&#10;AI-generated content may be incorrect.">
            <a:extLst>
              <a:ext uri="{FF2B5EF4-FFF2-40B4-BE49-F238E27FC236}">
                <a16:creationId xmlns:a16="http://schemas.microsoft.com/office/drawing/2014/main" id="{5EB8D2C6-2C37-5F32-FFB2-1F44C1BA0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6857" y="1220724"/>
            <a:ext cx="2490572" cy="2490572"/>
          </a:xfrm>
          <a:prstGeom prst="rect">
            <a:avLst/>
          </a:prstGeom>
        </p:spPr>
      </p:pic>
      <p:sp>
        <p:nvSpPr>
          <p:cNvPr id="28" name="Text 3">
            <a:extLst>
              <a:ext uri="{FF2B5EF4-FFF2-40B4-BE49-F238E27FC236}">
                <a16:creationId xmlns:a16="http://schemas.microsoft.com/office/drawing/2014/main" id="{B07A80C5-89AD-F8B8-EC99-5B039C81ABC3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Invented by </a:t>
            </a:r>
            <a:r>
              <a:rPr lang="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John Conway (1970)</a:t>
            </a:r>
          </a:p>
          <a:p>
            <a:pPr marL="342900" indent="-342900">
              <a:buSzPct val="100000"/>
              <a:buChar char="•"/>
            </a:pPr>
            <a:r>
              <a:rPr lang="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Grid of cells: </a:t>
            </a:r>
            <a:r>
              <a:rPr lang="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alive or dead</a:t>
            </a:r>
            <a:r>
              <a:rPr lang="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evolving step by step </a:t>
            </a:r>
          </a:p>
          <a:p>
            <a:pPr marL="342900" indent="-342900">
              <a:buSzPct val="100000"/>
              <a:buChar char="•"/>
            </a:pPr>
            <a:r>
              <a:rPr lang="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player input</a:t>
            </a:r>
            <a:r>
              <a:rPr lang="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everything follows four simple rules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4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">
            <a:extLst>
              <a:ext uri="{FF2B5EF4-FFF2-40B4-BE49-F238E27FC236}">
                <a16:creationId xmlns:a16="http://schemas.microsoft.com/office/drawing/2014/main" id="{88210573-93C5-6741-73C2-6D5263C430E0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14266315-534B-1E8D-9FAB-3CFA8F7B9558}"/>
              </a:ext>
            </a:extLst>
          </p:cNvPr>
          <p:cNvSpPr/>
          <p:nvPr/>
        </p:nvSpPr>
        <p:spPr>
          <a:xfrm>
            <a:off x="411480" y="1115568"/>
            <a:ext cx="6182909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EB846B88-CDC6-58A7-41EC-50713143D83F}"/>
              </a:ext>
            </a:extLst>
          </p:cNvPr>
          <p:cNvSpPr/>
          <p:nvPr/>
        </p:nvSpPr>
        <p:spPr>
          <a:xfrm>
            <a:off x="502920" y="1115568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</a:t>
            </a:r>
            <a:endParaRPr lang="en-US" sz="14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6E72B9F-25DE-734A-EA53-0676AF321235}"/>
              </a:ext>
            </a:extLst>
          </p:cNvPr>
          <p:cNvSpPr/>
          <p:nvPr/>
        </p:nvSpPr>
        <p:spPr>
          <a:xfrm>
            <a:off x="2606040" y="1115568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 Precision, Intel Core i9 (5.3 GHz), RTX-3070</a:t>
            </a:r>
            <a:endParaRPr lang="en-US" sz="14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601694E7-587B-33B5-C643-AA426B29E916}"/>
              </a:ext>
            </a:extLst>
          </p:cNvPr>
          <p:cNvSpPr/>
          <p:nvPr/>
        </p:nvSpPr>
        <p:spPr>
          <a:xfrm>
            <a:off x="411480" y="1554480"/>
            <a:ext cx="6182909" cy="402336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31F47274-4B95-9C4F-E3C6-DB65A18A502B}"/>
              </a:ext>
            </a:extLst>
          </p:cNvPr>
          <p:cNvSpPr/>
          <p:nvPr/>
        </p:nvSpPr>
        <p:spPr>
          <a:xfrm>
            <a:off x="502920" y="1554480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</a:t>
            </a:r>
            <a:endParaRPr lang="en-US" sz="14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7E112DF3-AD5D-A28B-53ED-807D34A7FA5A}"/>
              </a:ext>
            </a:extLst>
          </p:cNvPr>
          <p:cNvSpPr/>
          <p:nvPr/>
        </p:nvSpPr>
        <p:spPr>
          <a:xfrm>
            <a:off x="2606040" y="1554480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11 Education (24H2)</a:t>
            </a:r>
            <a:endParaRPr lang="en-US" sz="1400" dirty="0"/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542B6090-FB1A-6AE1-BDD6-2BF64781A6CF}"/>
              </a:ext>
            </a:extLst>
          </p:cNvPr>
          <p:cNvSpPr/>
          <p:nvPr/>
        </p:nvSpPr>
        <p:spPr>
          <a:xfrm>
            <a:off x="411480" y="1993392"/>
            <a:ext cx="6182909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EDA0DA20-46DF-3D4F-AD86-285E55C7397A}"/>
              </a:ext>
            </a:extLst>
          </p:cNvPr>
          <p:cNvSpPr/>
          <p:nvPr/>
        </p:nvSpPr>
        <p:spPr>
          <a:xfrm>
            <a:off x="502920" y="1993392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</a:t>
            </a:r>
            <a:endParaRPr lang="en-US" sz="140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05811772-868C-D9D4-4A04-C1277F13D502}"/>
              </a:ext>
            </a:extLst>
          </p:cNvPr>
          <p:cNvSpPr/>
          <p:nvPr/>
        </p:nvSpPr>
        <p:spPr>
          <a:xfrm>
            <a:off x="2606040" y="1993392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Acer Nitro XV25Q F — 1920×1080, 240 Hz</a:t>
            </a:r>
            <a:endParaRPr lang="en-US" sz="140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2E96A219-CEF7-96D7-84A0-F960C0D2CA1B}"/>
              </a:ext>
            </a:extLst>
          </p:cNvPr>
          <p:cNvSpPr/>
          <p:nvPr/>
        </p:nvSpPr>
        <p:spPr>
          <a:xfrm>
            <a:off x="411480" y="2432304"/>
            <a:ext cx="6182909" cy="402336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8348C38B-CCC1-F2D2-C566-1C72696536BB}"/>
              </a:ext>
            </a:extLst>
          </p:cNvPr>
          <p:cNvSpPr/>
          <p:nvPr/>
        </p:nvSpPr>
        <p:spPr>
          <a:xfrm>
            <a:off x="502920" y="2432304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EEG Amplifier</a:t>
            </a:r>
            <a:endParaRPr lang="en-US" sz="14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B7958E34-99EB-D099-A6C0-D7DA24100324}"/>
              </a:ext>
            </a:extLst>
          </p:cNvPr>
          <p:cNvSpPr/>
          <p:nvPr/>
        </p:nvSpPr>
        <p:spPr>
          <a:xfrm>
            <a:off x="2606040" y="2432304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g.USBamp (Guger Technologies, Schiedlberg, Austria)</a:t>
            </a:r>
            <a:endParaRPr lang="en-US" sz="1400" dirty="0"/>
          </a:p>
        </p:txBody>
      </p:sp>
      <p:sp>
        <p:nvSpPr>
          <p:cNvPr id="20" name="Shape 14">
            <a:extLst>
              <a:ext uri="{FF2B5EF4-FFF2-40B4-BE49-F238E27FC236}">
                <a16:creationId xmlns:a16="http://schemas.microsoft.com/office/drawing/2014/main" id="{AC0689EB-3ED3-95E9-7D33-6B3E75C87188}"/>
              </a:ext>
            </a:extLst>
          </p:cNvPr>
          <p:cNvSpPr/>
          <p:nvPr/>
        </p:nvSpPr>
        <p:spPr>
          <a:xfrm>
            <a:off x="411480" y="2871216"/>
            <a:ext cx="6182909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7F54D26E-F19C-F7DC-650B-FA556E1BB354}"/>
              </a:ext>
            </a:extLst>
          </p:cNvPr>
          <p:cNvSpPr/>
          <p:nvPr/>
        </p:nvSpPr>
        <p:spPr>
          <a:xfrm>
            <a:off x="502920" y="2871216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EEG Channels</a:t>
            </a:r>
            <a:endParaRPr lang="en-US" sz="1400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7A0CD180-FBC5-A77A-4C3F-98C3C9F637EB}"/>
              </a:ext>
            </a:extLst>
          </p:cNvPr>
          <p:cNvSpPr/>
          <p:nvPr/>
        </p:nvSpPr>
        <p:spPr>
          <a:xfrm>
            <a:off x="2606040" y="2871216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PO7, PO3, POz, PO4, PO8, O1, Oz, O2 (10-10 system)</a:t>
            </a:r>
            <a:endParaRPr lang="en-US" sz="1400" dirty="0"/>
          </a:p>
        </p:txBody>
      </p:sp>
      <p:sp>
        <p:nvSpPr>
          <p:cNvPr id="23" name="Shape 17">
            <a:extLst>
              <a:ext uri="{FF2B5EF4-FFF2-40B4-BE49-F238E27FC236}">
                <a16:creationId xmlns:a16="http://schemas.microsoft.com/office/drawing/2014/main" id="{BB427FFA-4886-06CC-FF08-09244A17A923}"/>
              </a:ext>
            </a:extLst>
          </p:cNvPr>
          <p:cNvSpPr/>
          <p:nvPr/>
        </p:nvSpPr>
        <p:spPr>
          <a:xfrm>
            <a:off x="411480" y="3310128"/>
            <a:ext cx="6182909" cy="402336"/>
          </a:xfrm>
          <a:prstGeom prst="rect">
            <a:avLst/>
          </a:prstGeom>
          <a:solidFill>
            <a:srgbClr val="F2F2F2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871BC949-C9E8-0077-2DCF-60F0008C6C2D}"/>
              </a:ext>
            </a:extLst>
          </p:cNvPr>
          <p:cNvSpPr/>
          <p:nvPr/>
        </p:nvSpPr>
        <p:spPr>
          <a:xfrm>
            <a:off x="502920" y="3310128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/ GND</a:t>
            </a:r>
            <a:endParaRPr lang="en-US" sz="1400" dirty="0"/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05F8F9AA-7FE8-A9A6-9649-C4CCD523600D}"/>
              </a:ext>
            </a:extLst>
          </p:cNvPr>
          <p:cNvSpPr/>
          <p:nvPr/>
        </p:nvSpPr>
        <p:spPr>
          <a:xfrm>
            <a:off x="2606040" y="3310128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Cz / AFz  |  Impedance &lt; 5 kΩ (abrasive gel)</a:t>
            </a:r>
            <a:endParaRPr lang="en-US" sz="14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AB19672F-2C79-D095-FA8B-231E20A3FA48}"/>
              </a:ext>
            </a:extLst>
          </p:cNvPr>
          <p:cNvSpPr/>
          <p:nvPr/>
        </p:nvSpPr>
        <p:spPr>
          <a:xfrm>
            <a:off x="450857" y="3749040"/>
            <a:ext cx="6182909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7" name="Text 21">
            <a:extLst>
              <a:ext uri="{FF2B5EF4-FFF2-40B4-BE49-F238E27FC236}">
                <a16:creationId xmlns:a16="http://schemas.microsoft.com/office/drawing/2014/main" id="{52C838F0-EBC8-61B2-C83B-26D173BBCFC3}"/>
              </a:ext>
            </a:extLst>
          </p:cNvPr>
          <p:cNvSpPr/>
          <p:nvPr/>
        </p:nvSpPr>
        <p:spPr>
          <a:xfrm>
            <a:off x="502920" y="3749040"/>
            <a:ext cx="20116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Rate</a:t>
            </a:r>
            <a:endParaRPr lang="en-US" sz="1400" dirty="0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492ED937-E9C3-3017-EDE0-E26938C240BB}"/>
              </a:ext>
            </a:extLst>
          </p:cNvPr>
          <p:cNvSpPr/>
          <p:nvPr/>
        </p:nvSpPr>
        <p:spPr>
          <a:xfrm>
            <a:off x="2606040" y="3749040"/>
            <a:ext cx="6035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600 Hz</a:t>
            </a:r>
            <a:endParaRPr lang="en-US" sz="1400" dirty="0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CFCE03B6-20AC-89EB-0FCD-FCAE4655F80F}"/>
              </a:ext>
            </a:extLst>
          </p:cNvPr>
          <p:cNvSpPr/>
          <p:nvPr/>
        </p:nvSpPr>
        <p:spPr>
          <a:xfrm>
            <a:off x="6800335" y="1437173"/>
            <a:ext cx="1892808" cy="2468880"/>
          </a:xfrm>
          <a:prstGeom prst="rect">
            <a:avLst/>
          </a:prstGeom>
          <a:solidFill>
            <a:srgbClr val="F2F2F2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pic>
        <p:nvPicPr>
          <p:cNvPr id="30" name="WhatsApp Video 2026-05-29 at 23.11.58">
            <a:hlinkClick r:id="" action="ppaction://media"/>
            <a:extLst>
              <a:ext uri="{FF2B5EF4-FFF2-40B4-BE49-F238E27FC236}">
                <a16:creationId xmlns:a16="http://schemas.microsoft.com/office/drawing/2014/main" id="{C44E11A2-11DE-EA22-B9C8-048EE91941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9203" b="23734"/>
          <a:stretch>
            <a:fillRect/>
          </a:stretch>
        </p:blipFill>
        <p:spPr>
          <a:xfrm>
            <a:off x="6812739" y="1554480"/>
            <a:ext cx="1880404" cy="2242457"/>
          </a:xfrm>
          <a:prstGeom prst="rect">
            <a:avLst/>
          </a:prstGeom>
        </p:spPr>
      </p:pic>
      <p:sp>
        <p:nvSpPr>
          <p:cNvPr id="31" name="Text 0">
            <a:extLst>
              <a:ext uri="{FF2B5EF4-FFF2-40B4-BE49-F238E27FC236}">
                <a16:creationId xmlns:a16="http://schemas.microsoft.com/office/drawing/2014/main" id="{8BAEAA02-34CF-54D0-4649-D53FB02F281C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- Setup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5443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9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ABCD2F6A-E9FF-CA3E-FA89-CB11702DCD13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3-step SSVEP speller with </a:t>
            </a:r>
            <a:r>
              <a:rPr lang="en-US" sz="2600" b="1" dirty="0" err="1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</a:t>
            </a: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overlay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B22EA026-4632-0FA7-D6E1-FC50C43BB382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400E025C-F176-D958-A36A-D2A5DC860552}"/>
              </a:ext>
            </a:extLst>
          </p:cNvPr>
          <p:cNvSpPr/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3-Step SSVEP Speller</a:t>
            </a:r>
            <a:endParaRPr lang="en-US"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F18BDF07-B071-31E2-F3F9-5B22E4261626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stimulus boxes (230×230 px) in 1×4 matrix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Frequencies: 6.67, 7.5, 8.57, 10 Hz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letters + underscore across 3 letter-group boxes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4th box: UNDO / backspace function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+ visual (green/red) feedback on selection</a:t>
            </a:r>
            <a:endParaRPr lang="en-US" sz="1600" dirty="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C66648D-0399-9A7A-5F1C-C77DF797C10E}"/>
              </a:ext>
            </a:extLst>
          </p:cNvPr>
          <p:cNvSpPr/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4F6E85E3-679C-2301-C264-C91D616783E2}"/>
              </a:ext>
            </a:extLst>
          </p:cNvPr>
          <p:cNvSpPr/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Experimental Design</a:t>
            </a:r>
            <a:endParaRPr lang="en-US" sz="1700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7CD32BF6-F5EA-4DBC-8EA3-1153AC5F1D48}"/>
              </a:ext>
            </a:extLst>
          </p:cNvPr>
          <p:cNvSpPr/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Within-subject design: Condition 1 (default) vs Condition 2 (GoL overlay)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condition counterbalanced across participants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spelling tasks: RELAX, HAVE_FUN, KEEP_BEING_REAL_OUTSIDE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~15–20 min per condition + short rest break between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classifier training required — training-free FBCCA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2983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0DD99E7B-A851-C57A-2212-70E1EB3294E7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sz="2600" b="1" dirty="0" err="1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</a:t>
            </a: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overlay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6A12596A-15BB-A74E-A4B6-B0F95E54E601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39915B88-A4D8-E43E-C6B3-7F71765514C5}"/>
              </a:ext>
            </a:extLst>
          </p:cNvPr>
          <p:cNvSpPr/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 1 — Default Stimuli</a:t>
            </a:r>
            <a:endParaRPr lang="en-US"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470A0A94-3BD2-6A0B-E72C-76FFB86F0722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boxes, white ↔ black alternation at assigned frequency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contrast, no additional overlay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GoL simulation running</a:t>
            </a:r>
            <a:endParaRPr lang="en-US" sz="1600" dirty="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9C67D2D6-AB06-7779-F0EC-9B9420DDEE1C}"/>
              </a:ext>
            </a:extLst>
          </p:cNvPr>
          <p:cNvSpPr/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C006AA25-787E-8FAC-B3CE-EFAE64968010}"/>
              </a:ext>
            </a:extLst>
          </p:cNvPr>
          <p:cNvSpPr/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 2 — GoL Overlay</a:t>
            </a:r>
            <a:endParaRPr lang="en-US" sz="1700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C34F24A9-01CE-412B-AB3B-99F81F8AF249}"/>
              </a:ext>
            </a:extLst>
          </p:cNvPr>
          <p:cNvSpPr/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boxes and frequencies — only overlay added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128×128 cellular automaton grid per box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 state updated at every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white↔black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transition (phase-locked to flicker)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cells rendered at mid-contrast: </a:t>
            </a:r>
            <a:b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grey on white; invisible on black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Seed: sparse random (p ≤ 0.10) + predefined library patterns</a:t>
            </a:r>
            <a:endParaRPr lang="en-US" sz="1600" dirty="0"/>
          </a:p>
        </p:txBody>
      </p:sp>
      <p:pic>
        <p:nvPicPr>
          <p:cNvPr id="40" name="Picture 39" descr="The image displays a frequency scale ranging from 6.67 Hz to 10.00 Hz, with alphabetic labels (ABC, DEF, MNO, VW X, etc.) on the right side, and a numerical scale from 7.50 Hz to 8.57 Hz on the left side.&#10;&#10;AI-generated content may be incorrect.">
            <a:extLst>
              <a:ext uri="{FF2B5EF4-FFF2-40B4-BE49-F238E27FC236}">
                <a16:creationId xmlns:a16="http://schemas.microsoft.com/office/drawing/2014/main" id="{B955D051-1AA0-468C-31DA-B9724A2A5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1" y="2961581"/>
            <a:ext cx="4267199" cy="1235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4373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>
            <a:extLst>
              <a:ext uri="{FF2B5EF4-FFF2-40B4-BE49-F238E27FC236}">
                <a16:creationId xmlns:a16="http://schemas.microsoft.com/office/drawing/2014/main" id="{55725AEA-2A83-4738-AA57-4FF970A673AF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Overlay Comparison</a:t>
            </a:r>
            <a:endParaRPr lang="en-US" sz="2600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6952F0F0-2FD1-3E07-FE6B-2A43158C84EE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7CB21908-F45D-C973-91C7-7D466FB9A94D}"/>
              </a:ext>
            </a:extLst>
          </p:cNvPr>
          <p:cNvSpPr/>
          <p:nvPr/>
        </p:nvSpPr>
        <p:spPr>
          <a:xfrm>
            <a:off x="411480" y="1051560"/>
            <a:ext cx="3657600" cy="3017520"/>
          </a:xfrm>
          <a:prstGeom prst="rect">
            <a:avLst/>
          </a:prstGeom>
          <a:solidFill>
            <a:srgbClr val="1A1A2E"/>
          </a:solidFill>
          <a:ln w="12700">
            <a:solidFill>
              <a:srgbClr val="888888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FFC6224A-F211-5425-E8F0-970E67581CEB}"/>
              </a:ext>
            </a:extLst>
          </p:cNvPr>
          <p:cNvSpPr/>
          <p:nvPr/>
        </p:nvSpPr>
        <p:spPr>
          <a:xfrm>
            <a:off x="411480" y="1051560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Stimuli</a:t>
            </a:r>
            <a:endParaRPr lang="en-US" sz="13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A708B976-65CC-EAF0-7524-FD93489EA567}"/>
              </a:ext>
            </a:extLst>
          </p:cNvPr>
          <p:cNvSpPr/>
          <p:nvPr/>
        </p:nvSpPr>
        <p:spPr>
          <a:xfrm>
            <a:off x="1691640" y="192024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</a:rPr>
              <a:t>▶</a:t>
            </a:r>
            <a:endParaRPr lang="en-US" sz="2800" dirty="0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748217CF-C9BC-E397-0725-979BD8DA9BAD}"/>
              </a:ext>
            </a:extLst>
          </p:cNvPr>
          <p:cNvSpPr/>
          <p:nvPr/>
        </p:nvSpPr>
        <p:spPr>
          <a:xfrm>
            <a:off x="5074920" y="1051560"/>
            <a:ext cx="3657600" cy="3017520"/>
          </a:xfrm>
          <a:prstGeom prst="rect">
            <a:avLst/>
          </a:prstGeom>
          <a:solidFill>
            <a:srgbClr val="1A1A2E"/>
          </a:solidFill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B73D3C3B-A3A1-7BD0-39C7-007B129952CA}"/>
              </a:ext>
            </a:extLst>
          </p:cNvPr>
          <p:cNvSpPr/>
          <p:nvPr/>
        </p:nvSpPr>
        <p:spPr>
          <a:xfrm>
            <a:off x="5074920" y="1051560"/>
            <a:ext cx="3657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 Overlay</a:t>
            </a:r>
            <a:endParaRPr lang="en-US" sz="13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7D8397EC-1408-8AB6-6FFB-2070FC789CA8}"/>
              </a:ext>
            </a:extLst>
          </p:cNvPr>
          <p:cNvSpPr/>
          <p:nvPr/>
        </p:nvSpPr>
        <p:spPr>
          <a:xfrm>
            <a:off x="6355080" y="192024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</a:rPr>
              <a:t>▶</a:t>
            </a:r>
            <a:endParaRPr lang="en-US" sz="28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DB49F1B2-9B45-5BB4-C433-D396B38B24FB}"/>
              </a:ext>
            </a:extLst>
          </p:cNvPr>
          <p:cNvSpPr/>
          <p:nvPr/>
        </p:nvSpPr>
        <p:spPr>
          <a:xfrm>
            <a:off x="4251960" y="233172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0000"/>
                </a:solidFill>
              </a:rPr>
              <a:t>vs</a:t>
            </a:r>
            <a:endParaRPr lang="en-US" sz="1400" dirty="0"/>
          </a:p>
        </p:txBody>
      </p:sp>
      <p:pic>
        <p:nvPicPr>
          <p:cNvPr id="16" name="GOL">
            <a:hlinkClick r:id="" action="ppaction://media"/>
            <a:extLst>
              <a:ext uri="{FF2B5EF4-FFF2-40B4-BE49-F238E27FC236}">
                <a16:creationId xmlns:a16="http://schemas.microsoft.com/office/drawing/2014/main" id="{6C829C49-329D-D876-8A6C-D56D17F2E8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42597" y="1129146"/>
            <a:ext cx="2722245" cy="2722245"/>
          </a:xfrm>
          <a:prstGeom prst="rect">
            <a:avLst/>
          </a:prstGeom>
        </p:spPr>
      </p:pic>
      <p:pic>
        <p:nvPicPr>
          <p:cNvPr id="17" name="noGOL">
            <a:hlinkClick r:id="" action="ppaction://media"/>
            <a:extLst>
              <a:ext uri="{FF2B5EF4-FFF2-40B4-BE49-F238E27FC236}">
                <a16:creationId xmlns:a16="http://schemas.microsoft.com/office/drawing/2014/main" id="{F8840EA5-4498-1B7E-9E81-F922B39F956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9158" y="1129146"/>
            <a:ext cx="2764669" cy="276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2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0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2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44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1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4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35A2BE1A-947E-1528-B9B6-3BCEA8E3CE05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F7F15169-6283-7A0C-325A-B6EE5C5D5FCD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961A6379-9A31-C602-185E-F96EA55CEEBE}"/>
              </a:ext>
            </a:extLst>
          </p:cNvPr>
          <p:cNvSpPr/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Bank Decomposition</a:t>
            </a:r>
            <a:endParaRPr lang="en-US"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7FF5076-E0DC-6110-5B19-B16E17689F3D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sub-bands, 2nd-order Butterworth bandpass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FB₁: 6–60 Hz  |  FB₂: 14–60 Hz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FB₃: 22–60 Hz  |  FB₄: 30–60 Hz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FB₅: 38–60 Hz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Upper cut-off 60 Hz = g.USBamp maximum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Weights: wᵢ = (i+1)⁻¹·²⁵ + 0.25 </a:t>
            </a:r>
          </a:p>
          <a:p>
            <a:pPr>
              <a:buSzPct val="100000"/>
            </a:pPr>
            <a:r>
              <a:rPr lang="en-US" sz="16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emphasises</a:t>
            </a:r>
            <a: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lower-frequency sub-bands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C1652D39-CB8D-52D1-3196-799EC0FA7C56}"/>
              </a:ext>
            </a:extLst>
          </p:cNvPr>
          <p:cNvSpPr/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580D41FB-6CAB-BF9A-31B4-8F092871FA6F}"/>
              </a:ext>
            </a:extLst>
          </p:cNvPr>
          <p:cNvSpPr/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Criteria</a:t>
            </a:r>
            <a:endParaRPr lang="en-US" sz="1700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5B8B2D21-1EB7-D5CB-2CE4-C00A0AF44FED}"/>
              </a:ext>
            </a:extLst>
          </p:cNvPr>
          <p:cNvSpPr/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Sliding 3.0 s window, updated every 50 ms (20 Hz update rate)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Classify if: ≥ 1.5 s elapsed  AND  </a:t>
            </a:r>
            <a:b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</a:t>
            </a:r>
            <a:r>
              <a:rPr lang="en-US" sz="1600" b="1" dirty="0" err="1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Δscore</a:t>
            </a:r>
            <a: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≥ 0.15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s gaze-shift delay after each accepted classification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 signals: sine/cosine at fundamental + 5 harmonics per frequency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subject-specific classifier training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592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">
            <a:extLst>
              <a:ext uri="{FF2B5EF4-FFF2-40B4-BE49-F238E27FC236}">
                <a16:creationId xmlns:a16="http://schemas.microsoft.com/office/drawing/2014/main" id="{2B580E03-D842-824E-5C47-3F6EAD91F94F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882ED9B4-D9EC-09C9-A580-94B9264ADE21}"/>
              </a:ext>
            </a:extLst>
          </p:cNvPr>
          <p:cNvSpPr/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(N = 6)</a:t>
            </a:r>
            <a:endParaRPr lang="en-US" sz="170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2D7C15F8-77E5-08C1-FF4E-0B10562E83B0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male, 1 female; (22.83 ± 2.93 years)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3/6 prior BCI experience; </a:t>
            </a: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1/6 knew Conway's GoL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neurological/psychiatric conditions (self-report)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Written consent (Declaration of Helsinki)</a:t>
            </a:r>
          </a:p>
          <a:p>
            <a:pPr marL="342900" indent="-342900">
              <a:buSzPct val="100000"/>
              <a:buChar char="•"/>
            </a:pPr>
            <a:r>
              <a:rPr lang="en-GB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Ethics approval 24-11957-BO </a:t>
            </a:r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2E75B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classifier training performed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852652CE-1C98-61C3-073A-7A55A4CAB980}"/>
              </a:ext>
            </a:extLst>
          </p:cNvPr>
          <p:cNvSpPr/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6455E5E-FA5C-F999-FC86-D8707F102C8B}"/>
              </a:ext>
            </a:extLst>
          </p:cNvPr>
          <p:cNvSpPr/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</a:t>
            </a:r>
            <a:endParaRPr lang="en-US" sz="17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CEAAF669-CB0C-AD70-C86B-5BB3A06CD212}"/>
              </a:ext>
            </a:extLst>
          </p:cNvPr>
          <p:cNvSpPr/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Pre-questionnaire.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Calibration.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Condition A (~15–20 min): 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RELAX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HAVE_FUN</a:t>
            </a:r>
          </a:p>
          <a:p>
            <a:pPr marL="800100" lvl="1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KEEP_BEING_REAL_OUTSIDE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 break between conditions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Condition B: alternate stimulus condition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Post-questionnaire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90DF16DD-8249-32A5-F54E-FFDDD12368E7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and Procedure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150296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4E545CA1-F163-ABF4-3259-5E9A2F2E2219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- Accuracy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5F32462B-F208-2295-0A1B-0EA093CC6463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AA7BAC5E-E854-0FF1-354D-3D63E92EAF49}"/>
              </a:ext>
            </a:extLst>
          </p:cNvPr>
          <p:cNvSpPr/>
          <p:nvPr/>
        </p:nvSpPr>
        <p:spPr>
          <a:xfrm>
            <a:off x="411480" y="1097280"/>
            <a:ext cx="2606040" cy="138988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64621B8A-BCBD-2EF3-BCAD-349A20247C5F}"/>
              </a:ext>
            </a:extLst>
          </p:cNvPr>
          <p:cNvSpPr/>
          <p:nvPr/>
        </p:nvSpPr>
        <p:spPr>
          <a:xfrm>
            <a:off x="411480" y="109728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97.4%</a:t>
            </a:r>
            <a:endParaRPr lang="en-US" sz="3200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FAF083D1-975C-2A59-D81D-5F12989068EA}"/>
              </a:ext>
            </a:extLst>
          </p:cNvPr>
          <p:cNvSpPr/>
          <p:nvPr/>
        </p:nvSpPr>
        <p:spPr>
          <a:xfrm>
            <a:off x="411480" y="1828800"/>
            <a:ext cx="2606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 Disabled</a:t>
            </a:r>
            <a:endParaRPr lang="en-US" sz="12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3B5518D-0645-227D-5CBF-8A171CCAA855}"/>
              </a:ext>
            </a:extLst>
          </p:cNvPr>
          <p:cNvSpPr/>
          <p:nvPr/>
        </p:nvSpPr>
        <p:spPr>
          <a:xfrm>
            <a:off x="411480" y="2139696"/>
            <a:ext cx="2606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 CI: [94.4, 100]</a:t>
            </a:r>
            <a:endParaRPr lang="en-US" sz="1000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EE6A431-F393-D2B2-1B6F-863F769D573F}"/>
              </a:ext>
            </a:extLst>
          </p:cNvPr>
          <p:cNvSpPr/>
          <p:nvPr/>
        </p:nvSpPr>
        <p:spPr>
          <a:xfrm>
            <a:off x="3200400" y="1097280"/>
            <a:ext cx="2606040" cy="13898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BB6A65BF-9806-D499-F6A8-513719C307B6}"/>
              </a:ext>
            </a:extLst>
          </p:cNvPr>
          <p:cNvSpPr/>
          <p:nvPr/>
        </p:nvSpPr>
        <p:spPr>
          <a:xfrm>
            <a:off x="3200400" y="109728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95.6%</a:t>
            </a:r>
            <a:endParaRPr lang="en-US" sz="3200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14ABC34D-8248-F565-4192-34DC39E1A966}"/>
              </a:ext>
            </a:extLst>
          </p:cNvPr>
          <p:cNvSpPr/>
          <p:nvPr/>
        </p:nvSpPr>
        <p:spPr>
          <a:xfrm>
            <a:off x="3200400" y="1828800"/>
            <a:ext cx="2606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 Enabled</a:t>
            </a:r>
            <a:endParaRPr lang="en-US" sz="12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1CEA6D3-73CC-4550-3FFB-7B41BF73F139}"/>
              </a:ext>
            </a:extLst>
          </p:cNvPr>
          <p:cNvSpPr/>
          <p:nvPr/>
        </p:nvSpPr>
        <p:spPr>
          <a:xfrm>
            <a:off x="3200400" y="2139696"/>
            <a:ext cx="2606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 CI: [92.4, 98.8]</a:t>
            </a:r>
            <a:endParaRPr lang="en-US" sz="1000" dirty="0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218441C-DF1C-4B1D-88A5-8484CEB37479}"/>
              </a:ext>
            </a:extLst>
          </p:cNvPr>
          <p:cNvSpPr/>
          <p:nvPr/>
        </p:nvSpPr>
        <p:spPr>
          <a:xfrm>
            <a:off x="5989320" y="1097280"/>
            <a:ext cx="260604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E8BBC260-1BED-A26F-3476-9153C8373892}"/>
              </a:ext>
            </a:extLst>
          </p:cNvPr>
          <p:cNvSpPr/>
          <p:nvPr/>
        </p:nvSpPr>
        <p:spPr>
          <a:xfrm>
            <a:off x="5989320" y="109728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−1.8 pp</a:t>
            </a:r>
            <a:endParaRPr lang="en-US" sz="3200" dirty="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FFDEE44D-1416-E98E-400B-2D5948B161C1}"/>
              </a:ext>
            </a:extLst>
          </p:cNvPr>
          <p:cNvSpPr/>
          <p:nvPr/>
        </p:nvSpPr>
        <p:spPr>
          <a:xfrm>
            <a:off x="5989320" y="1828800"/>
            <a:ext cx="2606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</a:t>
            </a:r>
            <a:endParaRPr lang="en-US" sz="1200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5D27398D-5855-EBAD-6ED9-8283C4D622AE}"/>
              </a:ext>
            </a:extLst>
          </p:cNvPr>
          <p:cNvSpPr/>
          <p:nvPr/>
        </p:nvSpPr>
        <p:spPr>
          <a:xfrm>
            <a:off x="5989320" y="2139696"/>
            <a:ext cx="26060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N=6 pilot — overlapping CIs</a:t>
            </a:r>
            <a:endParaRPr lang="en-US" sz="1000" dirty="0"/>
          </a:p>
        </p:txBody>
      </p:sp>
      <p:graphicFrame>
        <p:nvGraphicFramePr>
          <p:cNvPr id="36" name="Chart 0">
            <a:extLst>
              <a:ext uri="{FF2B5EF4-FFF2-40B4-BE49-F238E27FC236}">
                <a16:creationId xmlns:a16="http://schemas.microsoft.com/office/drawing/2014/main" id="{315E7BED-D06F-AF5D-D825-2E633DB07CCA}"/>
              </a:ext>
            </a:extLst>
          </p:cNvPr>
          <p:cNvGraphicFramePr/>
          <p:nvPr/>
        </p:nvGraphicFramePr>
        <p:xfrm>
          <a:off x="411480" y="2606040"/>
          <a:ext cx="818388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864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E268C-E36F-BA7E-FF49-9FBA2EB0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2989EF8-2014-EE29-F3FC-4C74AC23F09E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- ITR</a:t>
            </a:r>
            <a:endParaRPr lang="en-US" sz="26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F8BBBF65-0A59-BDD9-AC2A-668F15217E78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2FF4C4AB-90C5-35E3-E7ED-E6C88274706C}"/>
              </a:ext>
            </a:extLst>
          </p:cNvPr>
          <p:cNvSpPr/>
          <p:nvPr/>
        </p:nvSpPr>
        <p:spPr>
          <a:xfrm>
            <a:off x="411480" y="1097280"/>
            <a:ext cx="2606040" cy="1508760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E36D0BCB-0F94-C9D2-39A5-6D5F9A01AB11}"/>
              </a:ext>
            </a:extLst>
          </p:cNvPr>
          <p:cNvSpPr/>
          <p:nvPr/>
        </p:nvSpPr>
        <p:spPr>
          <a:xfrm>
            <a:off x="411480" y="109728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40.95</a:t>
            </a:r>
            <a:endParaRPr lang="en-US" sz="3200" dirty="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F5C23DCB-6981-CEBB-61CC-8D95BC64BDB8}"/>
              </a:ext>
            </a:extLst>
          </p:cNvPr>
          <p:cNvSpPr/>
          <p:nvPr/>
        </p:nvSpPr>
        <p:spPr>
          <a:xfrm>
            <a:off x="411480" y="1883664"/>
            <a:ext cx="2606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bits/min</a:t>
            </a:r>
            <a:endParaRPr lang="en-US" sz="1100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22EBF10B-0763-1ADB-7B23-BE56CE9C3514}"/>
              </a:ext>
            </a:extLst>
          </p:cNvPr>
          <p:cNvSpPr/>
          <p:nvPr/>
        </p:nvSpPr>
        <p:spPr>
          <a:xfrm>
            <a:off x="411480" y="2084832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 Disabled</a:t>
            </a:r>
            <a:endParaRPr lang="en-US" sz="12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AC67F8D6-EE29-B21E-54A9-230A22544E82}"/>
              </a:ext>
            </a:extLst>
          </p:cNvPr>
          <p:cNvSpPr/>
          <p:nvPr/>
        </p:nvSpPr>
        <p:spPr>
          <a:xfrm>
            <a:off x="411480" y="2322576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 CI: [29.19, 52.70]</a:t>
            </a:r>
            <a:endParaRPr lang="en-US" sz="1000" dirty="0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46C1FA59-1755-0058-B608-50484675CCC3}"/>
              </a:ext>
            </a:extLst>
          </p:cNvPr>
          <p:cNvSpPr/>
          <p:nvPr/>
        </p:nvSpPr>
        <p:spPr>
          <a:xfrm>
            <a:off x="3200400" y="1097280"/>
            <a:ext cx="2606040" cy="15087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0E737563-31E1-FC80-AE8B-A73F109B4C26}"/>
              </a:ext>
            </a:extLst>
          </p:cNvPr>
          <p:cNvSpPr/>
          <p:nvPr/>
        </p:nvSpPr>
        <p:spPr>
          <a:xfrm>
            <a:off x="3200400" y="109728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34.53</a:t>
            </a:r>
            <a:endParaRPr lang="en-US" sz="32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0FDF3295-7DFD-843F-2944-B8EA48525669}"/>
              </a:ext>
            </a:extLst>
          </p:cNvPr>
          <p:cNvSpPr/>
          <p:nvPr/>
        </p:nvSpPr>
        <p:spPr>
          <a:xfrm>
            <a:off x="3200400" y="1883664"/>
            <a:ext cx="2606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bits/min</a:t>
            </a:r>
            <a:endParaRPr lang="en-US" sz="1100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D19F393E-6787-090F-307C-03B259B82900}"/>
              </a:ext>
            </a:extLst>
          </p:cNvPr>
          <p:cNvSpPr/>
          <p:nvPr/>
        </p:nvSpPr>
        <p:spPr>
          <a:xfrm>
            <a:off x="3200400" y="2084832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 Enabled</a:t>
            </a:r>
            <a:endParaRPr lang="en-US" sz="1200" dirty="0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0FB188C4-E489-6ACE-58A7-D5F054BFDB3C}"/>
              </a:ext>
            </a:extLst>
          </p:cNvPr>
          <p:cNvSpPr/>
          <p:nvPr/>
        </p:nvSpPr>
        <p:spPr>
          <a:xfrm>
            <a:off x="3200400" y="2322576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 CI: [21.33, 47.73]</a:t>
            </a:r>
            <a:endParaRPr lang="en-US" sz="1000" dirty="0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355C6E50-35CB-128A-4B1D-19BA2719C29F}"/>
              </a:ext>
            </a:extLst>
          </p:cNvPr>
          <p:cNvSpPr/>
          <p:nvPr/>
        </p:nvSpPr>
        <p:spPr>
          <a:xfrm>
            <a:off x="5989320" y="1097280"/>
            <a:ext cx="2606040" cy="1508760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6E00C398-2450-ACF4-B6AF-CEDABBDD5D26}"/>
              </a:ext>
            </a:extLst>
          </p:cNvPr>
          <p:cNvSpPr/>
          <p:nvPr/>
        </p:nvSpPr>
        <p:spPr>
          <a:xfrm>
            <a:off x="5989320" y="109728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−6.42</a:t>
            </a:r>
            <a:endParaRPr lang="en-US" sz="3200" dirty="0"/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E6318462-4842-9A7F-CD48-194BB663B986}"/>
              </a:ext>
            </a:extLst>
          </p:cNvPr>
          <p:cNvSpPr/>
          <p:nvPr/>
        </p:nvSpPr>
        <p:spPr>
          <a:xfrm>
            <a:off x="5989320" y="1883664"/>
            <a:ext cx="2606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bits/min</a:t>
            </a:r>
            <a:endParaRPr lang="en-US" sz="1100" dirty="0"/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0F8E9D2B-63A3-7193-119C-1C4134EB2CF0}"/>
              </a:ext>
            </a:extLst>
          </p:cNvPr>
          <p:cNvSpPr/>
          <p:nvPr/>
        </p:nvSpPr>
        <p:spPr>
          <a:xfrm>
            <a:off x="5989320" y="2084832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</a:t>
            </a:r>
            <a:endParaRPr lang="en-US" sz="1200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0F499217-3119-1626-7684-B1F4DD06E3E8}"/>
              </a:ext>
            </a:extLst>
          </p:cNvPr>
          <p:cNvSpPr/>
          <p:nvPr/>
        </p:nvSpPr>
        <p:spPr>
          <a:xfrm>
            <a:off x="5989320" y="2322576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overlapping CIs</a:t>
            </a:r>
            <a:endParaRPr lang="en-US" sz="1000" dirty="0"/>
          </a:p>
        </p:txBody>
      </p:sp>
      <p:graphicFrame>
        <p:nvGraphicFramePr>
          <p:cNvPr id="37" name="Chart 0">
            <a:extLst>
              <a:ext uri="{FF2B5EF4-FFF2-40B4-BE49-F238E27FC236}">
                <a16:creationId xmlns:a16="http://schemas.microsoft.com/office/drawing/2014/main" id="{3F6D7A28-E3BF-EE6A-8017-4A05D7075E09}"/>
              </a:ext>
            </a:extLst>
          </p:cNvPr>
          <p:cNvGraphicFramePr/>
          <p:nvPr/>
        </p:nvGraphicFramePr>
        <p:xfrm>
          <a:off x="411480" y="2724912"/>
          <a:ext cx="8183880" cy="157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 17">
            <a:extLst>
              <a:ext uri="{FF2B5EF4-FFF2-40B4-BE49-F238E27FC236}">
                <a16:creationId xmlns:a16="http://schemas.microsoft.com/office/drawing/2014/main" id="{189E13D2-6B85-A2DA-DBF4-ED693BB76200}"/>
              </a:ext>
            </a:extLst>
          </p:cNvPr>
          <p:cNvSpPr/>
          <p:nvPr/>
        </p:nvSpPr>
        <p:spPr>
          <a:xfrm>
            <a:off x="0" y="4887468"/>
            <a:ext cx="9144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8758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272FEDF1-B334-D30E-7C8E-D59F334184DC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DA8E48FA-01F8-2D9F-1B91-17331A339537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FDD8BCD4-181B-09B9-C51D-35E082793EE6}"/>
              </a:ext>
            </a:extLst>
          </p:cNvPr>
          <p:cNvSpPr/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Questionnaire Results (n=6)</a:t>
            </a:r>
            <a:endParaRPr lang="en-US"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7EA9018B-0AC7-183F-256B-CE51C93BE02C}"/>
              </a:ext>
            </a:extLst>
          </p:cNvPr>
          <p:cNvSpPr/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Preference: 50% preferred default, 50% preferred GoL overlay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Fatigue: 2.33 ± 0.82 → 4.00 ± 1.26 </a:t>
            </a:r>
            <a:b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(Δ = +1.67 Likert points)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control feasibility: median 2 </a:t>
            </a:r>
            <a:b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(IQR 1–4); 66.7% agreement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Interesting: all participants preferring GoL showed lower accuracy + ITR under GoL</a:t>
            </a:r>
            <a:endParaRPr lang="en-US" sz="1600" dirty="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653F1EB6-A645-CCBD-109C-CF6979610D52}"/>
              </a:ext>
            </a:extLst>
          </p:cNvPr>
          <p:cNvSpPr/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C238E170-B4C2-C054-0D1C-D49BBC94B752}"/>
              </a:ext>
            </a:extLst>
          </p:cNvPr>
          <p:cNvSpPr/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700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21EC21A3-92E3-2C92-1A52-F31D762D212A}"/>
              </a:ext>
            </a:extLst>
          </p:cNvPr>
          <p:cNvSpPr/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remained high (97.4% vs 95.6%), 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did not break SSVEP detection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ITR decrease likely due to increased visual complexity → reduced fixation stability, more eye-movement artifacts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(N=6): too small for definitive conclusions - effect directions, not significance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differ from Dehais 2024 textured flicker - different overlay dynamics, task design, metrics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8668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8B5ECB77-9482-1CC9-1080-C7FF8F1DE1FA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0557BDB9-9102-B8E8-72FE-C04ED20B3592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71F7DD12-54F5-808F-8D05-9C2CE7853050}"/>
              </a:ext>
            </a:extLst>
          </p:cNvPr>
          <p:cNvSpPr/>
          <p:nvPr/>
        </p:nvSpPr>
        <p:spPr>
          <a:xfrm>
            <a:off x="411480" y="1097280"/>
            <a:ext cx="83393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Objective:</a:t>
            </a:r>
            <a:endParaRPr lang="en-US"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0CEBB758-4562-1A79-E59C-05C7D74CDF5C}"/>
              </a:ext>
            </a:extLst>
          </p:cNvPr>
          <p:cNvSpPr/>
          <p:nvPr/>
        </p:nvSpPr>
        <p:spPr>
          <a:xfrm>
            <a:off x="411480" y="1435608"/>
            <a:ext cx="833932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Evaluated a novel stimulus augmentation approach: embedding dynamic Conway's GoL overlay onto SSVEP flicker targets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Accuracy remained high in both conditions; ITR was lower with the overlay under the tested parameters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B5D14165-469B-D1B2-6974-E97DAA6AD3F5}"/>
              </a:ext>
            </a:extLst>
          </p:cNvPr>
          <p:cNvSpPr/>
          <p:nvPr/>
        </p:nvSpPr>
        <p:spPr>
          <a:xfrm>
            <a:off x="411480" y="2476161"/>
            <a:ext cx="833932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Goals:</a:t>
            </a:r>
            <a:endParaRPr lang="en-US" sz="17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BD156622-D17A-9610-4A62-3802B3326364}"/>
              </a:ext>
            </a:extLst>
          </p:cNvPr>
          <p:cNvSpPr/>
          <p:nvPr/>
        </p:nvSpPr>
        <p:spPr>
          <a:xfrm>
            <a:off x="411480" y="2848071"/>
            <a:ext cx="8339328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participant pool (N &gt; 6) with novice BCI users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Systematically vary overlay density, contrast, and update coupling rate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GoL overlay with cVEP paradigm; explore GoL-driven SSMVEP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analysis of decision time vs decoding accuracy to isolate the overlay's effect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90424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QR code with a black background.&#10;&#10;AI-generated content may be incorrect.">
            <a:extLst>
              <a:ext uri="{FF2B5EF4-FFF2-40B4-BE49-F238E27FC236}">
                <a16:creationId xmlns:a16="http://schemas.microsoft.com/office/drawing/2014/main" id="{9D30B599-2647-3F5D-4069-61CD586D6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912" y="2694289"/>
            <a:ext cx="1318152" cy="1318152"/>
          </a:xfrm>
          <a:prstGeom prst="rect">
            <a:avLst/>
          </a:prstGeom>
        </p:spPr>
      </p:pic>
      <p:sp>
        <p:nvSpPr>
          <p:cNvPr id="6" name="Textfeld 2">
            <a:extLst>
              <a:ext uri="{FF2B5EF4-FFF2-40B4-BE49-F238E27FC236}">
                <a16:creationId xmlns:a16="http://schemas.microsoft.com/office/drawing/2014/main" id="{0F1F7C62-DA6E-AE35-4D6F-8BB613C48C56}"/>
              </a:ext>
            </a:extLst>
          </p:cNvPr>
          <p:cNvSpPr txBox="1"/>
          <p:nvPr/>
        </p:nvSpPr>
        <p:spPr>
          <a:xfrm>
            <a:off x="653117" y="4012441"/>
            <a:ext cx="4228604" cy="327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30" dirty="0"/>
              <a:t>https://bci-lab.hochschule-rhein-waal.de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401255D-671E-D210-AAE3-D981B515D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1" t="20350" r="23240" b="5467"/>
          <a:stretch/>
        </p:blipFill>
        <p:spPr bwMode="auto">
          <a:xfrm>
            <a:off x="5624777" y="1366894"/>
            <a:ext cx="3467128" cy="288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Gerade Verbindung mit Pfeil 6">
            <a:extLst>
              <a:ext uri="{FF2B5EF4-FFF2-40B4-BE49-F238E27FC236}">
                <a16:creationId xmlns:a16="http://schemas.microsoft.com/office/drawing/2014/main" id="{A13E321D-1C43-5507-A407-1712FB3A7C68}"/>
              </a:ext>
            </a:extLst>
          </p:cNvPr>
          <p:cNvCxnSpPr>
            <a:cxnSpLocks/>
          </p:cNvCxnSpPr>
          <p:nvPr/>
        </p:nvCxnSpPr>
        <p:spPr>
          <a:xfrm>
            <a:off x="5624777" y="1966230"/>
            <a:ext cx="1528426" cy="99824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feld 14">
            <a:extLst>
              <a:ext uri="{FF2B5EF4-FFF2-40B4-BE49-F238E27FC236}">
                <a16:creationId xmlns:a16="http://schemas.microsoft.com/office/drawing/2014/main" id="{FF66F26C-31AC-C1E3-482A-3C00BD1260AB}"/>
              </a:ext>
            </a:extLst>
          </p:cNvPr>
          <p:cNvSpPr txBox="1"/>
          <p:nvPr/>
        </p:nvSpPr>
        <p:spPr>
          <a:xfrm>
            <a:off x="1991390" y="2763022"/>
            <a:ext cx="2469394" cy="1191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907" indent="-174907">
              <a:buFont typeface="Arial" panose="020B0604020202020204" pitchFamily="34" charset="0"/>
              <a:buChar char="•"/>
            </a:pPr>
            <a:r>
              <a:rPr lang="en-GB" sz="1428" dirty="0"/>
              <a:t>Our Team</a:t>
            </a:r>
          </a:p>
          <a:p>
            <a:pPr marL="174907" indent="-174907">
              <a:buFont typeface="Arial" panose="020B0604020202020204" pitchFamily="34" charset="0"/>
              <a:buChar char="•"/>
            </a:pPr>
            <a:r>
              <a:rPr lang="en-GB" sz="1428" dirty="0"/>
              <a:t>Projects</a:t>
            </a:r>
          </a:p>
          <a:p>
            <a:pPr marL="174907" indent="-174907">
              <a:buFont typeface="Arial" panose="020B0604020202020204" pitchFamily="34" charset="0"/>
              <a:buChar char="•"/>
            </a:pPr>
            <a:r>
              <a:rPr lang="en-GB" sz="1428" dirty="0"/>
              <a:t>Tools</a:t>
            </a:r>
          </a:p>
          <a:p>
            <a:pPr marL="174907" indent="-174907">
              <a:buFont typeface="Arial" panose="020B0604020202020204" pitchFamily="34" charset="0"/>
              <a:buChar char="•"/>
            </a:pPr>
            <a:r>
              <a:rPr lang="en-GB" sz="1428" dirty="0"/>
              <a:t>List of publications</a:t>
            </a:r>
          </a:p>
          <a:p>
            <a:pPr marL="174907" indent="-174907">
              <a:buFont typeface="Arial" panose="020B0604020202020204" pitchFamily="34" charset="0"/>
              <a:buChar char="•"/>
            </a:pPr>
            <a:r>
              <a:rPr lang="en-GB" sz="1428" dirty="0"/>
              <a:t>Contacts</a:t>
            </a:r>
          </a:p>
        </p:txBody>
      </p:sp>
      <p:pic>
        <p:nvPicPr>
          <p:cNvPr id="11" name="Picture 10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F2B36711-AA33-A628-79D4-9B5D81D81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477" y="1248468"/>
            <a:ext cx="1393424" cy="925509"/>
          </a:xfrm>
          <a:prstGeom prst="rect">
            <a:avLst/>
          </a:prstGeom>
        </p:spPr>
      </p:pic>
      <p:pic>
        <p:nvPicPr>
          <p:cNvPr id="12" name="Picture 11" descr="A perso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5ECC977B-A146-5FC6-ADCF-84D810B40B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80" y="1248468"/>
            <a:ext cx="1393424" cy="925509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E3BB2326-4F48-A5E3-3758-E8128457B6F9}"/>
              </a:ext>
            </a:extLst>
          </p:cNvPr>
          <p:cNvSpPr txBox="1">
            <a:spLocks/>
          </p:cNvSpPr>
          <p:nvPr/>
        </p:nvSpPr>
        <p:spPr bwMode="auto">
          <a:xfrm>
            <a:off x="748393" y="2262746"/>
            <a:ext cx="6514956" cy="400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503238" rtl="0" eaLnBrk="1" fontAlgn="base" hangingPunct="1">
              <a:spcBef>
                <a:spcPts val="600"/>
              </a:spcBef>
              <a:spcAft>
                <a:spcPct val="0"/>
              </a:spcAft>
              <a:buFont typeface="Arial" charset="0"/>
              <a:defRPr sz="3100" kern="1200">
                <a:solidFill>
                  <a:schemeClr val="tx1"/>
                </a:solidFill>
                <a:latin typeface="Arial"/>
                <a:ea typeface="ＭＳ Ｐゴシック" pitchFamily="-112" charset="-128"/>
                <a:cs typeface="Arial"/>
              </a:defRPr>
            </a:lvl1pPr>
            <a:lvl2pPr marL="269875" indent="-269875" algn="l" defTabSz="50323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100" kern="1200">
                <a:solidFill>
                  <a:schemeClr val="tx1"/>
                </a:solidFill>
                <a:latin typeface="Arial"/>
                <a:ea typeface="ＭＳ Ｐゴシック" pitchFamily="-112" charset="-128"/>
                <a:cs typeface="Arial"/>
              </a:defRPr>
            </a:lvl2pPr>
            <a:lvl3pPr marL="620713" indent="-350838" algn="l" defTabSz="50323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600" kern="1200">
                <a:solidFill>
                  <a:schemeClr val="tx1"/>
                </a:solidFill>
                <a:latin typeface="Arial"/>
                <a:ea typeface="ＭＳ Ｐゴシック" pitchFamily="-112" charset="-128"/>
                <a:cs typeface="Arial"/>
              </a:defRPr>
            </a:lvl3pPr>
            <a:lvl4pPr marL="539750" indent="-269875" algn="l" defTabSz="50323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/>
                <a:ea typeface="ＭＳ Ｐゴシック" pitchFamily="-112" charset="-128"/>
                <a:cs typeface="Arial"/>
              </a:defRPr>
            </a:lvl4pPr>
            <a:lvl5pPr marL="1160463" indent="-620713" algn="l" defTabSz="50323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kern="1200">
                <a:solidFill>
                  <a:schemeClr val="tx1"/>
                </a:solidFill>
                <a:latin typeface="Arial"/>
                <a:ea typeface="ＭＳ Ｐゴシック" pitchFamily="-112" charset="-128"/>
                <a:cs typeface="Arial"/>
              </a:defRPr>
            </a:lvl5pPr>
            <a:lvl6pPr marL="2772095" indent="-252009" algn="l" defTabSz="504017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6112" indent="-252009" algn="l" defTabSz="504017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80130" indent="-252009" algn="l" defTabSz="504017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4147" indent="-252009" algn="l" defTabSz="504017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24" dirty="0"/>
              <a:t>Atilla Cantürk     		Ivan Volosyak  </a:t>
            </a:r>
          </a:p>
        </p:txBody>
      </p:sp>
      <p:pic>
        <p:nvPicPr>
          <p:cNvPr id="14" name="Picture 16" descr="C:\Users\bci\Projects\_GIT-TEAM\BCILAB\BCI Media\website\BCI Logo_Zeichenfläche 1.png">
            <a:extLst>
              <a:ext uri="{FF2B5EF4-FFF2-40B4-BE49-F238E27FC236}">
                <a16:creationId xmlns:a16="http://schemas.microsoft.com/office/drawing/2014/main" id="{9E18051B-424F-940E-3F12-3C6B5F261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406" y="1636813"/>
            <a:ext cx="1162952" cy="87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hape 1">
            <a:extLst>
              <a:ext uri="{FF2B5EF4-FFF2-40B4-BE49-F238E27FC236}">
                <a16:creationId xmlns:a16="http://schemas.microsoft.com/office/drawing/2014/main" id="{0A0F1E2F-7369-2475-A444-DA8C457B85AA}"/>
              </a:ext>
            </a:extLst>
          </p:cNvPr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2DEFC83F-F453-7738-9CA3-C54FF469A1ED}"/>
              </a:ext>
            </a:extLst>
          </p:cNvPr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– Q &amp; A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0403097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</a:p>
        </p:txBody>
      </p:sp>
      <p:sp>
        <p:nvSpPr>
          <p:cNvPr id="10" name="Shape 1"/>
          <p:cNvSpPr/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 lang="LID4096"/>
          </a:p>
        </p:txBody>
      </p:sp>
      <p:sp>
        <p:nvSpPr>
          <p:cNvPr id="12" name="Refs Left"/>
          <p:cNvSpPr/>
          <p:nvPr/>
        </p:nvSpPr>
        <p:spPr>
          <a:xfrm>
            <a:off x="411480" y="1060000"/>
            <a:ext cx="4020000" cy="36500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J. R. Wolpaw et al., "Brain–computer interfaces for communication and control," Clin. Neurophysiol., vol. 113, no. 6, pp. 767–791, 2002.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 Nakanishi et al., "Enhancing detection of SSVEPs for a high-speed brain speller using task-related component analysis," IEEE TBME, vol. 65, no. 1, pp. 104–112, 2018.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 Azadi Moghadam and A. Maleki, "Fatigue factors and fatigue indices in SSVEP-based BCIs: a systematic review and meta-analysis," Front. Hum. Neurosci., vol. 17, 2023.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T. Cao et al., "Objective evaluation of fatigue by EEG spectral analysis in SSVEP-based BCIs," BioMed. Eng. OnLine, vol. 13, no. 1, 2014.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 A. Fodor and I. Volosyak, "Towards visual-fatigue-free BCI with imperceptible visual evoked potentials (I-VEP)," IEEE SMC, pp. 3813–3818, 2025.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X. Chen et al., "Optimizing stimulus frequency ranges for building a high-rate high frequency SSVEP-BCI," IEEE TNSRE, vol. 31, pp. 1277–1286, 2023.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I. Volosyak et al., "BCI demographics II: how many (and what kinds of) people can use a high-frequency SSVEP BCI?," IEEE TNSRE, vol. 19, no. 3, pp. 232–239, 2011.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Stawicki and I. Volosyak, "Comparison of modern highly interactive flicker-free SSMVEPs for practical BCIs," Brain Sci., vol. 10, no. 10, p. 686, 2020.</a:t>
            </a:r>
          </a:p>
        </p:txBody>
      </p:sp>
      <p:sp>
        <p:nvSpPr>
          <p:cNvPr id="14" name="Refs Right"/>
          <p:cNvSpPr/>
          <p:nvPr/>
        </p:nvSpPr>
        <p:spPr>
          <a:xfrm>
            <a:off x="4680000" y="1060000"/>
            <a:ext cx="4052520" cy="36500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V. Bravou and A. Drigas, "BCI-based games and ADHD," Res. Soc. Dev., vol. 10, no. 4, p. e52410413942, 2021.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[10]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J. Gomel et al., "Pre-decision feedback in code-modulated visual evoked potentials BCI for an 11-class keypad typing task," IEEE SMC, pp. 3800–3805, 2025.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[11]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 Dehais et al., "Leveraging textured flickers: a leap toward practical, visually comfortable, and high-performance dry EEG code-VEP BCI," J. Neural Eng., vol. 21, no. 6, p. 066023, 2024.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[12]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 Gardner, "Mathematical games," Scientific American, vol. 223, no. 4, pp. 120–123, 1970.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I. Volosyak et al., "Towards solving of the illiteracy phenomenon for VEP-based BCIs," Biomed. Phys. Eng. Express, vol. 6, no. 3, p. 035034, 2020.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[14]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X. Chen et al., "Filter bank canonical correlation analysis for implementing a high-speed SSVEP-based BCI," J. Neural Eng., vol. 12, no. 4, p. 046008, 2015.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[15]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 Schrag et al., "An investigation into the comfort and neural response of textured visual stimuli in pediatric SSVEP-based BCI," Sci. Rep., vol. 15, no. 1, p. 26168, 2025.</a:t>
            </a:r>
          </a:p>
          <a:p>
            <a:pPr marL="228600" indent="-228600" algn="just">
              <a:buNone/>
            </a:pPr>
            <a:r>
              <a:rPr lang="en-US" sz="900" b="1" dirty="0">
                <a:solidFill>
                  <a:srgbClr val="2E75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[16] </a:t>
            </a:r>
            <a:r>
              <a:rPr lang="en-US" sz="9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ConwayLife.com, "Conway's Game of Life pattern collection," conwaylife.com/patterns/, accessed 17 Feb.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RW_vorlage_Powerpoint_20September2010">
  <a:themeElements>
    <a:clrScheme name="Custom 1">
      <a:dk1>
        <a:sysClr val="windowText" lastClr="000000"/>
      </a:dk1>
      <a:lt1>
        <a:sysClr val="window" lastClr="FFFFFF"/>
      </a:lt1>
      <a:dk2>
        <a:srgbClr val="28255A"/>
      </a:dk2>
      <a:lt2>
        <a:srgbClr val="BEBEBE"/>
      </a:lt2>
      <a:accent1>
        <a:srgbClr val="00AFC8"/>
      </a:accent1>
      <a:accent2>
        <a:srgbClr val="0088C8"/>
      </a:accent2>
      <a:accent3>
        <a:srgbClr val="7AB51D"/>
      </a:accent3>
      <a:accent4>
        <a:srgbClr val="E2001A"/>
      </a:accent4>
      <a:accent5>
        <a:srgbClr val="E1007A"/>
      </a:accent5>
      <a:accent6>
        <a:srgbClr val="878787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HRW_vorlage_Powerpoint_20September2010">
  <a:themeElements>
    <a:clrScheme name="Custom 1">
      <a:dk1>
        <a:sysClr val="windowText" lastClr="000000"/>
      </a:dk1>
      <a:lt1>
        <a:sysClr val="window" lastClr="FFFFFF"/>
      </a:lt1>
      <a:dk2>
        <a:srgbClr val="28255A"/>
      </a:dk2>
      <a:lt2>
        <a:srgbClr val="BEBEBE"/>
      </a:lt2>
      <a:accent1>
        <a:srgbClr val="00AFC8"/>
      </a:accent1>
      <a:accent2>
        <a:srgbClr val="0088C8"/>
      </a:accent2>
      <a:accent3>
        <a:srgbClr val="7AB51D"/>
      </a:accent3>
      <a:accent4>
        <a:srgbClr val="E2001A"/>
      </a:accent4>
      <a:accent5>
        <a:srgbClr val="E1007A"/>
      </a:accent5>
      <a:accent6>
        <a:srgbClr val="878787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1883</Words>
  <Application>Microsoft Office PowerPoint</Application>
  <PresentationFormat>On-screen Show (16:9)</PresentationFormat>
  <Paragraphs>198</Paragraphs>
  <Slides>16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ＭＳ Ｐゴシック</vt:lpstr>
      <vt:lpstr>Aptos</vt:lpstr>
      <vt:lpstr>Aptos Display</vt:lpstr>
      <vt:lpstr>Arial</vt:lpstr>
      <vt:lpstr>Calibri</vt:lpstr>
      <vt:lpstr>1_Office Theme</vt:lpstr>
      <vt:lpstr>HRW_vorlage_Powerpoint_20September2010</vt:lpstr>
      <vt:lpstr>Custom Design</vt:lpstr>
      <vt:lpstr>1_HRW_vorlage_Powerpoint_20September2010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Enhanced ITR in SSVEP BCIs Using Conway's Game of Life as Visual Overlay</dc:title>
  <dc:subject>PptxGenJS Presentation</dc:subject>
  <dc:creator>Atilla Cantürk, Ivan Volosyak</dc:creator>
  <cp:lastModifiedBy>Atilla Cantürk</cp:lastModifiedBy>
  <cp:revision>37</cp:revision>
  <dcterms:created xsi:type="dcterms:W3CDTF">2026-05-27T13:47:11Z</dcterms:created>
  <dcterms:modified xsi:type="dcterms:W3CDTF">2026-07-29T13:22:28Z</dcterms:modified>
</cp:coreProperties>
</file>