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136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 showGuide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3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tags" Target="../tags/tag20.xml"/><Relationship Id="rId7" Type="http://schemas.openxmlformats.org/officeDocument/2006/relationships/tags" Target="../tags/tag19.xml"/><Relationship Id="rId6" Type="http://schemas.openxmlformats.org/officeDocument/2006/relationships/tags" Target="../tags/tag18.xml"/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28.xml"/><Relationship Id="rId15" Type="http://schemas.openxmlformats.org/officeDocument/2006/relationships/tags" Target="../tags/tag27.xml"/><Relationship Id="rId14" Type="http://schemas.openxmlformats.org/officeDocument/2006/relationships/tags" Target="../tags/tag26.xml"/><Relationship Id="rId13" Type="http://schemas.openxmlformats.org/officeDocument/2006/relationships/tags" Target="../tags/tag25.xml"/><Relationship Id="rId12" Type="http://schemas.openxmlformats.org/officeDocument/2006/relationships/tags" Target="../tags/tag24.xml"/><Relationship Id="rId11" Type="http://schemas.openxmlformats.org/officeDocument/2006/relationships/tags" Target="../tags/tag23.xml"/><Relationship Id="rId10" Type="http://schemas.openxmlformats.org/officeDocument/2006/relationships/tags" Target="../tags/tag22.xml"/><Relationship Id="rId1" Type="http://schemas.openxmlformats.org/officeDocument/2006/relationships/tags" Target="../tags/tag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36.xml"/><Relationship Id="rId8" Type="http://schemas.openxmlformats.org/officeDocument/2006/relationships/tags" Target="../tags/tag35.xml"/><Relationship Id="rId7" Type="http://schemas.openxmlformats.org/officeDocument/2006/relationships/tags" Target="../tags/tag34.xml"/><Relationship Id="rId6" Type="http://schemas.openxmlformats.org/officeDocument/2006/relationships/tags" Target="../tags/tag33.xml"/><Relationship Id="rId5" Type="http://schemas.openxmlformats.org/officeDocument/2006/relationships/tags" Target="../tags/tag32.xml"/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7" Type="http://schemas.openxmlformats.org/officeDocument/2006/relationships/slideLayout" Target="../slideLayouts/slideLayout7.xml"/><Relationship Id="rId16" Type="http://schemas.openxmlformats.org/officeDocument/2006/relationships/tags" Target="../tags/tag43.xml"/><Relationship Id="rId15" Type="http://schemas.openxmlformats.org/officeDocument/2006/relationships/tags" Target="../tags/tag42.xml"/><Relationship Id="rId14" Type="http://schemas.openxmlformats.org/officeDocument/2006/relationships/tags" Target="../tags/tag41.xml"/><Relationship Id="rId13" Type="http://schemas.openxmlformats.org/officeDocument/2006/relationships/tags" Target="../tags/tag40.xml"/><Relationship Id="rId12" Type="http://schemas.openxmlformats.org/officeDocument/2006/relationships/tags" Target="../tags/tag39.xml"/><Relationship Id="rId11" Type="http://schemas.openxmlformats.org/officeDocument/2006/relationships/tags" Target="../tags/tag38.xml"/><Relationship Id="rId10" Type="http://schemas.openxmlformats.org/officeDocument/2006/relationships/tags" Target="../tags/tag37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shape_01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36118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702552" y="0"/>
            <a:ext cx="5486400" cy="768096"/>
          </a:xfrm>
          <a:prstGeom prst="rect">
            <a:avLst/>
          </a:prstGeom>
          <a:solidFill>
            <a:srgbClr val="10A89A"/>
          </a:solidFill>
          <a:ln w="10160">
            <a:solidFill>
              <a:srgbClr val="10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903720" y="128016"/>
            <a:ext cx="5074920" cy="47548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000" b="1">
                <a:solidFill>
                  <a:srgbClr val="FFFFFF"/>
                </a:solidFill>
                <a:latin typeface="Aptos"/>
              </a:rPr>
              <a:t>WORKSHOP ON BRAIN-MACHINE INTERFACES
IEEE SMC 2026    OCTOBER 4–7, 2026</a:t>
            </a:r>
            <a:endParaRPr sz="10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47472" y="1810512"/>
            <a:ext cx="11201400" cy="1965960"/>
          </a:xfrm>
          <a:prstGeom prst="rect">
            <a:avLst/>
          </a:prstGeom>
          <a:solidFill>
            <a:srgbClr val="FFFFFF">
              <a:alpha val="84000"/>
            </a:srgbClr>
          </a:solidFill>
          <a:ln w="10160"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1975104"/>
            <a:ext cx="10835640" cy="157276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/>
            <a:r>
              <a:rPr sz="3000" b="1">
                <a:solidFill>
                  <a:srgbClr val="102A43"/>
                </a:solidFill>
                <a:latin typeface="Aptos"/>
              </a:rPr>
              <a:t>MTCANet: A Multi-scale Fusion Temporal Convolution
and Multi-level Attention-based Network for
EEG-Based Motor Imagery Classification</a:t>
            </a:r>
            <a:endParaRPr sz="30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8640" y="3877056"/>
            <a:ext cx="777240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900" b="0">
                <a:solidFill>
                  <a:srgbClr val="102A43"/>
                </a:solidFill>
                <a:latin typeface="Aptos"/>
              </a:rPr>
              <a:t>Shangge Li, Yuan Yao and Ya Zhang</a:t>
            </a:r>
            <a:endParaRPr sz="1900" b="0">
              <a:solidFill>
                <a:srgbClr val="102A43"/>
              </a:solidFill>
              <a:latin typeface="Apto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8640" y="4462272"/>
            <a:ext cx="7132320" cy="32918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66788A"/>
                </a:solidFill>
                <a:latin typeface="Aptos"/>
              </a:rPr>
              <a:t>Motor Imagery EEG Classification  ·  BCIC-IV-2a</a:t>
            </a:r>
            <a:endParaRPr sz="1400" b="0">
              <a:solidFill>
                <a:srgbClr val="66788A"/>
              </a:solidFill>
              <a:latin typeface="Aptos"/>
            </a:endParaRPr>
          </a:p>
        </p:txBody>
      </p:sp>
      <p:cxnSp>
        <p:nvCxnSpPr>
          <p:cNvPr id="9" name="Connector 8"/>
          <p:cNvCxnSpPr/>
          <p:nvPr/>
        </p:nvCxnSpPr>
        <p:spPr>
          <a:xfrm>
            <a:off x="548640" y="5047488"/>
            <a:ext cx="11064240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48640" y="5321808"/>
            <a:ext cx="804672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1">
                <a:solidFill>
                  <a:srgbClr val="10A89A"/>
                </a:solidFill>
                <a:latin typeface="Aptos"/>
              </a:rPr>
              <a:t>Multi-scale convolution  ·  Temporal modeling  ·  Efficient attention</a:t>
            </a:r>
            <a:endParaRPr sz="1400" b="1">
              <a:solidFill>
                <a:srgbClr val="10A89A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8640" y="6190488"/>
            <a:ext cx="3840480" cy="2468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1">
                <a:solidFill>
                  <a:srgbClr val="66788A"/>
                </a:solidFill>
                <a:latin typeface="Aptos"/>
              </a:rPr>
              <a:t>Academic Conference Presentation</a:t>
            </a:r>
            <a:endParaRPr sz="10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38360" y="6144768"/>
            <a:ext cx="1874519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1100" b="1">
                <a:solidFill>
                  <a:srgbClr val="1677D2"/>
                </a:solidFill>
                <a:latin typeface="Aptos"/>
              </a:rPr>
              <a:t>IEEE SMC 2026</a:t>
            </a:r>
            <a:endParaRPr sz="1100" b="1">
              <a:solidFill>
                <a:srgbClr val="1677D2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Why motor-imagery EEG decoding remains difficult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2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1234440"/>
            <a:ext cx="11018520" cy="4892040"/>
          </a:xfrm>
          <a:prstGeom prst="rect">
            <a:avLst/>
          </a:prstGeom>
          <a:solidFill>
            <a:srgbClr val="F5F7FA"/>
          </a:solidFill>
          <a:ln w="10160"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>
            <p:custDataLst>
              <p:tags r:id="rId1"/>
            </p:custDataLst>
          </p:nvPr>
        </p:nvSpPr>
        <p:spPr>
          <a:xfrm>
            <a:off x="594360" y="1417320"/>
            <a:ext cx="3429000" cy="1965960"/>
          </a:xfrm>
          <a:prstGeom prst="rect">
            <a:avLst/>
          </a:prstGeom>
          <a:solidFill>
            <a:srgbClr val="FCEDEB"/>
          </a:solidFill>
          <a:ln w="10160">
            <a:solidFill>
              <a:srgbClr val="FC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>
            <p:custDataLst>
              <p:tags r:id="rId2"/>
            </p:custDataLst>
          </p:nvPr>
        </p:nvSpPr>
        <p:spPr>
          <a:xfrm>
            <a:off x="795528" y="1618488"/>
            <a:ext cx="45720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EF6A5B"/>
                </a:solidFill>
                <a:latin typeface="Aptos"/>
              </a:rPr>
              <a:t>01</a:t>
            </a:r>
            <a:endParaRPr sz="1800" b="1">
              <a:solidFill>
                <a:srgbClr val="EF6A5B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>
            <p:custDataLst>
              <p:tags r:id="rId3"/>
            </p:custDataLst>
          </p:nvPr>
        </p:nvSpPr>
        <p:spPr>
          <a:xfrm>
            <a:off x="795528" y="2011680"/>
            <a:ext cx="2926080" cy="3474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000" b="1">
                <a:solidFill>
                  <a:srgbClr val="102A43"/>
                </a:solidFill>
                <a:latin typeface="Aptos"/>
              </a:rPr>
              <a:t>Low SNR</a:t>
            </a:r>
            <a:endParaRPr sz="20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>
            <p:custDataLst>
              <p:tags r:id="rId4"/>
            </p:custDataLst>
          </p:nvPr>
        </p:nvSpPr>
        <p:spPr>
          <a:xfrm>
            <a:off x="795528" y="2487168"/>
            <a:ext cx="2971800" cy="79311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Weak neural rhythms are easily masked by artifacts and background activity.</a:t>
            </a:r>
            <a:endParaRPr sz="1600" b="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2" name="Rectangle 11"/>
          <p:cNvSpPr/>
          <p:nvPr>
            <p:custDataLst>
              <p:tags r:id="rId5"/>
            </p:custDataLst>
          </p:nvPr>
        </p:nvSpPr>
        <p:spPr>
          <a:xfrm>
            <a:off x="4416552" y="1417320"/>
            <a:ext cx="3429000" cy="1965960"/>
          </a:xfrm>
          <a:prstGeom prst="rect">
            <a:avLst/>
          </a:prstGeom>
          <a:solidFill>
            <a:srgbClr val="FCF3E3"/>
          </a:solidFill>
          <a:ln w="10160">
            <a:solidFill>
              <a:srgbClr val="FCF3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>
            <p:custDataLst>
              <p:tags r:id="rId6"/>
            </p:custDataLst>
          </p:nvPr>
        </p:nvSpPr>
        <p:spPr>
          <a:xfrm>
            <a:off x="4617720" y="1618488"/>
            <a:ext cx="45720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E7A33E"/>
                </a:solidFill>
                <a:latin typeface="Aptos"/>
              </a:rPr>
              <a:t>02</a:t>
            </a:r>
            <a:endParaRPr sz="1800" b="1">
              <a:solidFill>
                <a:srgbClr val="E7A33E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>
            <p:custDataLst>
              <p:tags r:id="rId7"/>
            </p:custDataLst>
          </p:nvPr>
        </p:nvSpPr>
        <p:spPr>
          <a:xfrm>
            <a:off x="4617720" y="2011680"/>
            <a:ext cx="2926080" cy="3474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000" b="1">
                <a:solidFill>
                  <a:srgbClr val="102A43"/>
                </a:solidFill>
                <a:latin typeface="Aptos"/>
              </a:rPr>
              <a:t>Non-stationarity</a:t>
            </a:r>
            <a:endParaRPr sz="20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>
            <p:custDataLst>
              <p:tags r:id="rId8"/>
            </p:custDataLst>
          </p:nvPr>
        </p:nvSpPr>
        <p:spPr>
          <a:xfrm>
            <a:off x="4617720" y="2487295"/>
            <a:ext cx="3046095" cy="54673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Signal statistics drift across trials, sessions and recording days.</a:t>
            </a:r>
            <a:endParaRPr sz="1600" b="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6" name="Rectangle 15"/>
          <p:cNvSpPr/>
          <p:nvPr>
            <p:custDataLst>
              <p:tags r:id="rId9"/>
            </p:custDataLst>
          </p:nvPr>
        </p:nvSpPr>
        <p:spPr>
          <a:xfrm>
            <a:off x="8238744" y="1417320"/>
            <a:ext cx="3429000" cy="1965960"/>
          </a:xfrm>
          <a:prstGeom prst="rect">
            <a:avLst/>
          </a:prstGeom>
          <a:solidFill>
            <a:srgbClr val="E8F6F3"/>
          </a:solidFill>
          <a:ln w="10160">
            <a:solidFill>
              <a:srgbClr val="E8F6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>
            <p:custDataLst>
              <p:tags r:id="rId10"/>
            </p:custDataLst>
          </p:nvPr>
        </p:nvSpPr>
        <p:spPr>
          <a:xfrm>
            <a:off x="8439912" y="1618488"/>
            <a:ext cx="45720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10A89A"/>
                </a:solidFill>
                <a:latin typeface="Aptos"/>
              </a:rPr>
              <a:t>03</a:t>
            </a:r>
            <a:endParaRPr sz="1800" b="1">
              <a:solidFill>
                <a:srgbClr val="10A89A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>
            <p:custDataLst>
              <p:tags r:id="rId11"/>
            </p:custDataLst>
          </p:nvPr>
        </p:nvSpPr>
        <p:spPr>
          <a:xfrm>
            <a:off x="8439912" y="2011680"/>
            <a:ext cx="2926080" cy="3474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000" b="1">
                <a:solidFill>
                  <a:srgbClr val="102A43"/>
                </a:solidFill>
                <a:latin typeface="Aptos"/>
              </a:rPr>
              <a:t>Heterogeneity</a:t>
            </a:r>
            <a:endParaRPr sz="20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>
            <p:custDataLst>
              <p:tags r:id="rId12"/>
            </p:custDataLst>
          </p:nvPr>
        </p:nvSpPr>
        <p:spPr>
          <a:xfrm>
            <a:off x="8439912" y="2487168"/>
            <a:ext cx="2971800" cy="79311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00" b="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Discriminative spatial-temporal patterns differ substantially across subjects.</a:t>
            </a:r>
            <a:endParaRPr sz="1600" b="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85800" y="4069080"/>
            <a:ext cx="10789920" cy="63881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900" b="1">
                <a:solidFill>
                  <a:srgbClr val="102A43"/>
                </a:solidFill>
                <a:latin typeface="Calibri" panose="020F0502020204030204" charset="0"/>
                <a:cs typeface="Calibri" panose="020F0502020204030204" charset="0"/>
              </a:rPr>
              <a:t>Design objective: </a:t>
            </a:r>
            <a:r>
              <a:rPr sz="1900" b="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learn local rhythms, long-range temporal dependencies, and adaptive feature weights in one end-to-end model.</a:t>
            </a:r>
            <a:endParaRPr sz="1900" b="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" y="5212080"/>
            <a:ext cx="10607040" cy="57086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80" b="0">
                <a:solidFill>
                  <a:srgbClr val="66788A"/>
                </a:solidFill>
                <a:latin typeface="Calibri" panose="020F0502020204030204" charset="0"/>
                <a:cs typeface="Calibri" panose="020F0502020204030204" charset="0"/>
              </a:rPr>
              <a:t>Motor imagery enables control without overt movement, making robust decoding relevant to neurorehabilitation and assistive BCIs.</a:t>
            </a:r>
            <a:endParaRPr sz="1680" b="0">
              <a:solidFill>
                <a:srgbClr val="66788A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Research gap and contributions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3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1234440"/>
            <a:ext cx="3794760" cy="4709160"/>
          </a:xfrm>
          <a:prstGeom prst="rect">
            <a:avLst/>
          </a:prstGeom>
          <a:solidFill>
            <a:srgbClr val="FCEDEB"/>
          </a:solidFill>
          <a:ln w="10160">
            <a:solidFill>
              <a:srgbClr val="FC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>
            <p:custDataLst>
              <p:tags r:id="rId1"/>
            </p:custDataLst>
          </p:nvPr>
        </p:nvSpPr>
        <p:spPr>
          <a:xfrm>
            <a:off x="4617720" y="1234440"/>
            <a:ext cx="6903720" cy="4709160"/>
          </a:xfrm>
          <a:prstGeom prst="rect">
            <a:avLst/>
          </a:prstGeom>
          <a:solidFill>
            <a:srgbClr val="F5F7FA"/>
          </a:solidFill>
          <a:ln w="10160"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353312"/>
            <a:ext cx="3749039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>
                <a:solidFill>
                  <a:srgbClr val="EF6A5B"/>
                </a:solidFill>
                <a:latin typeface="Aptos"/>
              </a:rPr>
              <a:t>LIMITATION OF EXISTING HYBRIDS</a:t>
            </a:r>
            <a:endParaRPr sz="900" b="1">
              <a:solidFill>
                <a:srgbClr val="EF6A5B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94360" y="1737360"/>
            <a:ext cx="3657600" cy="93154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900" b="1">
                <a:solidFill>
                  <a:srgbClr val="102A43"/>
                </a:solidFill>
                <a:latin typeface="Calibri" panose="020F0502020204030204" charset="0"/>
                <a:cs typeface="Calibri" panose="020F0502020204030204" charset="0"/>
              </a:rPr>
              <a:t>Feature selection and fusion are often static, despite strong trial-to-trial variability in MI-EEG.</a:t>
            </a:r>
            <a:endParaRPr sz="1900" b="1">
              <a:solidFill>
                <a:srgbClr val="102A43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cxnSp>
        <p:nvCxnSpPr>
          <p:cNvPr id="11" name="Connector 10"/>
          <p:cNvCxnSpPr/>
          <p:nvPr/>
        </p:nvCxnSpPr>
        <p:spPr>
          <a:xfrm>
            <a:off x="4480560" y="1325880"/>
            <a:ext cx="0" cy="457200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>
            <p:custDataLst>
              <p:tags r:id="rId2"/>
            </p:custDataLst>
          </p:nvPr>
        </p:nvSpPr>
        <p:spPr>
          <a:xfrm>
            <a:off x="4800600" y="1325880"/>
            <a:ext cx="411480" cy="4114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1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3" name="Oval 12"/>
          <p:cNvSpPr/>
          <p:nvPr>
            <p:custDataLst>
              <p:tags r:id="rId3"/>
            </p:custDataLst>
          </p:nvPr>
        </p:nvSpPr>
        <p:spPr>
          <a:xfrm>
            <a:off x="4736592" y="1307592"/>
            <a:ext cx="475488" cy="475488"/>
          </a:xfrm>
          <a:prstGeom prst="ellipse">
            <a:avLst/>
          </a:prstGeom>
          <a:solidFill>
            <a:srgbClr val="1677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>
            <p:custDataLst>
              <p:tags r:id="rId4"/>
            </p:custDataLst>
          </p:nvPr>
        </p:nvSpPr>
        <p:spPr>
          <a:xfrm>
            <a:off x="4736592" y="1353312"/>
            <a:ext cx="475488" cy="25968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40" b="1">
                <a:solidFill>
                  <a:srgbClr val="FFFFFF"/>
                </a:solidFill>
                <a:latin typeface="Aptos"/>
              </a:rPr>
              <a:t>1</a:t>
            </a:r>
            <a:endParaRPr sz="144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>
            <p:custDataLst>
              <p:tags r:id="rId5"/>
            </p:custDataLst>
          </p:nvPr>
        </p:nvSpPr>
        <p:spPr>
          <a:xfrm>
            <a:off x="5440680" y="1307592"/>
            <a:ext cx="5486400" cy="33649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980" b="1">
                <a:solidFill>
                  <a:srgbClr val="102A43"/>
                </a:solidFill>
                <a:latin typeface="Aptos"/>
              </a:rPr>
              <a:t>Multi-scale, scale-conditioned attention</a:t>
            </a:r>
            <a:endParaRPr sz="198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>
            <p:custDataLst>
              <p:tags r:id="rId6"/>
            </p:custDataLst>
          </p:nvPr>
        </p:nvSpPr>
        <p:spPr>
          <a:xfrm>
            <a:off x="5440680" y="1719072"/>
            <a:ext cx="5715000" cy="5162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500" b="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MHSA follows each temporal branch, refining dependencies at its own resolution.</a:t>
            </a:r>
            <a:endParaRPr sz="1500" b="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7" name="TextBox 16"/>
          <p:cNvSpPr txBox="1"/>
          <p:nvPr>
            <p:custDataLst>
              <p:tags r:id="rId7"/>
            </p:custDataLst>
          </p:nvPr>
        </p:nvSpPr>
        <p:spPr>
          <a:xfrm>
            <a:off x="4800600" y="2834639"/>
            <a:ext cx="411480" cy="4114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2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8" name="Oval 17"/>
          <p:cNvSpPr/>
          <p:nvPr>
            <p:custDataLst>
              <p:tags r:id="rId8"/>
            </p:custDataLst>
          </p:nvPr>
        </p:nvSpPr>
        <p:spPr>
          <a:xfrm>
            <a:off x="4736592" y="2816351"/>
            <a:ext cx="475488" cy="475488"/>
          </a:xfrm>
          <a:prstGeom prst="ellipse">
            <a:avLst/>
          </a:prstGeom>
          <a:solidFill>
            <a:srgbClr val="10A8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>
            <p:custDataLst>
              <p:tags r:id="rId9"/>
            </p:custDataLst>
          </p:nvPr>
        </p:nvSpPr>
        <p:spPr>
          <a:xfrm>
            <a:off x="4736592" y="2862071"/>
            <a:ext cx="475488" cy="25968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40" b="1">
                <a:solidFill>
                  <a:srgbClr val="FFFFFF"/>
                </a:solidFill>
                <a:latin typeface="Aptos"/>
              </a:rPr>
              <a:t>2</a:t>
            </a:r>
            <a:endParaRPr sz="144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>
            <p:custDataLst>
              <p:tags r:id="rId10"/>
            </p:custDataLst>
          </p:nvPr>
        </p:nvSpPr>
        <p:spPr>
          <a:xfrm>
            <a:off x="5440680" y="2816351"/>
            <a:ext cx="5486400" cy="33649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980" b="1">
                <a:solidFill>
                  <a:srgbClr val="102A43"/>
                </a:solidFill>
                <a:latin typeface="Aptos"/>
              </a:rPr>
              <a:t>Efficient channel-spatial recalibration</a:t>
            </a:r>
            <a:endParaRPr sz="198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>
            <p:custDataLst>
              <p:tags r:id="rId11"/>
            </p:custDataLst>
          </p:nvPr>
        </p:nvSpPr>
        <p:spPr>
          <a:xfrm>
            <a:off x="5440680" y="3227832"/>
            <a:ext cx="5715000" cy="5162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500" b="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ECBAM combines ECA-style channel gating with convolutional spatial attention.</a:t>
            </a:r>
            <a:endParaRPr sz="1500" b="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2" name="TextBox 21"/>
          <p:cNvSpPr txBox="1"/>
          <p:nvPr>
            <p:custDataLst>
              <p:tags r:id="rId12"/>
            </p:custDataLst>
          </p:nvPr>
        </p:nvSpPr>
        <p:spPr>
          <a:xfrm>
            <a:off x="4800600" y="4343400"/>
            <a:ext cx="411480" cy="4114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700" b="1">
                <a:solidFill>
                  <a:srgbClr val="FFFFFF"/>
                </a:solidFill>
                <a:latin typeface="Aptos"/>
              </a:rPr>
              <a:t>3</a:t>
            </a:r>
            <a:endParaRPr sz="17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3" name="Oval 22"/>
          <p:cNvSpPr/>
          <p:nvPr>
            <p:custDataLst>
              <p:tags r:id="rId13"/>
            </p:custDataLst>
          </p:nvPr>
        </p:nvSpPr>
        <p:spPr>
          <a:xfrm>
            <a:off x="4736592" y="4325112"/>
            <a:ext cx="475488" cy="475488"/>
          </a:xfrm>
          <a:prstGeom prst="ellipse">
            <a:avLst/>
          </a:prstGeom>
          <a:solidFill>
            <a:srgbClr val="E7A3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>
            <p:custDataLst>
              <p:tags r:id="rId14"/>
            </p:custDataLst>
          </p:nvPr>
        </p:nvSpPr>
        <p:spPr>
          <a:xfrm>
            <a:off x="4736592" y="4370832"/>
            <a:ext cx="475488" cy="25968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440" b="1">
                <a:solidFill>
                  <a:srgbClr val="FFFFFF"/>
                </a:solidFill>
                <a:latin typeface="Aptos"/>
              </a:rPr>
              <a:t>3</a:t>
            </a:r>
            <a:endParaRPr sz="144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>
            <p:custDataLst>
              <p:tags r:id="rId15"/>
            </p:custDataLst>
          </p:nvPr>
        </p:nvSpPr>
        <p:spPr>
          <a:xfrm>
            <a:off x="5440680" y="4325112"/>
            <a:ext cx="5486400" cy="33649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980" b="1">
                <a:solidFill>
                  <a:srgbClr val="102A43"/>
                </a:solidFill>
                <a:latin typeface="Aptos"/>
              </a:rPr>
              <a:t>Discriminative joint supervision</a:t>
            </a:r>
            <a:endParaRPr sz="198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>
            <p:custDataLst>
              <p:tags r:id="rId16"/>
            </p:custDataLst>
          </p:nvPr>
        </p:nvSpPr>
        <p:spPr>
          <a:xfrm>
            <a:off x="5440680" y="4736592"/>
            <a:ext cx="5715000" cy="5162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500" b="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Cross-entropy and center loss jointly separate classes and compact embeddings.</a:t>
            </a:r>
            <a:endParaRPr sz="1500" b="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41248" y="3246120"/>
            <a:ext cx="1298448" cy="27675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560" b="1">
                <a:solidFill>
                  <a:srgbClr val="EF6A5B"/>
                </a:solidFill>
                <a:latin typeface="Aptos"/>
              </a:rPr>
              <a:t>Static feature fusion</a:t>
            </a:r>
            <a:endParaRPr sz="1560" b="1">
              <a:solidFill>
                <a:srgbClr val="EF6A5B"/>
              </a:solidFill>
              <a:latin typeface="Aptos"/>
            </a:endParaRPr>
          </a:p>
        </p:txBody>
      </p:sp>
      <p:cxnSp>
        <p:nvCxnSpPr>
          <p:cNvPr id="28" name="Connector 27"/>
          <p:cNvCxnSpPr/>
          <p:nvPr/>
        </p:nvCxnSpPr>
        <p:spPr>
          <a:xfrm>
            <a:off x="2231136" y="3383280"/>
            <a:ext cx="402336" cy="0"/>
          </a:xfrm>
          <a:prstGeom prst="line">
            <a:avLst/>
          </a:prstGeom>
          <a:ln w="25400">
            <a:solidFill>
              <a:srgbClr val="EF6A5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2724912" y="3246120"/>
            <a:ext cx="1261872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560" b="1">
                <a:solidFill>
                  <a:srgbClr val="10A89A"/>
                </a:solidFill>
                <a:latin typeface="Aptos"/>
              </a:rPr>
              <a:t>Adaptive multi-level fusion</a:t>
            </a:r>
            <a:endParaRPr sz="1560" b="1">
              <a:solidFill>
                <a:srgbClr val="10A89A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41248" y="4160520"/>
            <a:ext cx="3127248" cy="102412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/>
            <a:r>
              <a:rPr sz="1680" b="1">
                <a:solidFill>
                  <a:srgbClr val="102A43"/>
                </a:solidFill>
                <a:latin typeface="Aptos"/>
              </a:rPr>
              <a:t>MTCANet aligns feature extraction, temporal modeling and attention with the variability of MI-EEG.</a:t>
            </a:r>
            <a:endParaRPr sz="1680" b="1">
              <a:solidFill>
                <a:srgbClr val="102A43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Dataset and subject-dependent evaluation protocol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4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94360" y="1325880"/>
            <a:ext cx="2011680" cy="1234440"/>
          </a:xfrm>
          <a:prstGeom prst="rect">
            <a:avLst/>
          </a:prstGeom>
          <a:solidFill>
            <a:srgbClr val="F5F7FA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481328"/>
            <a:ext cx="1682496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677D2"/>
                </a:solidFill>
                <a:latin typeface="Aptos"/>
              </a:rPr>
              <a:t>9</a:t>
            </a:r>
            <a:endParaRPr sz="28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8952" y="2039112"/>
            <a:ext cx="1682496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>
                <a:solidFill>
                  <a:srgbClr val="102A43"/>
                </a:solidFill>
                <a:latin typeface="Aptos"/>
              </a:rPr>
              <a:t>Healthy participants</a:t>
            </a:r>
            <a:endParaRPr sz="12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788920" y="1325880"/>
            <a:ext cx="2011680" cy="1234440"/>
          </a:xfrm>
          <a:prstGeom prst="rect">
            <a:avLst/>
          </a:prstGeom>
          <a:solidFill>
            <a:srgbClr val="F5F7FA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2953512" y="1481328"/>
            <a:ext cx="1682496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A89A"/>
                </a:solidFill>
                <a:latin typeface="Aptos"/>
              </a:rPr>
              <a:t>22</a:t>
            </a:r>
            <a:endParaRPr sz="2800" b="1">
              <a:solidFill>
                <a:srgbClr val="10A89A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953512" y="2039112"/>
            <a:ext cx="1682496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>
                <a:solidFill>
                  <a:srgbClr val="102A43"/>
                </a:solidFill>
                <a:latin typeface="Aptos"/>
              </a:rPr>
              <a:t>Ag/AgCl EEG channels</a:t>
            </a:r>
            <a:endParaRPr sz="12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983480" y="1325880"/>
            <a:ext cx="2011680" cy="1234440"/>
          </a:xfrm>
          <a:prstGeom prst="rect">
            <a:avLst/>
          </a:prstGeom>
          <a:solidFill>
            <a:srgbClr val="F5F7FA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148072" y="1481328"/>
            <a:ext cx="1682496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E7A33E"/>
                </a:solidFill>
                <a:latin typeface="Aptos"/>
              </a:rPr>
              <a:t>250 Hz</a:t>
            </a:r>
            <a:endParaRPr sz="2800" b="1">
              <a:solidFill>
                <a:srgbClr val="E7A33E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148072" y="2039112"/>
            <a:ext cx="1682496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>
                <a:solidFill>
                  <a:srgbClr val="102A43"/>
                </a:solidFill>
                <a:latin typeface="Aptos"/>
              </a:rPr>
              <a:t>Sampling rate</a:t>
            </a:r>
            <a:endParaRPr sz="12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178040" y="1325880"/>
            <a:ext cx="2011680" cy="1234440"/>
          </a:xfrm>
          <a:prstGeom prst="rect">
            <a:avLst/>
          </a:prstGeom>
          <a:solidFill>
            <a:srgbClr val="F5F7FA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42631" y="1481328"/>
            <a:ext cx="1682496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EF6A5B"/>
                </a:solidFill>
                <a:latin typeface="Aptos"/>
              </a:rPr>
              <a:t>288</a:t>
            </a:r>
            <a:endParaRPr sz="2800" b="1">
              <a:solidFill>
                <a:srgbClr val="EF6A5B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342631" y="2039112"/>
            <a:ext cx="1682496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>
                <a:solidFill>
                  <a:srgbClr val="102A43"/>
                </a:solidFill>
                <a:latin typeface="Aptos"/>
              </a:rPr>
              <a:t>Trials per session</a:t>
            </a:r>
            <a:endParaRPr sz="12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9372600" y="1325880"/>
            <a:ext cx="2011680" cy="1234440"/>
          </a:xfrm>
          <a:prstGeom prst="rect">
            <a:avLst/>
          </a:prstGeom>
          <a:solidFill>
            <a:srgbClr val="F5F7FA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7192" y="1481328"/>
            <a:ext cx="1682496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677D2"/>
                </a:solidFill>
                <a:latin typeface="Aptos"/>
              </a:rPr>
              <a:t>4</a:t>
            </a:r>
            <a:endParaRPr sz="28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537192" y="2039112"/>
            <a:ext cx="1682496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1">
                <a:solidFill>
                  <a:srgbClr val="102A43"/>
                </a:solidFill>
                <a:latin typeface="Aptos"/>
              </a:rPr>
              <a:t>MI classes</a:t>
            </a:r>
            <a:endParaRPr sz="12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502920" y="2926080"/>
            <a:ext cx="11064240" cy="2240280"/>
          </a:xfrm>
          <a:prstGeom prst="rect">
            <a:avLst/>
          </a:prstGeom>
          <a:solidFill>
            <a:srgbClr val="F5F7FA"/>
          </a:solidFill>
          <a:ln w="10160"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3108960"/>
            <a:ext cx="1828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1">
                <a:solidFill>
                  <a:srgbClr val="1677D2"/>
                </a:solidFill>
                <a:latin typeface="Aptos"/>
              </a:rPr>
              <a:t>SESSION T</a:t>
            </a:r>
            <a:endParaRPr sz="10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40080" y="3502152"/>
            <a:ext cx="4206240" cy="1261872"/>
          </a:xfrm>
          <a:prstGeom prst="rect">
            <a:avLst/>
          </a:prstGeom>
          <a:solidFill>
            <a:srgbClr val="EAF3FB"/>
          </a:solidFill>
          <a:ln w="10160">
            <a:solidFill>
              <a:srgbClr val="EAF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8680" y="3703320"/>
            <a:ext cx="164592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102A43"/>
                </a:solidFill>
                <a:latin typeface="Aptos"/>
              </a:rPr>
              <a:t>80% training</a:t>
            </a:r>
            <a:endParaRPr sz="18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761488" y="3703320"/>
            <a:ext cx="173736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102A43"/>
                </a:solidFill>
                <a:latin typeface="Aptos"/>
              </a:rPr>
              <a:t>20% validation</a:t>
            </a:r>
            <a:endParaRPr sz="18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868680" y="4160520"/>
            <a:ext cx="3200400" cy="26987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66788A"/>
                </a:solidFill>
                <a:latin typeface="Aptos"/>
              </a:rPr>
              <a:t>Hyperparameter selection only</a:t>
            </a:r>
            <a:endParaRPr sz="140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446520" y="3108960"/>
            <a:ext cx="1828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1">
                <a:solidFill>
                  <a:srgbClr val="10A89A"/>
                </a:solidFill>
                <a:latin typeface="Aptos"/>
              </a:rPr>
              <a:t>SESSION E</a:t>
            </a:r>
            <a:endParaRPr sz="1000" b="1">
              <a:solidFill>
                <a:srgbClr val="10A89A"/>
              </a:solidFill>
              <a:latin typeface="Apto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446520" y="3502152"/>
            <a:ext cx="4709160" cy="1261872"/>
          </a:xfrm>
          <a:prstGeom prst="rect">
            <a:avLst/>
          </a:prstGeom>
          <a:solidFill>
            <a:srgbClr val="E8F6F3"/>
          </a:solidFill>
          <a:ln w="10160">
            <a:solidFill>
              <a:srgbClr val="E8F6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720840" y="3703320"/>
            <a:ext cx="411480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102A43"/>
                </a:solidFill>
                <a:latin typeface="Aptos"/>
              </a:rPr>
              <a:t>Independent test session</a:t>
            </a:r>
            <a:endParaRPr sz="18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20840" y="4160520"/>
            <a:ext cx="4114800" cy="26987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66788A"/>
                </a:solidFill>
                <a:latin typeface="Aptos"/>
              </a:rPr>
              <a:t>Never used for tuning or model selection</a:t>
            </a:r>
            <a:endParaRPr sz="1400" b="0">
              <a:solidFill>
                <a:srgbClr val="66788A"/>
              </a:solidFill>
              <a:latin typeface="Aptos"/>
            </a:endParaRPr>
          </a:p>
        </p:txBody>
      </p:sp>
      <p:cxnSp>
        <p:nvCxnSpPr>
          <p:cNvPr id="32" name="Connector 31"/>
          <p:cNvCxnSpPr/>
          <p:nvPr/>
        </p:nvCxnSpPr>
        <p:spPr>
          <a:xfrm>
            <a:off x="5074920" y="4059936"/>
            <a:ext cx="1097280" cy="0"/>
          </a:xfrm>
          <a:prstGeom prst="line">
            <a:avLst/>
          </a:prstGeom>
          <a:ln w="25400">
            <a:solidFill>
              <a:srgbClr val="10A89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5074920" y="3675887"/>
            <a:ext cx="1097280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200" b="1">
                <a:solidFill>
                  <a:srgbClr val="66788A"/>
                </a:solidFill>
                <a:latin typeface="Aptos"/>
              </a:rPr>
              <a:t>separate days</a:t>
            </a:r>
            <a:endParaRPr sz="12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640080" y="5376672"/>
            <a:ext cx="10515600" cy="566928"/>
          </a:xfrm>
          <a:prstGeom prst="rect">
            <a:avLst/>
          </a:prstGeom>
          <a:solidFill>
            <a:srgbClr val="102A43"/>
          </a:solidFill>
          <a:ln w="10160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868680" y="5541264"/>
            <a:ext cx="10058400" cy="29382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680" b="1">
                <a:solidFill>
                  <a:srgbClr val="FFFFFF"/>
                </a:solidFill>
                <a:latin typeface="Aptos"/>
              </a:rPr>
              <a:t>Left hand  ·  Right hand  ·  Both feet  ·  Tongue     |     Window: [0, 4] s after cue</a:t>
            </a:r>
            <a:endParaRPr sz="1680" b="1">
              <a:solidFill>
                <a:srgbClr val="FFFFFF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MTCANet: end-to-end architecture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5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pic>
        <p:nvPicPr>
          <p:cNvPr id="7" name="Picture 6" descr="architectur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9332" y="1234440"/>
            <a:ext cx="5933695" cy="507492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60920" y="1371600"/>
            <a:ext cx="384048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>
                <a:solidFill>
                  <a:srgbClr val="1677D2"/>
                </a:solidFill>
                <a:latin typeface="Aptos"/>
              </a:rPr>
              <a:t>THREE COOPERATING STAGES</a:t>
            </a:r>
            <a:endParaRPr sz="9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60920" y="1783080"/>
            <a:ext cx="4069080" cy="199263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200"/>
              </a:spcAft>
            </a:pPr>
            <a:r>
              <a:rPr sz="1540">
                <a:solidFill>
                  <a:srgbClr val="10A89A"/>
                </a:solidFill>
                <a:latin typeface="Aptos"/>
              </a:rPr>
              <a:t>■  </a:t>
            </a:r>
            <a:r>
              <a:rPr sz="174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MSCA extracts temporal features at three scales and applies branch-wise MHSA.</a:t>
            </a:r>
            <a:endParaRPr sz="174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sz="154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■  </a:t>
            </a:r>
            <a:r>
              <a:rPr sz="174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TCM fuses branches and models short- and long-range temporal dependencies.</a:t>
            </a:r>
            <a:endParaRPr sz="174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05000"/>
              </a:lnSpc>
              <a:spcAft>
                <a:spcPts val="1200"/>
              </a:spcAft>
            </a:pPr>
            <a:r>
              <a:rPr sz="154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■  </a:t>
            </a:r>
            <a:r>
              <a:rPr sz="174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ECBAM recalibrates channel and spatial responses before classification.</a:t>
            </a:r>
            <a:endParaRPr sz="174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360920" y="4645152"/>
            <a:ext cx="4069080" cy="1051560"/>
          </a:xfrm>
          <a:prstGeom prst="rect">
            <a:avLst/>
          </a:prstGeom>
          <a:solidFill>
            <a:srgbClr val="102A43"/>
          </a:solidFill>
          <a:ln w="10160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589520" y="4892040"/>
            <a:ext cx="361188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920" b="1">
                <a:solidFill>
                  <a:srgbClr val="FFFFFF"/>
                </a:solidFill>
                <a:latin typeface="Aptos"/>
              </a:rPr>
              <a:t>Raw EEG → representation → 4-class output</a:t>
            </a:r>
            <a:endParaRPr sz="1920" b="1">
              <a:solidFill>
                <a:srgbClr val="FFFFFF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MSCA: multi-scale convolution before fusion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6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1234440"/>
            <a:ext cx="6629400" cy="4983480"/>
          </a:xfrm>
          <a:prstGeom prst="rect">
            <a:avLst/>
          </a:prstGeom>
          <a:solidFill>
            <a:srgbClr val="F5F7FA"/>
          </a:solidFill>
          <a:ln w="10160"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" name="Picture 7" descr="msca_top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1792" y="2234099"/>
            <a:ext cx="3090672" cy="2920152"/>
          </a:xfrm>
          <a:prstGeom prst="rect">
            <a:avLst/>
          </a:prstGeom>
        </p:spPr>
      </p:pic>
      <p:pic>
        <p:nvPicPr>
          <p:cNvPr id="9" name="Picture 8" descr="msca_botto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2191" y="2188272"/>
            <a:ext cx="3090672" cy="3011806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269480" y="1234440"/>
            <a:ext cx="4251960" cy="4983480"/>
          </a:xfrm>
          <a:prstGeom prst="rect">
            <a:avLst/>
          </a:prstGeom>
          <a:solidFill>
            <a:srgbClr val="EAF3FB"/>
          </a:solidFill>
          <a:ln w="10160">
            <a:solidFill>
              <a:srgbClr val="EAF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98079" y="1417320"/>
            <a:ext cx="3749039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>
                <a:solidFill>
                  <a:srgbClr val="EF6A5B"/>
                </a:solidFill>
                <a:latin typeface="Aptos"/>
              </a:rPr>
              <a:t>WHY THREE SCALES?</a:t>
            </a:r>
            <a:endParaRPr sz="900" b="1">
              <a:solidFill>
                <a:srgbClr val="EF6A5B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498079" y="1783080"/>
            <a:ext cx="3703320" cy="296227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4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■  </a:t>
            </a:r>
            <a:r>
              <a:rPr sz="162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Kernel sizes K = {16, 32, 64} probe distinct temporal resolutions.</a:t>
            </a:r>
            <a:endParaRPr sz="162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4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■  </a:t>
            </a:r>
            <a:r>
              <a:rPr sz="162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Temporal convolution is followed by depthwise spatial filtering across EEG channels.</a:t>
            </a:r>
            <a:endParaRPr sz="162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4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■  </a:t>
            </a:r>
            <a:r>
              <a:rPr sz="162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Separable convolution and pooling reduce dimensionality while preserving useful rhythms.</a:t>
            </a:r>
            <a:endParaRPr sz="162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05000"/>
              </a:lnSpc>
              <a:spcAft>
                <a:spcPts val="900"/>
              </a:spcAft>
            </a:pPr>
            <a:r>
              <a:rPr sz="14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■  </a:t>
            </a:r>
            <a:r>
              <a:rPr sz="162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Outputs are concatenated only after branch-specific attention refinement.</a:t>
            </a:r>
            <a:endParaRPr sz="162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498079" y="5074920"/>
            <a:ext cx="3794760" cy="658368"/>
          </a:xfrm>
          <a:prstGeom prst="rect">
            <a:avLst/>
          </a:prstGeom>
          <a:solidFill>
            <a:srgbClr val="FFFFFF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35240" y="5276088"/>
            <a:ext cx="3520440" cy="27675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560" b="1">
                <a:solidFill>
                  <a:srgbClr val="102A43"/>
                </a:solidFill>
                <a:latin typeface="Aptos"/>
              </a:rPr>
              <a:t>F1 = 16  ·  D = 2  ·  F2 = 32  ·  P2 = 8</a:t>
            </a:r>
            <a:endParaRPr sz="1560" b="1">
              <a:solidFill>
                <a:srgbClr val="102A43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MHSA: scale-conditioned global dependency modeling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7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1234440"/>
            <a:ext cx="5349240" cy="4983480"/>
          </a:xfrm>
          <a:prstGeom prst="rect">
            <a:avLst/>
          </a:prstGeom>
          <a:solidFill>
            <a:srgbClr val="F5F7FA"/>
          </a:solidFill>
          <a:ln w="10160"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89320" y="1234440"/>
            <a:ext cx="5532120" cy="4983480"/>
          </a:xfrm>
          <a:prstGeom prst="rect">
            <a:avLst/>
          </a:prstGeom>
          <a:solidFill>
            <a:srgbClr val="EAF3FB"/>
          </a:solidFill>
          <a:ln w="10160">
            <a:solidFill>
              <a:srgbClr val="EAF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mhsa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83487" y="1280160"/>
            <a:ext cx="3588105" cy="49834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172200" y="1417320"/>
            <a:ext cx="36576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>
                <a:solidFill>
                  <a:srgbClr val="1677D2"/>
                </a:solidFill>
                <a:latin typeface="Aptos"/>
              </a:rPr>
              <a:t>BRANCH-WISE ATTENTION</a:t>
            </a:r>
            <a:endParaRPr sz="9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72200" y="1856231"/>
            <a:ext cx="493776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000" b="1">
                <a:solidFill>
                  <a:srgbClr val="102A43"/>
                </a:solidFill>
                <a:latin typeface="Aptos"/>
              </a:rPr>
              <a:t>Attention(Q,K,V) = </a:t>
            </a:r>
            <a:r>
              <a:rPr sz="2000" b="0">
                <a:solidFill>
                  <a:srgbClr val="172033"/>
                </a:solidFill>
                <a:latin typeface="Aptos"/>
              </a:rPr>
              <a:t>softmax(QKᵀ / √dₖ)V</a:t>
            </a:r>
            <a:endParaRPr sz="2000" b="0">
              <a:solidFill>
                <a:srgbClr val="172033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172200" y="2606040"/>
            <a:ext cx="4892040" cy="26517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540">
                <a:solidFill>
                  <a:srgbClr val="10A89A"/>
                </a:solidFill>
                <a:latin typeface="Aptos"/>
              </a:rPr>
              <a:t>■  </a:t>
            </a:r>
            <a:r>
              <a:rPr sz="1740">
                <a:solidFill>
                  <a:srgbClr val="172033"/>
                </a:solidFill>
                <a:latin typeface="Aptos"/>
              </a:rPr>
              <a:t>Two attention heads; depth = 1.</a:t>
            </a:r>
            <a:endParaRPr sz="1740">
              <a:solidFill>
                <a:srgbClr val="172033"/>
              </a:solidFill>
              <a:latin typeface="Aptos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540">
                <a:solidFill>
                  <a:srgbClr val="10A89A"/>
                </a:solidFill>
                <a:latin typeface="Aptos"/>
              </a:rPr>
              <a:t>■  </a:t>
            </a:r>
            <a:r>
              <a:rPr sz="1740">
                <a:solidFill>
                  <a:srgbClr val="172033"/>
                </a:solidFill>
                <a:latin typeface="Aptos"/>
              </a:rPr>
              <a:t>Short-scale branches can emphasize local rhythmic structure.</a:t>
            </a:r>
            <a:endParaRPr sz="1740">
              <a:solidFill>
                <a:srgbClr val="172033"/>
              </a:solidFill>
              <a:latin typeface="Aptos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540">
                <a:solidFill>
                  <a:srgbClr val="10A89A"/>
                </a:solidFill>
                <a:latin typeface="Aptos"/>
              </a:rPr>
              <a:t>■  </a:t>
            </a:r>
            <a:r>
              <a:rPr sz="1740">
                <a:solidFill>
                  <a:srgbClr val="172033"/>
                </a:solidFill>
                <a:latin typeface="Aptos"/>
              </a:rPr>
              <a:t>Long-scale branches can capture broader temporal context.</a:t>
            </a:r>
            <a:endParaRPr sz="1740">
              <a:solidFill>
                <a:srgbClr val="172033"/>
              </a:solidFill>
              <a:latin typeface="Aptos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540">
                <a:solidFill>
                  <a:srgbClr val="10A89A"/>
                </a:solidFill>
                <a:latin typeface="Aptos"/>
              </a:rPr>
              <a:t>■  </a:t>
            </a:r>
            <a:r>
              <a:rPr sz="1740">
                <a:solidFill>
                  <a:srgbClr val="172033"/>
                </a:solidFill>
                <a:latin typeface="Aptos"/>
              </a:rPr>
              <a:t>Attention is applied before branch concatenation, preserving scale specificity.</a:t>
            </a:r>
            <a:endParaRPr sz="1740">
              <a:solidFill>
                <a:srgbClr val="172033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TCM: temporal fusion with dilated causal convolutions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8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pic>
        <p:nvPicPr>
          <p:cNvPr id="7" name="Picture 6" descr="tcm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6826" y="1216151"/>
            <a:ext cx="4885668" cy="516636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0080" y="1371600"/>
            <a:ext cx="475488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>
                <a:solidFill>
                  <a:srgbClr val="10A89A"/>
                </a:solidFill>
                <a:latin typeface="Aptos"/>
              </a:rPr>
              <a:t>TEMPORAL MODELING AFTER FUSION</a:t>
            </a:r>
            <a:endParaRPr sz="900" b="1">
              <a:solidFill>
                <a:srgbClr val="10A89A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0080" y="1783080"/>
            <a:ext cx="4892040" cy="28803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540">
                <a:solidFill>
                  <a:srgbClr val="10A89A"/>
                </a:solidFill>
                <a:latin typeface="Aptos"/>
              </a:rPr>
              <a:t>■  </a:t>
            </a:r>
            <a:r>
              <a:rPr sz="1740">
                <a:solidFill>
                  <a:srgbClr val="172033"/>
                </a:solidFill>
                <a:latin typeface="Aptos"/>
              </a:rPr>
              <a:t>Two residual blocks, each containing two dilated causal convolutions.</a:t>
            </a:r>
            <a:endParaRPr sz="1740">
              <a:solidFill>
                <a:srgbClr val="172033"/>
              </a:solidFill>
              <a:latin typeface="Aptos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540">
                <a:solidFill>
                  <a:srgbClr val="10A89A"/>
                </a:solidFill>
                <a:latin typeface="Aptos"/>
              </a:rPr>
              <a:t>■  </a:t>
            </a:r>
            <a:r>
              <a:rPr sz="1740">
                <a:solidFill>
                  <a:srgbClr val="172033"/>
                </a:solidFill>
                <a:latin typeface="Aptos"/>
              </a:rPr>
              <a:t>Batch normalization and ELU stabilize optimization and nonlinear modeling.</a:t>
            </a:r>
            <a:endParaRPr sz="1740">
              <a:solidFill>
                <a:srgbClr val="172033"/>
              </a:solidFill>
              <a:latin typeface="Aptos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540">
                <a:solidFill>
                  <a:srgbClr val="10A89A"/>
                </a:solidFill>
                <a:latin typeface="Aptos"/>
              </a:rPr>
              <a:t>■  </a:t>
            </a:r>
            <a:r>
              <a:rPr sz="1740">
                <a:solidFill>
                  <a:srgbClr val="172033"/>
                </a:solidFill>
                <a:latin typeface="Aptos"/>
              </a:rPr>
              <a:t>Residual paths support gradient flow through the temporal stack.</a:t>
            </a:r>
            <a:endParaRPr sz="1740">
              <a:solidFill>
                <a:srgbClr val="172033"/>
              </a:solidFill>
              <a:latin typeface="Aptos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540">
                <a:solidFill>
                  <a:srgbClr val="10A89A"/>
                </a:solidFill>
                <a:latin typeface="Aptos"/>
              </a:rPr>
              <a:t>■  </a:t>
            </a:r>
            <a:r>
              <a:rPr sz="1740">
                <a:solidFill>
                  <a:srgbClr val="172033"/>
                </a:solidFill>
                <a:latin typeface="Aptos"/>
              </a:rPr>
              <a:t>Dilation expands the receptive field without recurrent computation.</a:t>
            </a:r>
            <a:endParaRPr sz="1740">
              <a:solidFill>
                <a:srgbClr val="172033"/>
              </a:solidFill>
              <a:latin typeface="Apto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40080" y="4983480"/>
            <a:ext cx="4800600" cy="777240"/>
          </a:xfrm>
          <a:prstGeom prst="rect">
            <a:avLst/>
          </a:prstGeom>
          <a:solidFill>
            <a:srgbClr val="E8F6F3"/>
          </a:solidFill>
          <a:ln w="10160">
            <a:solidFill>
              <a:srgbClr val="E8F6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9536" y="5230368"/>
            <a:ext cx="4370832" cy="27675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560" b="1">
                <a:solidFill>
                  <a:srgbClr val="102A43"/>
                </a:solidFill>
                <a:latin typeface="Aptos"/>
              </a:rPr>
              <a:t>L = 2  ·  Kₜ = 4  ·  Fₜ = 32  ·  dropout = 0.5</a:t>
            </a:r>
            <a:endParaRPr sz="1560" b="1">
              <a:solidFill>
                <a:srgbClr val="102A43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ECBAM: efficient channel and spatial recalibration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9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" y="1207008"/>
            <a:ext cx="7543800" cy="4956048"/>
          </a:xfrm>
          <a:prstGeom prst="rect">
            <a:avLst/>
          </a:prstGeom>
          <a:solidFill>
            <a:srgbClr val="F5F7FA"/>
          </a:solidFill>
          <a:ln w="10160"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" name="Picture 16" descr="ecbam_complet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9250" y="1335024"/>
            <a:ext cx="6221994" cy="466344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321040" y="1298448"/>
            <a:ext cx="3063240" cy="256032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000" b="1">
                <a:solidFill>
                  <a:srgbClr val="10A89A"/>
                </a:solidFill>
                <a:latin typeface="Aptos"/>
              </a:rPr>
              <a:t>TWO-STAGE RECALIBRATION</a:t>
            </a:r>
            <a:endParaRPr sz="1000" b="1">
              <a:solidFill>
                <a:srgbClr val="10A89A"/>
              </a:solidFill>
              <a:latin typeface="Aptos"/>
            </a:endParaRPr>
          </a:p>
        </p:txBody>
      </p:sp>
      <p:sp>
        <p:nvSpPr>
          <p:cNvPr id="19" name="Rounded Rectangle 18"/>
          <p:cNvSpPr/>
          <p:nvPr>
            <p:custDataLst>
              <p:tags r:id="rId2"/>
            </p:custDataLst>
          </p:nvPr>
        </p:nvSpPr>
        <p:spPr>
          <a:xfrm>
            <a:off x="8321040" y="1719072"/>
            <a:ext cx="3063240" cy="1161288"/>
          </a:xfrm>
          <a:prstGeom prst="roundRect">
            <a:avLst>
              <a:gd name="adj" fmla="val 6000"/>
            </a:avLst>
          </a:prstGeom>
          <a:solidFill>
            <a:srgbClr val="E8F6F3"/>
          </a:solidFill>
          <a:ln w="10160">
            <a:solidFill>
              <a:srgbClr val="E8F6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>
            <p:custDataLst>
              <p:tags r:id="rId3"/>
            </p:custDataLst>
          </p:nvPr>
        </p:nvSpPr>
        <p:spPr>
          <a:xfrm>
            <a:off x="8531352" y="1920240"/>
            <a:ext cx="438912" cy="438912"/>
          </a:xfrm>
          <a:prstGeom prst="ellipse">
            <a:avLst/>
          </a:prstGeom>
          <a:solidFill>
            <a:srgbClr val="10A8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>
            <p:custDataLst>
              <p:tags r:id="rId4"/>
            </p:custDataLst>
          </p:nvPr>
        </p:nvSpPr>
        <p:spPr>
          <a:xfrm>
            <a:off x="8531352" y="1984248"/>
            <a:ext cx="438912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1</a:t>
            </a:r>
            <a:endParaRPr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>
            <p:custDataLst>
              <p:tags r:id="rId5"/>
            </p:custDataLst>
          </p:nvPr>
        </p:nvSpPr>
        <p:spPr>
          <a:xfrm>
            <a:off x="9125712" y="1874519"/>
            <a:ext cx="1965960" cy="29260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600" b="1">
                <a:solidFill>
                  <a:srgbClr val="102A43"/>
                </a:solidFill>
                <a:latin typeface="Aptos"/>
              </a:rPr>
              <a:t>Channel attention</a:t>
            </a:r>
            <a:endParaRPr sz="16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>
            <p:custDataLst>
              <p:tags r:id="rId6"/>
            </p:custDataLst>
          </p:nvPr>
        </p:nvSpPr>
        <p:spPr>
          <a:xfrm>
            <a:off x="9125585" y="2192655"/>
            <a:ext cx="2103120" cy="658495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350" b="0">
                <a:solidFill>
                  <a:srgbClr val="172033"/>
                </a:solidFill>
                <a:latin typeface="Aptos"/>
              </a:rPr>
              <a:t>ECA-style 1D convolution learns efficient cross-channel weights.</a:t>
            </a:r>
            <a:endParaRPr sz="1350" b="0">
              <a:solidFill>
                <a:srgbClr val="172033"/>
              </a:solidFill>
              <a:latin typeface="Aptos"/>
            </a:endParaRPr>
          </a:p>
        </p:txBody>
      </p:sp>
      <p:sp>
        <p:nvSpPr>
          <p:cNvPr id="24" name="Rounded Rectangle 23"/>
          <p:cNvSpPr/>
          <p:nvPr>
            <p:custDataLst>
              <p:tags r:id="rId7"/>
            </p:custDataLst>
          </p:nvPr>
        </p:nvSpPr>
        <p:spPr>
          <a:xfrm>
            <a:off x="8321040" y="3090672"/>
            <a:ext cx="3063240" cy="1161288"/>
          </a:xfrm>
          <a:prstGeom prst="roundRect">
            <a:avLst>
              <a:gd name="adj" fmla="val 6000"/>
            </a:avLst>
          </a:prstGeom>
          <a:solidFill>
            <a:srgbClr val="EAF3FB"/>
          </a:solidFill>
          <a:ln w="10160">
            <a:solidFill>
              <a:srgbClr val="EAF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>
            <p:custDataLst>
              <p:tags r:id="rId8"/>
            </p:custDataLst>
          </p:nvPr>
        </p:nvSpPr>
        <p:spPr>
          <a:xfrm>
            <a:off x="8531352" y="3291840"/>
            <a:ext cx="438912" cy="438912"/>
          </a:xfrm>
          <a:prstGeom prst="ellipse">
            <a:avLst/>
          </a:prstGeom>
          <a:solidFill>
            <a:srgbClr val="1677D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>
            <p:custDataLst>
              <p:tags r:id="rId9"/>
            </p:custDataLst>
          </p:nvPr>
        </p:nvSpPr>
        <p:spPr>
          <a:xfrm>
            <a:off x="8531352" y="3355848"/>
            <a:ext cx="438912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2</a:t>
            </a:r>
            <a:endParaRPr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7" name="TextBox 26"/>
          <p:cNvSpPr txBox="1"/>
          <p:nvPr>
            <p:custDataLst>
              <p:tags r:id="rId10"/>
            </p:custDataLst>
          </p:nvPr>
        </p:nvSpPr>
        <p:spPr>
          <a:xfrm>
            <a:off x="9125712" y="3246120"/>
            <a:ext cx="1965960" cy="29260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600" b="1">
                <a:solidFill>
                  <a:srgbClr val="102A43"/>
                </a:solidFill>
                <a:latin typeface="Aptos"/>
              </a:rPr>
              <a:t>Spatial attention</a:t>
            </a:r>
            <a:endParaRPr sz="16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>
            <p:custDataLst>
              <p:tags r:id="rId11"/>
            </p:custDataLst>
          </p:nvPr>
        </p:nvSpPr>
        <p:spPr>
          <a:xfrm>
            <a:off x="9125712" y="3566541"/>
            <a:ext cx="1965960" cy="47548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350" b="0">
                <a:solidFill>
                  <a:srgbClr val="172033"/>
                </a:solidFill>
                <a:latin typeface="Aptos"/>
              </a:rPr>
              <a:t>Pooled feature maps guide convolutional spatial weighting.</a:t>
            </a:r>
            <a:endParaRPr sz="1350" b="0">
              <a:solidFill>
                <a:srgbClr val="172033"/>
              </a:solidFill>
              <a:latin typeface="Aptos"/>
            </a:endParaRPr>
          </a:p>
        </p:txBody>
      </p:sp>
      <p:sp>
        <p:nvSpPr>
          <p:cNvPr id="29" name="Rounded Rectangle 28"/>
          <p:cNvSpPr/>
          <p:nvPr>
            <p:custDataLst>
              <p:tags r:id="rId12"/>
            </p:custDataLst>
          </p:nvPr>
        </p:nvSpPr>
        <p:spPr>
          <a:xfrm>
            <a:off x="8321040" y="4462272"/>
            <a:ext cx="3063240" cy="1161288"/>
          </a:xfrm>
          <a:prstGeom prst="roundRect">
            <a:avLst>
              <a:gd name="adj" fmla="val 6000"/>
            </a:avLst>
          </a:prstGeom>
          <a:solidFill>
            <a:srgbClr val="FCF3E3"/>
          </a:solidFill>
          <a:ln w="10160">
            <a:solidFill>
              <a:srgbClr val="FCF3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>
            <p:custDataLst>
              <p:tags r:id="rId13"/>
            </p:custDataLst>
          </p:nvPr>
        </p:nvSpPr>
        <p:spPr>
          <a:xfrm>
            <a:off x="8531352" y="4663440"/>
            <a:ext cx="438912" cy="438912"/>
          </a:xfrm>
          <a:prstGeom prst="ellipse">
            <a:avLst/>
          </a:prstGeom>
          <a:solidFill>
            <a:srgbClr val="E7A3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>
            <p:custDataLst>
              <p:tags r:id="rId14"/>
            </p:custDataLst>
          </p:nvPr>
        </p:nvSpPr>
        <p:spPr>
          <a:xfrm>
            <a:off x="8531352" y="4727448"/>
            <a:ext cx="438912" cy="20116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ctr"/>
            <a:r>
              <a:rPr sz="1200" b="1">
                <a:solidFill>
                  <a:srgbClr val="FFFFFF"/>
                </a:solidFill>
                <a:latin typeface="Aptos"/>
              </a:rPr>
              <a:t>3</a:t>
            </a:r>
            <a:endParaRPr sz="12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>
            <p:custDataLst>
              <p:tags r:id="rId15"/>
            </p:custDataLst>
          </p:nvPr>
        </p:nvSpPr>
        <p:spPr>
          <a:xfrm>
            <a:off x="9125712" y="4617720"/>
            <a:ext cx="1965960" cy="292608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600" b="1">
                <a:solidFill>
                  <a:srgbClr val="102A43"/>
                </a:solidFill>
                <a:latin typeface="Aptos"/>
              </a:rPr>
              <a:t>Refined output</a:t>
            </a:r>
            <a:endParaRPr sz="16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>
            <p:custDataLst>
              <p:tags r:id="rId16"/>
            </p:custDataLst>
          </p:nvPr>
        </p:nvSpPr>
        <p:spPr>
          <a:xfrm>
            <a:off x="9125585" y="4910455"/>
            <a:ext cx="2258695" cy="658495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/>
            <a:r>
              <a:rPr sz="1350" b="0">
                <a:solidFill>
                  <a:srgbClr val="172033"/>
                </a:solidFill>
                <a:latin typeface="Aptos"/>
              </a:rPr>
              <a:t>Sequential weighting produces the discriminative feature F double-prime.</a:t>
            </a:r>
            <a:endParaRPr sz="1350" b="0">
              <a:solidFill>
                <a:srgbClr val="172033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Joint objective and temporal-segment augmentation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1234440"/>
            <a:ext cx="4800600" cy="4892040"/>
          </a:xfrm>
          <a:prstGeom prst="rect">
            <a:avLst/>
          </a:prstGeom>
          <a:solidFill>
            <a:srgbClr val="EAF3FB"/>
          </a:solidFill>
          <a:ln w="10160">
            <a:solidFill>
              <a:srgbClr val="EAF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89320" y="1234440"/>
            <a:ext cx="5532120" cy="4892040"/>
          </a:xfrm>
          <a:prstGeom prst="rect">
            <a:avLst/>
          </a:prstGeom>
          <a:solidFill>
            <a:srgbClr val="E8F6F3"/>
          </a:solidFill>
          <a:ln w="10160">
            <a:solidFill>
              <a:srgbClr val="E8F6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325880"/>
            <a:ext cx="22860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>
                <a:solidFill>
                  <a:srgbClr val="1677D2"/>
                </a:solidFill>
                <a:latin typeface="Aptos"/>
              </a:rPr>
              <a:t>JOINT LOSS</a:t>
            </a:r>
            <a:endParaRPr sz="9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0080" y="1737360"/>
            <a:ext cx="4297680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700" b="1">
                <a:solidFill>
                  <a:srgbClr val="102A43"/>
                </a:solidFill>
                <a:latin typeface="Aptos"/>
              </a:rPr>
              <a:t>L = L</a:t>
            </a:r>
            <a:r>
              <a:rPr sz="2700" b="1">
                <a:solidFill>
                  <a:srgbClr val="1677D2"/>
                </a:solidFill>
                <a:latin typeface="Aptos"/>
              </a:rPr>
              <a:t>CE</a:t>
            </a:r>
            <a:r>
              <a:rPr sz="2700" b="1">
                <a:solidFill>
                  <a:srgbClr val="102A43"/>
                </a:solidFill>
                <a:latin typeface="Aptos"/>
              </a:rPr>
              <a:t> + λL</a:t>
            </a:r>
            <a:r>
              <a:rPr sz="2700" b="1">
                <a:solidFill>
                  <a:srgbClr val="EF6A5B"/>
                </a:solidFill>
                <a:latin typeface="Aptos"/>
              </a:rPr>
              <a:t>C</a:t>
            </a:r>
            <a:endParaRPr sz="2700" b="1">
              <a:solidFill>
                <a:srgbClr val="EF6A5B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40080" y="2468880"/>
            <a:ext cx="4434840" cy="74980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0">
                <a:solidFill>
                  <a:srgbClr val="172033"/>
                </a:solidFill>
                <a:latin typeface="Aptos"/>
              </a:rPr>
              <a:t>Cross-entropy optimizes class decisions; center loss reduces intra-class feature dispersion.</a:t>
            </a:r>
            <a:endParaRPr sz="1800" b="0">
              <a:solidFill>
                <a:srgbClr val="172033"/>
              </a:solidFill>
              <a:latin typeface="Apto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40080" y="3520440"/>
            <a:ext cx="4434840" cy="1051560"/>
          </a:xfrm>
          <a:prstGeom prst="rect">
            <a:avLst/>
          </a:prstGeom>
          <a:solidFill>
            <a:srgbClr val="FFFFFF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3767328"/>
            <a:ext cx="1508760" cy="3535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100" b="1">
                <a:solidFill>
                  <a:srgbClr val="EF6A5B"/>
                </a:solidFill>
                <a:latin typeface="Aptos"/>
              </a:rPr>
              <a:t>λ = 0.002</a:t>
            </a:r>
            <a:endParaRPr sz="2100" b="1">
              <a:solidFill>
                <a:srgbClr val="EF6A5B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331720" y="3882390"/>
            <a:ext cx="2455545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0">
                <a:solidFill>
                  <a:srgbClr val="66788A"/>
                </a:solidFill>
                <a:latin typeface="Aptos"/>
              </a:rPr>
              <a:t>selected on validation performance</a:t>
            </a:r>
            <a:endParaRPr sz="1200" b="0">
              <a:solidFill>
                <a:srgbClr val="66788A"/>
              </a:solidFill>
              <a:latin typeface="Aptos"/>
            </a:endParaRPr>
          </a:p>
        </p:txBody>
      </p:sp>
      <p:cxnSp>
        <p:nvCxnSpPr>
          <p:cNvPr id="15" name="Connector 14"/>
          <p:cNvCxnSpPr/>
          <p:nvPr/>
        </p:nvCxnSpPr>
        <p:spPr>
          <a:xfrm>
            <a:off x="5715000" y="1371600"/>
            <a:ext cx="0" cy="425196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172200" y="1325880"/>
            <a:ext cx="50292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>
                <a:solidFill>
                  <a:srgbClr val="10A89A"/>
                </a:solidFill>
                <a:latin typeface="Aptos"/>
              </a:rPr>
              <a:t>SEGMENT-AND-RECOMBINE AUGMENTATION</a:t>
            </a:r>
            <a:endParaRPr sz="900" b="1">
              <a:solidFill>
                <a:srgbClr val="10A89A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91072" y="1755648"/>
            <a:ext cx="224028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/>
            <a:r>
              <a:rPr sz="1400" b="1">
                <a:solidFill>
                  <a:srgbClr val="102A43"/>
                </a:solidFill>
                <a:latin typeface="Aptos"/>
              </a:rPr>
              <a:t>Same-class trial pool</a:t>
            </a:r>
            <a:endParaRPr sz="14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582912" y="1755648"/>
            <a:ext cx="1417320" cy="27432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r"/>
            <a:r>
              <a:rPr sz="1150" b="1">
                <a:solidFill>
                  <a:srgbClr val="66788A"/>
                </a:solidFill>
                <a:latin typeface="Aptos"/>
              </a:rPr>
              <a:t>Segment position</a:t>
            </a:r>
            <a:endParaRPr sz="115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291072" y="2121408"/>
            <a:ext cx="384048" cy="347472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1200" b="1">
                <a:solidFill>
                  <a:srgbClr val="66788A"/>
                </a:solidFill>
                <a:latin typeface="Aptos"/>
              </a:rPr>
              <a:t>A</a:t>
            </a:r>
            <a:endParaRPr sz="12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34" name="Rounded Rectangle 33"/>
          <p:cNvSpPr/>
          <p:nvPr/>
        </p:nvSpPr>
        <p:spPr>
          <a:xfrm>
            <a:off x="6748272" y="2121408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AF3FB"/>
          </a:solidFill>
          <a:ln w="25400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748272" y="2171700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1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36" name="Rounded Rectangle 35"/>
          <p:cNvSpPr/>
          <p:nvPr/>
        </p:nvSpPr>
        <p:spPr>
          <a:xfrm>
            <a:off x="7296912" y="2121408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AF3FB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7296912" y="2171700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2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7845552" y="2121408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AF3FB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7845552" y="2171700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3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8394192" y="2121408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AF3FB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394192" y="2171700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4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8942832" y="2121408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AF3FB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8942832" y="2171700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5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9491472" y="2121408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AF3FB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9491472" y="2171700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6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10040112" y="2121408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AF3FB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10040112" y="2171700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7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10588752" y="2121408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AF3FB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10588752" y="2171700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8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291072" y="2560320"/>
            <a:ext cx="384048" cy="347472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1200" b="1">
                <a:solidFill>
                  <a:srgbClr val="66788A"/>
                </a:solidFill>
                <a:latin typeface="Aptos"/>
              </a:rPr>
              <a:t>B</a:t>
            </a:r>
            <a:endParaRPr sz="12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51" name="Rounded Rectangle 50"/>
          <p:cNvSpPr/>
          <p:nvPr/>
        </p:nvSpPr>
        <p:spPr>
          <a:xfrm>
            <a:off x="6748272" y="2560320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8F6F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748272" y="2610612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1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53" name="Rounded Rectangle 52"/>
          <p:cNvSpPr/>
          <p:nvPr/>
        </p:nvSpPr>
        <p:spPr>
          <a:xfrm>
            <a:off x="7296912" y="2560320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8F6F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7296912" y="2610612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2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55" name="Rounded Rectangle 54"/>
          <p:cNvSpPr/>
          <p:nvPr/>
        </p:nvSpPr>
        <p:spPr>
          <a:xfrm>
            <a:off x="7845552" y="2560320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8F6F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845552" y="2610612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3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8394192" y="2560320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8F6F3"/>
          </a:solidFill>
          <a:ln w="25400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8394192" y="2610612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4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59" name="Rounded Rectangle 58"/>
          <p:cNvSpPr/>
          <p:nvPr/>
        </p:nvSpPr>
        <p:spPr>
          <a:xfrm>
            <a:off x="8942832" y="2560320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8F6F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8942832" y="2610612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5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61" name="Rounded Rectangle 60"/>
          <p:cNvSpPr/>
          <p:nvPr/>
        </p:nvSpPr>
        <p:spPr>
          <a:xfrm>
            <a:off x="9491472" y="2560320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8F6F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491472" y="2610612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6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63" name="Rounded Rectangle 62"/>
          <p:cNvSpPr/>
          <p:nvPr/>
        </p:nvSpPr>
        <p:spPr>
          <a:xfrm>
            <a:off x="10040112" y="2560320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8F6F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10040112" y="2610612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7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65" name="Rounded Rectangle 64"/>
          <p:cNvSpPr/>
          <p:nvPr/>
        </p:nvSpPr>
        <p:spPr>
          <a:xfrm>
            <a:off x="10588752" y="2560320"/>
            <a:ext cx="521207" cy="347472"/>
          </a:xfrm>
          <a:prstGeom prst="roundRect">
            <a:avLst>
              <a:gd name="adj" fmla="val 6000"/>
            </a:avLst>
          </a:prstGeom>
          <a:solidFill>
            <a:srgbClr val="E8F6F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10588752" y="2610612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8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6291072" y="2999232"/>
            <a:ext cx="384048" cy="347472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1200" b="1">
                <a:solidFill>
                  <a:srgbClr val="66788A"/>
                </a:solidFill>
                <a:latin typeface="Aptos"/>
              </a:rPr>
              <a:t>C</a:t>
            </a:r>
            <a:endParaRPr sz="12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6748272" y="2999232"/>
            <a:ext cx="521207" cy="347472"/>
          </a:xfrm>
          <a:prstGeom prst="roundRect">
            <a:avLst>
              <a:gd name="adj" fmla="val 6000"/>
            </a:avLst>
          </a:prstGeom>
          <a:solidFill>
            <a:srgbClr val="FCF3E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6748272" y="3049524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1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70" name="Rounded Rectangle 69"/>
          <p:cNvSpPr/>
          <p:nvPr/>
        </p:nvSpPr>
        <p:spPr>
          <a:xfrm>
            <a:off x="7296912" y="2999232"/>
            <a:ext cx="521207" cy="347472"/>
          </a:xfrm>
          <a:prstGeom prst="roundRect">
            <a:avLst>
              <a:gd name="adj" fmla="val 6000"/>
            </a:avLst>
          </a:prstGeom>
          <a:solidFill>
            <a:srgbClr val="FCF3E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7296912" y="3049524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2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72" name="Rounded Rectangle 71"/>
          <p:cNvSpPr/>
          <p:nvPr/>
        </p:nvSpPr>
        <p:spPr>
          <a:xfrm>
            <a:off x="7845552" y="2999232"/>
            <a:ext cx="521207" cy="347472"/>
          </a:xfrm>
          <a:prstGeom prst="roundRect">
            <a:avLst>
              <a:gd name="adj" fmla="val 6000"/>
            </a:avLst>
          </a:prstGeom>
          <a:solidFill>
            <a:srgbClr val="FCF3E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7845552" y="3049524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3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74" name="Rounded Rectangle 73"/>
          <p:cNvSpPr/>
          <p:nvPr/>
        </p:nvSpPr>
        <p:spPr>
          <a:xfrm>
            <a:off x="8394192" y="2999232"/>
            <a:ext cx="521207" cy="347472"/>
          </a:xfrm>
          <a:prstGeom prst="roundRect">
            <a:avLst>
              <a:gd name="adj" fmla="val 6000"/>
            </a:avLst>
          </a:prstGeom>
          <a:solidFill>
            <a:srgbClr val="FCF3E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8394192" y="3049524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4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76" name="Rounded Rectangle 75"/>
          <p:cNvSpPr/>
          <p:nvPr/>
        </p:nvSpPr>
        <p:spPr>
          <a:xfrm>
            <a:off x="8942832" y="2999232"/>
            <a:ext cx="521207" cy="347472"/>
          </a:xfrm>
          <a:prstGeom prst="roundRect">
            <a:avLst>
              <a:gd name="adj" fmla="val 6000"/>
            </a:avLst>
          </a:prstGeom>
          <a:solidFill>
            <a:srgbClr val="FCF3E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8942832" y="3049524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5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78" name="Rounded Rectangle 77"/>
          <p:cNvSpPr/>
          <p:nvPr/>
        </p:nvSpPr>
        <p:spPr>
          <a:xfrm>
            <a:off x="9491472" y="2999232"/>
            <a:ext cx="521207" cy="347472"/>
          </a:xfrm>
          <a:prstGeom prst="roundRect">
            <a:avLst>
              <a:gd name="adj" fmla="val 6000"/>
            </a:avLst>
          </a:prstGeom>
          <a:solidFill>
            <a:srgbClr val="FCF3E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9491472" y="3049524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6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80" name="Rounded Rectangle 79"/>
          <p:cNvSpPr/>
          <p:nvPr/>
        </p:nvSpPr>
        <p:spPr>
          <a:xfrm>
            <a:off x="10040112" y="2999232"/>
            <a:ext cx="521207" cy="347472"/>
          </a:xfrm>
          <a:prstGeom prst="roundRect">
            <a:avLst>
              <a:gd name="adj" fmla="val 6000"/>
            </a:avLst>
          </a:prstGeom>
          <a:solidFill>
            <a:srgbClr val="FCF3E3"/>
          </a:solidFill>
          <a:ln w="25400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10040112" y="3049524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7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82" name="Rounded Rectangle 81"/>
          <p:cNvSpPr/>
          <p:nvPr/>
        </p:nvSpPr>
        <p:spPr>
          <a:xfrm>
            <a:off x="10588752" y="2999232"/>
            <a:ext cx="521207" cy="347472"/>
          </a:xfrm>
          <a:prstGeom prst="roundRect">
            <a:avLst>
              <a:gd name="adj" fmla="val 6000"/>
            </a:avLst>
          </a:prstGeom>
          <a:solidFill>
            <a:srgbClr val="FCF3E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10588752" y="3049524"/>
            <a:ext cx="521207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8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84" name="Down Arrow 83"/>
          <p:cNvSpPr/>
          <p:nvPr/>
        </p:nvSpPr>
        <p:spPr>
          <a:xfrm>
            <a:off x="8613648" y="3493008"/>
            <a:ext cx="566928" cy="502920"/>
          </a:xfrm>
          <a:prstGeom prst="downArrow">
            <a:avLst/>
          </a:prstGeom>
          <a:solidFill>
            <a:srgbClr val="10A89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9308592" y="3557016"/>
            <a:ext cx="1874519" cy="384048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/>
            <a:r>
              <a:rPr sz="1250" b="1">
                <a:solidFill>
                  <a:srgbClr val="10A89A"/>
                </a:solidFill>
                <a:latin typeface="Aptos"/>
              </a:rPr>
              <a:t>Random selection at each temporal position</a:t>
            </a:r>
            <a:endParaRPr sz="1250" b="1">
              <a:solidFill>
                <a:srgbClr val="10A89A"/>
              </a:solidFill>
              <a:latin typeface="Aptos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291072" y="4160520"/>
            <a:ext cx="1234440" cy="310896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/>
            <a:r>
              <a:rPr sz="1400" b="1">
                <a:solidFill>
                  <a:srgbClr val="102A43"/>
                </a:solidFill>
                <a:latin typeface="Aptos"/>
              </a:rPr>
              <a:t>Augmented trial</a:t>
            </a:r>
            <a:endParaRPr sz="14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7589520" y="4142232"/>
            <a:ext cx="438912" cy="393192"/>
          </a:xfrm>
          <a:prstGeom prst="roundRect">
            <a:avLst>
              <a:gd name="adj" fmla="val 6000"/>
            </a:avLst>
          </a:prstGeom>
          <a:solidFill>
            <a:srgbClr val="EAF3FB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TextBox 87"/>
          <p:cNvSpPr txBox="1"/>
          <p:nvPr/>
        </p:nvSpPr>
        <p:spPr>
          <a:xfrm>
            <a:off x="7589520" y="4206240"/>
            <a:ext cx="438912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1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89" name="Rounded Rectangle 88"/>
          <p:cNvSpPr/>
          <p:nvPr/>
        </p:nvSpPr>
        <p:spPr>
          <a:xfrm>
            <a:off x="8055864" y="4142232"/>
            <a:ext cx="438912" cy="393192"/>
          </a:xfrm>
          <a:prstGeom prst="roundRect">
            <a:avLst>
              <a:gd name="adj" fmla="val 6000"/>
            </a:avLst>
          </a:prstGeom>
          <a:solidFill>
            <a:srgbClr val="FCF3E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8055864" y="4206240"/>
            <a:ext cx="438912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2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91" name="Rounded Rectangle 90"/>
          <p:cNvSpPr/>
          <p:nvPr/>
        </p:nvSpPr>
        <p:spPr>
          <a:xfrm>
            <a:off x="8522208" y="4142232"/>
            <a:ext cx="438912" cy="393192"/>
          </a:xfrm>
          <a:prstGeom prst="roundRect">
            <a:avLst>
              <a:gd name="adj" fmla="val 6000"/>
            </a:avLst>
          </a:prstGeom>
          <a:solidFill>
            <a:srgbClr val="E8F6F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8522208" y="4206240"/>
            <a:ext cx="438912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3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93" name="Rounded Rectangle 92"/>
          <p:cNvSpPr/>
          <p:nvPr/>
        </p:nvSpPr>
        <p:spPr>
          <a:xfrm>
            <a:off x="8988552" y="4142232"/>
            <a:ext cx="438912" cy="393192"/>
          </a:xfrm>
          <a:prstGeom prst="roundRect">
            <a:avLst>
              <a:gd name="adj" fmla="val 6000"/>
            </a:avLst>
          </a:prstGeom>
          <a:solidFill>
            <a:srgbClr val="E8F6F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8988552" y="4206240"/>
            <a:ext cx="438912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4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95" name="Rounded Rectangle 94"/>
          <p:cNvSpPr/>
          <p:nvPr/>
        </p:nvSpPr>
        <p:spPr>
          <a:xfrm>
            <a:off x="9454896" y="4142232"/>
            <a:ext cx="438912" cy="393192"/>
          </a:xfrm>
          <a:prstGeom prst="roundRect">
            <a:avLst>
              <a:gd name="adj" fmla="val 6000"/>
            </a:avLst>
          </a:prstGeom>
          <a:solidFill>
            <a:srgbClr val="EAF3FB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9454896" y="4206240"/>
            <a:ext cx="438912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5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97" name="Rounded Rectangle 96"/>
          <p:cNvSpPr/>
          <p:nvPr/>
        </p:nvSpPr>
        <p:spPr>
          <a:xfrm>
            <a:off x="9921240" y="4142232"/>
            <a:ext cx="438912" cy="393192"/>
          </a:xfrm>
          <a:prstGeom prst="roundRect">
            <a:avLst>
              <a:gd name="adj" fmla="val 6000"/>
            </a:avLst>
          </a:prstGeom>
          <a:solidFill>
            <a:srgbClr val="FCF3E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9921240" y="4206240"/>
            <a:ext cx="438912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6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99" name="Rounded Rectangle 98"/>
          <p:cNvSpPr/>
          <p:nvPr/>
        </p:nvSpPr>
        <p:spPr>
          <a:xfrm>
            <a:off x="10387584" y="4142232"/>
            <a:ext cx="438912" cy="393192"/>
          </a:xfrm>
          <a:prstGeom prst="roundRect">
            <a:avLst>
              <a:gd name="adj" fmla="val 6000"/>
            </a:avLst>
          </a:prstGeom>
          <a:solidFill>
            <a:srgbClr val="FCF3E3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10387584" y="4206240"/>
            <a:ext cx="438912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7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01" name="Rounded Rectangle 100"/>
          <p:cNvSpPr/>
          <p:nvPr/>
        </p:nvSpPr>
        <p:spPr>
          <a:xfrm>
            <a:off x="10853928" y="4142232"/>
            <a:ext cx="438912" cy="393192"/>
          </a:xfrm>
          <a:prstGeom prst="roundRect">
            <a:avLst>
              <a:gd name="adj" fmla="val 6000"/>
            </a:avLst>
          </a:prstGeom>
          <a:solidFill>
            <a:srgbClr val="EAF3FB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10853928" y="4206240"/>
            <a:ext cx="438912" cy="18288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950" b="1">
                <a:solidFill>
                  <a:srgbClr val="102A43"/>
                </a:solidFill>
                <a:latin typeface="Aptos"/>
              </a:rPr>
              <a:t>8</a:t>
            </a:r>
            <a:endParaRPr sz="95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03" name="Rounded Rectangle 102"/>
          <p:cNvSpPr/>
          <p:nvPr/>
        </p:nvSpPr>
        <p:spPr>
          <a:xfrm>
            <a:off x="6291072" y="4892040"/>
            <a:ext cx="4754880" cy="822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TextBox 103"/>
          <p:cNvSpPr txBox="1"/>
          <p:nvPr/>
        </p:nvSpPr>
        <p:spPr>
          <a:xfrm>
            <a:off x="6510528" y="5074920"/>
            <a:ext cx="4315968" cy="438912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sz="1450" b="1">
                <a:solidFill>
                  <a:srgbClr val="172033"/>
                </a:solidFill>
                <a:latin typeface="Aptos"/>
              </a:rPr>
              <a:t>Eight non-overlapping segments are recombined without changing trial length.</a:t>
            </a:r>
            <a:endParaRPr sz="1450" b="1">
              <a:solidFill>
                <a:srgbClr val="172033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Implementation details and evaluation metrics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11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1234440"/>
            <a:ext cx="11018520" cy="4919472"/>
          </a:xfrm>
          <a:prstGeom prst="rect">
            <a:avLst/>
          </a:prstGeom>
          <a:solidFill>
            <a:srgbClr val="F5F7FA"/>
          </a:solidFill>
          <a:ln w="10160"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94360" y="1325880"/>
            <a:ext cx="2514600" cy="1234440"/>
          </a:xfrm>
          <a:prstGeom prst="rect">
            <a:avLst/>
          </a:prstGeom>
          <a:solidFill>
            <a:srgbClr val="F5F7FA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58952" y="1481328"/>
            <a:ext cx="2185416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677D2"/>
                </a:solidFill>
                <a:latin typeface="Aptos"/>
              </a:rPr>
              <a:t>2000</a:t>
            </a:r>
            <a:endParaRPr sz="28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8952" y="2039112"/>
            <a:ext cx="2185416" cy="2468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100" b="1">
                <a:solidFill>
                  <a:srgbClr val="102A43"/>
                </a:solidFill>
                <a:latin typeface="Aptos"/>
              </a:rPr>
              <a:t>training epochs</a:t>
            </a:r>
            <a:endParaRPr sz="11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83279" y="1325880"/>
            <a:ext cx="2514600" cy="1234440"/>
          </a:xfrm>
          <a:prstGeom prst="rect">
            <a:avLst/>
          </a:prstGeom>
          <a:solidFill>
            <a:srgbClr val="F5F7FA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547872" y="1481328"/>
            <a:ext cx="2185416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A89A"/>
                </a:solidFill>
                <a:latin typeface="Aptos"/>
              </a:rPr>
              <a:t>0.0009</a:t>
            </a:r>
            <a:endParaRPr sz="2800" b="1">
              <a:solidFill>
                <a:srgbClr val="10A89A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7872" y="2039112"/>
            <a:ext cx="2185416" cy="2468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100" b="1">
                <a:solidFill>
                  <a:srgbClr val="102A43"/>
                </a:solidFill>
                <a:latin typeface="Aptos"/>
              </a:rPr>
              <a:t>initial learning rate</a:t>
            </a:r>
            <a:endParaRPr sz="11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172200" y="1325880"/>
            <a:ext cx="2514600" cy="1234440"/>
          </a:xfrm>
          <a:prstGeom prst="rect">
            <a:avLst/>
          </a:prstGeom>
          <a:solidFill>
            <a:srgbClr val="F5F7FA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36792" y="1481328"/>
            <a:ext cx="2185416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E7A33E"/>
                </a:solidFill>
                <a:latin typeface="Aptos"/>
              </a:rPr>
              <a:t>1×10⁻⁴</a:t>
            </a:r>
            <a:endParaRPr sz="2800" b="1">
              <a:solidFill>
                <a:srgbClr val="E7A33E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336792" y="2039112"/>
            <a:ext cx="2185416" cy="2468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100" b="1">
                <a:solidFill>
                  <a:srgbClr val="102A43"/>
                </a:solidFill>
                <a:latin typeface="Aptos"/>
              </a:rPr>
              <a:t>AdamW weight decay</a:t>
            </a:r>
            <a:endParaRPr sz="11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8961119" y="1325880"/>
            <a:ext cx="2514600" cy="1234440"/>
          </a:xfrm>
          <a:prstGeom prst="rect">
            <a:avLst/>
          </a:prstGeom>
          <a:solidFill>
            <a:srgbClr val="F5F7FA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125711" y="1481328"/>
            <a:ext cx="2185416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EF6A5B"/>
                </a:solidFill>
                <a:latin typeface="Aptos"/>
              </a:rPr>
              <a:t>Cosine</a:t>
            </a:r>
            <a:endParaRPr sz="2800" b="1">
              <a:solidFill>
                <a:srgbClr val="EF6A5B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9125711" y="2039112"/>
            <a:ext cx="2185416" cy="2468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100" b="1">
                <a:solidFill>
                  <a:srgbClr val="102A43"/>
                </a:solidFill>
                <a:latin typeface="Aptos"/>
              </a:rPr>
              <a:t>annealing schedule</a:t>
            </a:r>
            <a:endParaRPr sz="11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0080" y="3108960"/>
            <a:ext cx="18288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>
                <a:solidFill>
                  <a:srgbClr val="1677D2"/>
                </a:solidFill>
                <a:latin typeface="Aptos"/>
              </a:rPr>
              <a:t>EVALUATION</a:t>
            </a:r>
            <a:endParaRPr sz="9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640080" y="3502152"/>
            <a:ext cx="5257800" cy="1508760"/>
          </a:xfrm>
          <a:prstGeom prst="rect">
            <a:avLst/>
          </a:prstGeom>
          <a:solidFill>
            <a:srgbClr val="EAF3FB"/>
          </a:solidFill>
          <a:ln w="10160">
            <a:solidFill>
              <a:srgbClr val="EAF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32688" y="3767328"/>
            <a:ext cx="1508760" cy="3393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000" b="1">
                <a:solidFill>
                  <a:srgbClr val="102A43"/>
                </a:solidFill>
                <a:latin typeface="Aptos"/>
              </a:rPr>
              <a:t>Accuracy</a:t>
            </a:r>
            <a:endParaRPr sz="20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932688" y="4242816"/>
            <a:ext cx="4251960" cy="2667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380" b="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Observed proportion of correct four-class decisions</a:t>
            </a:r>
            <a:endParaRPr sz="1380" b="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6263640" y="3502152"/>
            <a:ext cx="5257800" cy="1508760"/>
          </a:xfrm>
          <a:prstGeom prst="rect">
            <a:avLst/>
          </a:prstGeom>
          <a:solidFill>
            <a:srgbClr val="E8F6F3"/>
          </a:solidFill>
          <a:ln w="10160">
            <a:solidFill>
              <a:srgbClr val="E8F6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556248" y="3767328"/>
            <a:ext cx="1645920" cy="33934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000" b="1">
                <a:solidFill>
                  <a:srgbClr val="102A43"/>
                </a:solidFill>
                <a:latin typeface="Aptos"/>
              </a:rPr>
              <a:t>Cohen’s κ</a:t>
            </a:r>
            <a:endParaRPr sz="20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556248" y="4242816"/>
            <a:ext cx="4343400" cy="2667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380" b="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κ = (pₒ − pₑ) / (1 − pₑ), correcting for chance agreement</a:t>
            </a:r>
            <a:endParaRPr sz="1380" b="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85800" y="5550408"/>
            <a:ext cx="1069848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560" b="0">
                <a:solidFill>
                  <a:srgbClr val="66788A"/>
                </a:solidFill>
                <a:latin typeface="Aptos"/>
              </a:rPr>
              <a:t>Framework: PyTorch  ·  Hardware reported in paper: NVIDIA GeForce RTX 4080</a:t>
            </a:r>
            <a:endParaRPr sz="1560" b="0">
              <a:solidFill>
                <a:srgbClr val="66788A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Headline result: best overall performance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12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1234440"/>
            <a:ext cx="4160520" cy="4937760"/>
          </a:xfrm>
          <a:prstGeom prst="rect">
            <a:avLst/>
          </a:prstGeom>
          <a:solidFill>
            <a:srgbClr val="EAF3FB"/>
          </a:solidFill>
          <a:ln w="10160">
            <a:solidFill>
              <a:srgbClr val="EAF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029200" y="1234440"/>
            <a:ext cx="6446520" cy="4937760"/>
          </a:xfrm>
          <a:prstGeom prst="rect">
            <a:avLst/>
          </a:prstGeom>
          <a:solidFill>
            <a:srgbClr val="F5F7FA"/>
          </a:solidFill>
          <a:ln w="10160"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417320"/>
            <a:ext cx="3840480" cy="96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4700" b="1">
                <a:solidFill>
                  <a:srgbClr val="1677D2"/>
                </a:solidFill>
                <a:latin typeface="Aptos"/>
              </a:rPr>
              <a:t>86.61%</a:t>
            </a:r>
            <a:endParaRPr sz="47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49808" y="2441448"/>
            <a:ext cx="393192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102A43"/>
                </a:solidFill>
                <a:latin typeface="Aptos"/>
              </a:rPr>
              <a:t>mean classification accuracy</a:t>
            </a:r>
            <a:endParaRPr sz="18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9808" y="2834640"/>
            <a:ext cx="393192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380" b="0">
                <a:solidFill>
                  <a:srgbClr val="66788A"/>
                </a:solidFill>
                <a:latin typeface="Aptos"/>
              </a:rPr>
              <a:t>±10.96% across nine subjects</a:t>
            </a:r>
            <a:endParaRPr sz="138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85800" y="3685032"/>
            <a:ext cx="3840480" cy="7772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3900" b="1">
                <a:solidFill>
                  <a:srgbClr val="10A89A"/>
                </a:solidFill>
                <a:latin typeface="Aptos"/>
              </a:rPr>
              <a:t>0.82</a:t>
            </a:r>
            <a:endParaRPr sz="3900" b="1">
              <a:solidFill>
                <a:srgbClr val="10A89A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49808" y="4526280"/>
            <a:ext cx="393192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102A43"/>
                </a:solidFill>
                <a:latin typeface="Aptos"/>
              </a:rPr>
              <a:t>mean Cohen’s Kappa</a:t>
            </a:r>
            <a:endParaRPr sz="1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14" name="Connector 13"/>
          <p:cNvCxnSpPr/>
          <p:nvPr/>
        </p:nvCxnSpPr>
        <p:spPr>
          <a:xfrm>
            <a:off x="4892040" y="1325880"/>
            <a:ext cx="0" cy="457200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baselin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920410"/>
            <a:ext cx="6309359" cy="2971458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5349240" y="5577840"/>
            <a:ext cx="5943600" cy="502920"/>
          </a:xfrm>
          <a:prstGeom prst="rect">
            <a:avLst/>
          </a:prstGeom>
          <a:solidFill>
            <a:srgbClr val="102A43"/>
          </a:solidFill>
          <a:ln w="10160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532120" y="5724144"/>
            <a:ext cx="5577840" cy="2511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380" b="1">
                <a:solidFill>
                  <a:srgbClr val="FFFFFF"/>
                </a:solidFill>
                <a:latin typeface="Aptos"/>
              </a:rPr>
              <a:t>+3.37 points over ADFCNN, the strongest baseline mean</a:t>
            </a:r>
            <a:endParaRPr sz="1380" b="1">
              <a:solidFill>
                <a:srgbClr val="FFFFFF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Per-subject performance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13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1188720"/>
            <a:ext cx="7818120" cy="4828032"/>
          </a:xfrm>
          <a:prstGeom prst="rect">
            <a:avLst/>
          </a:prstGeom>
          <a:solidFill>
            <a:srgbClr val="F5F7FA"/>
          </a:solidFill>
          <a:ln w="10160"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94192" y="1188720"/>
            <a:ext cx="3127248" cy="4828032"/>
          </a:xfrm>
          <a:prstGeom prst="rect">
            <a:avLst/>
          </a:prstGeom>
          <a:solidFill>
            <a:srgbClr val="FCEDEB"/>
          </a:solidFill>
          <a:ln w="10160">
            <a:solidFill>
              <a:srgbClr val="FC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subjects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911577"/>
            <a:ext cx="7726679" cy="31720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03920" y="1417320"/>
            <a:ext cx="27432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>
                <a:solidFill>
                  <a:srgbClr val="EF6A5B"/>
                </a:solidFill>
                <a:latin typeface="Aptos"/>
              </a:rPr>
              <a:t>SUBJECT VARIABILITY</a:t>
            </a:r>
            <a:endParaRPr sz="900" b="1">
              <a:solidFill>
                <a:srgbClr val="EF6A5B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03920" y="1828800"/>
            <a:ext cx="246888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677D2"/>
                </a:solidFill>
                <a:latin typeface="Aptos"/>
              </a:rPr>
              <a:t>97.22%</a:t>
            </a:r>
            <a:endParaRPr sz="28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31352" y="2395728"/>
            <a:ext cx="2468880" cy="25968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40" b="1">
                <a:solidFill>
                  <a:srgbClr val="102A43"/>
                </a:solidFill>
                <a:latin typeface="Aptos"/>
              </a:rPr>
              <a:t>Best: A07</a:t>
            </a:r>
            <a:endParaRPr sz="144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03920" y="3063240"/>
            <a:ext cx="246888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EF6A5B"/>
                </a:solidFill>
                <a:latin typeface="Aptos"/>
              </a:rPr>
              <a:t>65.63%</a:t>
            </a:r>
            <a:endParaRPr sz="2800" b="1">
              <a:solidFill>
                <a:srgbClr val="EF6A5B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31352" y="3630168"/>
            <a:ext cx="2468880" cy="25968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40" b="1">
                <a:solidFill>
                  <a:srgbClr val="102A43"/>
                </a:solidFill>
                <a:latin typeface="Aptos"/>
              </a:rPr>
              <a:t>Lowest: A02</a:t>
            </a:r>
            <a:endParaRPr sz="144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503920" y="4315968"/>
            <a:ext cx="2834640" cy="9601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80" b="1">
                <a:solidFill>
                  <a:srgbClr val="172033"/>
                </a:solidFill>
                <a:latin typeface="Aptos"/>
              </a:rPr>
              <a:t>MTCANet exceeds ADFCNN for 8 of 9 subjects; A02 remains the exception.</a:t>
            </a:r>
            <a:endParaRPr sz="1680" b="1">
              <a:solidFill>
                <a:srgbClr val="172033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Performance gains are statistically supported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14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0080" y="1353312"/>
            <a:ext cx="3154680" cy="1234440"/>
          </a:xfrm>
          <a:prstGeom prst="rect">
            <a:avLst/>
          </a:prstGeom>
          <a:solidFill>
            <a:srgbClr val="F5F7FA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508760"/>
            <a:ext cx="2825496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677D2"/>
                </a:solidFill>
                <a:latin typeface="Aptos"/>
              </a:rPr>
              <a:t>χ²(5)=11.40</a:t>
            </a:r>
            <a:endParaRPr sz="28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04671" y="2066543"/>
            <a:ext cx="2825496" cy="2468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100" b="1">
                <a:solidFill>
                  <a:srgbClr val="102A43"/>
                </a:solidFill>
                <a:latin typeface="Aptos"/>
              </a:rPr>
              <a:t>Kruskal–Wallis statistic</a:t>
            </a:r>
            <a:endParaRPr sz="11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041648" y="1353312"/>
            <a:ext cx="3154680" cy="1234440"/>
          </a:xfrm>
          <a:prstGeom prst="rect">
            <a:avLst/>
          </a:prstGeom>
          <a:solidFill>
            <a:srgbClr val="F5F7FA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206240" y="1508760"/>
            <a:ext cx="2825496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A89A"/>
                </a:solidFill>
                <a:latin typeface="Aptos"/>
              </a:rPr>
              <a:t>p = 0.044</a:t>
            </a:r>
            <a:endParaRPr sz="2800" b="1">
              <a:solidFill>
                <a:srgbClr val="10A89A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206240" y="2066543"/>
            <a:ext cx="2825496" cy="2468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100" b="1">
                <a:solidFill>
                  <a:srgbClr val="102A43"/>
                </a:solidFill>
                <a:latin typeface="Aptos"/>
              </a:rPr>
              <a:t>Overall model difference</a:t>
            </a:r>
            <a:endParaRPr sz="11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7443216" y="1353312"/>
            <a:ext cx="3154680" cy="1234440"/>
          </a:xfrm>
          <a:prstGeom prst="rect">
            <a:avLst/>
          </a:prstGeom>
          <a:solidFill>
            <a:srgbClr val="F5F7FA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07808" y="1508760"/>
            <a:ext cx="2825496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EF6A5B"/>
                </a:solidFill>
                <a:latin typeface="Aptos"/>
              </a:rPr>
              <a:t>p &lt; 0.01</a:t>
            </a:r>
            <a:endParaRPr sz="2800" b="1">
              <a:solidFill>
                <a:srgbClr val="EF6A5B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607808" y="2066543"/>
            <a:ext cx="2825496" cy="2468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100" b="1">
                <a:solidFill>
                  <a:srgbClr val="102A43"/>
                </a:solidFill>
                <a:latin typeface="Aptos"/>
              </a:rPr>
              <a:t>Four post-hoc comparisons</a:t>
            </a:r>
            <a:endParaRPr sz="11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02920" y="2926080"/>
            <a:ext cx="4892040" cy="2971800"/>
          </a:xfrm>
          <a:prstGeom prst="rect">
            <a:avLst/>
          </a:prstGeom>
          <a:solidFill>
            <a:srgbClr val="EAF3FB"/>
          </a:solidFill>
          <a:ln w="10160">
            <a:solidFill>
              <a:srgbClr val="EAF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5669280" y="2926080"/>
            <a:ext cx="5623560" cy="2971800"/>
          </a:xfrm>
          <a:prstGeom prst="rect">
            <a:avLst/>
          </a:prstGeom>
          <a:solidFill>
            <a:srgbClr val="F5F7FA"/>
          </a:solidFill>
          <a:ln w="10160"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8368" y="3090672"/>
            <a:ext cx="45720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>
                <a:solidFill>
                  <a:srgbClr val="1677D2"/>
                </a:solidFill>
                <a:latin typeface="Aptos"/>
              </a:rPr>
              <a:t>REPORTED POST-HOC WILCOXON COMPARISONS</a:t>
            </a:r>
            <a:endParaRPr sz="9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77240" y="3493008"/>
            <a:ext cx="2011680" cy="29382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80" b="1">
                <a:solidFill>
                  <a:srgbClr val="102A43"/>
                </a:solidFill>
                <a:latin typeface="Aptos"/>
              </a:rPr>
              <a:t>EEGNet</a:t>
            </a:r>
            <a:endParaRPr sz="168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2880360" y="3483864"/>
            <a:ext cx="1508760" cy="310896"/>
          </a:xfrm>
          <a:prstGeom prst="roundRect">
            <a:avLst>
              <a:gd name="adj" fmla="val 8000"/>
            </a:avLst>
          </a:prstGeom>
          <a:solidFill>
            <a:srgbClr val="10A89A"/>
          </a:solidFill>
          <a:ln w="10160">
            <a:solidFill>
              <a:srgbClr val="10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2935224" y="3538727"/>
            <a:ext cx="1399032" cy="1899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Aptos"/>
              </a:rPr>
              <a:t>significant</a:t>
            </a:r>
            <a:endParaRPr sz="95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77240" y="3959352"/>
            <a:ext cx="2011680" cy="29382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80" b="1">
                <a:solidFill>
                  <a:srgbClr val="102A43"/>
                </a:solidFill>
                <a:latin typeface="Aptos"/>
              </a:rPr>
              <a:t>Deep ConvNet</a:t>
            </a:r>
            <a:endParaRPr sz="168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880360" y="3950208"/>
            <a:ext cx="1508760" cy="310896"/>
          </a:xfrm>
          <a:prstGeom prst="roundRect">
            <a:avLst>
              <a:gd name="adj" fmla="val 8000"/>
            </a:avLst>
          </a:prstGeom>
          <a:solidFill>
            <a:srgbClr val="10A89A"/>
          </a:solidFill>
          <a:ln w="10160">
            <a:solidFill>
              <a:srgbClr val="10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935224" y="4005072"/>
            <a:ext cx="1399032" cy="1899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Aptos"/>
              </a:rPr>
              <a:t>significant</a:t>
            </a:r>
            <a:endParaRPr sz="95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777240" y="4425696"/>
            <a:ext cx="2011680" cy="29382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80" b="1">
                <a:solidFill>
                  <a:srgbClr val="102A43"/>
                </a:solidFill>
                <a:latin typeface="Aptos"/>
              </a:rPr>
              <a:t>Conformer</a:t>
            </a:r>
            <a:endParaRPr sz="168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2880360" y="4416552"/>
            <a:ext cx="1508760" cy="310896"/>
          </a:xfrm>
          <a:prstGeom prst="roundRect">
            <a:avLst>
              <a:gd name="adj" fmla="val 8000"/>
            </a:avLst>
          </a:prstGeom>
          <a:solidFill>
            <a:srgbClr val="10A89A"/>
          </a:solidFill>
          <a:ln w="10160">
            <a:solidFill>
              <a:srgbClr val="10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2935224" y="4471416"/>
            <a:ext cx="1399032" cy="1899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Aptos"/>
              </a:rPr>
              <a:t>significant</a:t>
            </a:r>
            <a:endParaRPr sz="95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77240" y="4892040"/>
            <a:ext cx="2011680" cy="29382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80" b="1">
                <a:solidFill>
                  <a:srgbClr val="102A43"/>
                </a:solidFill>
                <a:latin typeface="Aptos"/>
              </a:rPr>
              <a:t>TMSANet</a:t>
            </a:r>
            <a:endParaRPr sz="168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2880360" y="4882896"/>
            <a:ext cx="1508760" cy="310896"/>
          </a:xfrm>
          <a:prstGeom prst="roundRect">
            <a:avLst>
              <a:gd name="adj" fmla="val 8000"/>
            </a:avLst>
          </a:prstGeom>
          <a:solidFill>
            <a:srgbClr val="10A89A"/>
          </a:solidFill>
          <a:ln w="10160">
            <a:solidFill>
              <a:srgbClr val="10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2935224" y="4937759"/>
            <a:ext cx="1399032" cy="1899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Aptos"/>
              </a:rPr>
              <a:t>significant</a:t>
            </a:r>
            <a:endParaRPr sz="95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77240" y="5358383"/>
            <a:ext cx="2011680" cy="293827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80" b="1">
                <a:solidFill>
                  <a:srgbClr val="102A43"/>
                </a:solidFill>
                <a:latin typeface="Aptos"/>
              </a:rPr>
              <a:t>ADFCNN</a:t>
            </a:r>
            <a:endParaRPr sz="168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32" name="Rounded Rectangle 31"/>
          <p:cNvSpPr/>
          <p:nvPr/>
        </p:nvSpPr>
        <p:spPr>
          <a:xfrm>
            <a:off x="2880360" y="5349240"/>
            <a:ext cx="1508760" cy="310896"/>
          </a:xfrm>
          <a:prstGeom prst="roundRect">
            <a:avLst>
              <a:gd name="adj" fmla="val 8000"/>
            </a:avLst>
          </a:prstGeom>
          <a:solidFill>
            <a:srgbClr val="E7A33E"/>
          </a:solidFill>
          <a:ln w="10160">
            <a:solidFill>
              <a:srgbClr val="E7A3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2935224" y="5404103"/>
            <a:ext cx="1399032" cy="1899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950" b="1">
                <a:solidFill>
                  <a:srgbClr val="FFFFFF"/>
                </a:solidFill>
                <a:latin typeface="Aptos"/>
              </a:rPr>
              <a:t>not significant</a:t>
            </a:r>
            <a:endParaRPr sz="95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5897880" y="3200400"/>
            <a:ext cx="5166360" cy="2194560"/>
          </a:xfrm>
          <a:prstGeom prst="rect">
            <a:avLst/>
          </a:prstGeom>
          <a:solidFill>
            <a:srgbClr val="FFFFFF"/>
          </a:solidFill>
          <a:ln w="10160">
            <a:solidFill>
              <a:srgbClr val="D9E2E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126480" y="3547872"/>
            <a:ext cx="182880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700" b="1">
                <a:solidFill>
                  <a:srgbClr val="102A43"/>
                </a:solidFill>
                <a:latin typeface="Aptos"/>
              </a:rPr>
              <a:t>Interpretation</a:t>
            </a:r>
            <a:endParaRPr sz="17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126480" y="4041648"/>
            <a:ext cx="4526280" cy="112395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740" b="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The omnibus test confirms a model effect. MTCANet significantly outperforms four baselines; its advantage over ADFCNN is numerical but not significant.</a:t>
            </a:r>
            <a:endParaRPr sz="1740" b="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Hyperparameter sensitivity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15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1188720"/>
            <a:ext cx="7818120" cy="4846320"/>
          </a:xfrm>
          <a:prstGeom prst="rect">
            <a:avLst/>
          </a:prstGeom>
          <a:solidFill>
            <a:srgbClr val="F5F7FA"/>
          </a:solidFill>
          <a:ln w="10160"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394192" y="1188720"/>
            <a:ext cx="3127248" cy="4846320"/>
          </a:xfrm>
          <a:prstGeom prst="rect">
            <a:avLst/>
          </a:prstGeom>
          <a:solidFill>
            <a:srgbClr val="FCF3E3"/>
          </a:solidFill>
          <a:ln w="10160">
            <a:solidFill>
              <a:srgbClr val="FCF3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sensitivity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904747"/>
            <a:ext cx="7726679" cy="300278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549640" y="1417320"/>
            <a:ext cx="256032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>
                <a:solidFill>
                  <a:srgbClr val="1677D2"/>
                </a:solidFill>
                <a:latin typeface="Aptos"/>
              </a:rPr>
              <a:t>BEST CONFIGURATION</a:t>
            </a:r>
            <a:endParaRPr sz="9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49640" y="1847088"/>
            <a:ext cx="2743200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>
                <a:solidFill>
                  <a:srgbClr val="102A43"/>
                </a:solidFill>
                <a:latin typeface="Aptos"/>
              </a:rPr>
              <a:t>{16, 32, 64}</a:t>
            </a:r>
            <a:endParaRPr sz="23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567928" y="2331720"/>
            <a:ext cx="2377440" cy="26987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66788A"/>
                </a:solidFill>
                <a:latin typeface="Aptos"/>
              </a:rPr>
              <a:t>temporal kernels</a:t>
            </a:r>
            <a:endParaRPr sz="140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549640" y="3017520"/>
            <a:ext cx="2743200" cy="42062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300" b="1">
                <a:solidFill>
                  <a:srgbClr val="102A43"/>
                </a:solidFill>
                <a:latin typeface="Aptos"/>
              </a:rPr>
              <a:t>2 heads</a:t>
            </a:r>
            <a:endParaRPr sz="23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67928" y="3502152"/>
            <a:ext cx="2560320" cy="26987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00" b="0">
                <a:solidFill>
                  <a:srgbClr val="66788A"/>
                </a:solidFill>
                <a:latin typeface="Aptos"/>
              </a:rPr>
              <a:t>multi-head self-attention</a:t>
            </a:r>
            <a:endParaRPr sz="140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458200" y="4206240"/>
            <a:ext cx="2880360" cy="1033271"/>
          </a:xfrm>
          <a:prstGeom prst="rect">
            <a:avLst/>
          </a:prstGeom>
          <a:solidFill>
            <a:srgbClr val="FCF3E3"/>
          </a:solidFill>
          <a:ln w="10160">
            <a:solidFill>
              <a:srgbClr val="FCF3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14232" y="4462272"/>
            <a:ext cx="2377440" cy="53035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560" b="1">
                <a:solidFill>
                  <a:srgbClr val="172033"/>
                </a:solidFill>
                <a:latin typeface="Aptos"/>
              </a:rPr>
              <a:t>Kernel scale matters more than increasing the head count.</a:t>
            </a:r>
            <a:endParaRPr sz="1560" b="1">
              <a:solidFill>
                <a:srgbClr val="172033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ECBAM balances accuracy and parameter efficiency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16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1188720"/>
            <a:ext cx="7086600" cy="4892040"/>
          </a:xfrm>
          <a:prstGeom prst="rect">
            <a:avLst/>
          </a:prstGeom>
          <a:solidFill>
            <a:srgbClr val="F5F7FA"/>
          </a:solidFill>
          <a:ln w="10160"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662672" y="1188720"/>
            <a:ext cx="3858768" cy="4892040"/>
          </a:xfrm>
          <a:prstGeom prst="rect">
            <a:avLst/>
          </a:prstGeom>
          <a:solidFill>
            <a:srgbClr val="E8F6F3"/>
          </a:solidFill>
          <a:ln w="10160">
            <a:solidFill>
              <a:srgbClr val="E8F6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attention_efficiency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1894548"/>
            <a:ext cx="6903719" cy="310547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818120" y="1536192"/>
            <a:ext cx="292608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677D2"/>
                </a:solidFill>
                <a:latin typeface="Aptos"/>
              </a:rPr>
              <a:t>ECBAM</a:t>
            </a:r>
            <a:endParaRPr sz="28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18120" y="2148840"/>
            <a:ext cx="2926080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102A43"/>
                </a:solidFill>
                <a:latin typeface="Aptos"/>
              </a:rPr>
              <a:t>86.61% accuracy</a:t>
            </a:r>
            <a:endParaRPr sz="18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18120" y="2578608"/>
            <a:ext cx="292608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40" b="0">
                <a:solidFill>
                  <a:srgbClr val="66788A"/>
                </a:solidFill>
                <a:latin typeface="Aptos"/>
              </a:rPr>
              <a:t>70,105 parameters</a:t>
            </a:r>
            <a:endParaRPr sz="144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818120" y="3154680"/>
            <a:ext cx="3337560" cy="98996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4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■  </a:t>
            </a:r>
            <a:r>
              <a:rPr sz="162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+2.20 points vs. CBAM</a:t>
            </a:r>
            <a:endParaRPr sz="162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4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■  </a:t>
            </a:r>
            <a:r>
              <a:rPr sz="162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+2.58 points vs. ECA</a:t>
            </a:r>
            <a:endParaRPr sz="162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05000"/>
              </a:lnSpc>
              <a:spcAft>
                <a:spcPts val="800"/>
              </a:spcAft>
            </a:pPr>
            <a:r>
              <a:rPr sz="14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■  </a:t>
            </a:r>
            <a:r>
              <a:rPr sz="1620">
                <a:solidFill>
                  <a:srgbClr val="172033"/>
                </a:solidFill>
                <a:latin typeface="Calibri" panose="020F0502020204030204" charset="0"/>
                <a:cs typeface="Calibri" panose="020F0502020204030204" charset="0"/>
              </a:rPr>
              <a:t>1,101 fewer parameters than CBAM</a:t>
            </a:r>
            <a:endParaRPr sz="1620">
              <a:solidFill>
                <a:srgbClr val="172033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726679" y="5138928"/>
            <a:ext cx="3566160" cy="576072"/>
          </a:xfrm>
          <a:prstGeom prst="rect">
            <a:avLst/>
          </a:prstGeom>
          <a:solidFill>
            <a:srgbClr val="E8F6F3"/>
          </a:solidFill>
          <a:ln w="10160">
            <a:solidFill>
              <a:srgbClr val="E8F6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936992" y="5321808"/>
            <a:ext cx="3145536" cy="21132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100" b="1">
                <a:solidFill>
                  <a:srgbClr val="10A89A"/>
                </a:solidFill>
                <a:latin typeface="Aptos"/>
              </a:rPr>
              <a:t>Best accuracy among tested attention modules</a:t>
            </a:r>
            <a:endParaRPr sz="1100" b="1">
              <a:solidFill>
                <a:srgbClr val="10A89A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Ablation: every component contributes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17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2920" y="1188720"/>
            <a:ext cx="8046720" cy="4892040"/>
          </a:xfrm>
          <a:prstGeom prst="rect">
            <a:avLst/>
          </a:prstGeom>
          <a:solidFill>
            <a:srgbClr val="F5F7FA"/>
          </a:solidFill>
          <a:ln w="10160">
            <a:solidFill>
              <a:srgbClr val="F5F7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8613648" y="1188720"/>
            <a:ext cx="2907792" cy="4892040"/>
          </a:xfrm>
          <a:prstGeom prst="rect">
            <a:avLst/>
          </a:prstGeom>
          <a:solidFill>
            <a:srgbClr val="EAF3FB"/>
          </a:solidFill>
          <a:ln w="10160">
            <a:solidFill>
              <a:srgbClr val="EAF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ablation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792582"/>
            <a:ext cx="7955279" cy="336427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732520" y="1417320"/>
            <a:ext cx="2468880" cy="2082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1">
                <a:solidFill>
                  <a:srgbClr val="EF6A5B"/>
                </a:solidFill>
                <a:latin typeface="Aptos"/>
              </a:rPr>
              <a:t>KEY OBSERVATION</a:t>
            </a:r>
            <a:endParaRPr sz="1000" b="1">
              <a:solidFill>
                <a:srgbClr val="EF6A5B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732520" y="1828800"/>
            <a:ext cx="2377440" cy="5943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3200" b="1">
                <a:solidFill>
                  <a:srgbClr val="1677D2"/>
                </a:solidFill>
                <a:latin typeface="Aptos"/>
              </a:rPr>
              <a:t>+6.43</a:t>
            </a:r>
            <a:endParaRPr sz="320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8759952" y="2487168"/>
            <a:ext cx="2560320" cy="259689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40" b="1">
                <a:solidFill>
                  <a:srgbClr val="102A43"/>
                </a:solidFill>
                <a:latin typeface="Aptos"/>
              </a:rPr>
              <a:t>points over base model</a:t>
            </a:r>
            <a:endParaRPr sz="144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759825" y="3112770"/>
            <a:ext cx="2606040" cy="7132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20" b="1">
                <a:solidFill>
                  <a:srgbClr val="172033"/>
                </a:solidFill>
                <a:latin typeface="Aptos"/>
              </a:rPr>
              <a:t>Center loss is decisive in the reported full configuration:</a:t>
            </a:r>
            <a:endParaRPr sz="1620" b="1">
              <a:solidFill>
                <a:srgbClr val="172033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732520" y="4160520"/>
            <a:ext cx="1234440" cy="3474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EF6A5B"/>
                </a:solidFill>
                <a:latin typeface="Aptos"/>
              </a:rPr>
              <a:t>80.90%</a:t>
            </a:r>
            <a:endParaRPr sz="1800" b="1">
              <a:solidFill>
                <a:srgbClr val="EF6A5B"/>
              </a:solidFill>
              <a:latin typeface="Apto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985248" y="4224528"/>
            <a:ext cx="1417320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0">
                <a:solidFill>
                  <a:srgbClr val="66788A"/>
                </a:solidFill>
                <a:latin typeface="Aptos"/>
              </a:rPr>
              <a:t>without center loss</a:t>
            </a:r>
            <a:endParaRPr sz="120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732520" y="4709160"/>
            <a:ext cx="1234440" cy="34747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10A89A"/>
                </a:solidFill>
                <a:latin typeface="Aptos"/>
              </a:rPr>
              <a:t>86.61%</a:t>
            </a:r>
            <a:endParaRPr sz="1800" b="1">
              <a:solidFill>
                <a:srgbClr val="10A89A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9985248" y="4773168"/>
            <a:ext cx="1417320" cy="238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200" b="0">
                <a:solidFill>
                  <a:srgbClr val="66788A"/>
                </a:solidFill>
                <a:latin typeface="Aptos"/>
              </a:rPr>
              <a:t>with center loss</a:t>
            </a:r>
            <a:endParaRPr sz="120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71830" y="5490210"/>
            <a:ext cx="7708900" cy="3003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600" b="0">
                <a:solidFill>
                  <a:srgbClr val="66788A"/>
                </a:solidFill>
                <a:latin typeface="Aptos"/>
              </a:rPr>
              <a:t>Single-module and paired-module variants all improve over the 80.18% base model.</a:t>
            </a:r>
            <a:endParaRPr sz="1600" b="0">
              <a:solidFill>
                <a:srgbClr val="66788A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Limitations and future work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18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27432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>
                <a:solidFill>
                  <a:srgbClr val="EF6A5B"/>
                </a:solidFill>
                <a:latin typeface="Aptos"/>
              </a:rPr>
              <a:t>LIMITATIONS</a:t>
            </a:r>
            <a:endParaRPr sz="900" b="1">
              <a:solidFill>
                <a:srgbClr val="EF6A5B"/>
              </a:solidFill>
              <a:latin typeface="Apto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0080" y="1691640"/>
            <a:ext cx="5166360" cy="3977639"/>
          </a:xfrm>
          <a:prstGeom prst="rect">
            <a:avLst/>
          </a:prstGeom>
          <a:solidFill>
            <a:srgbClr val="FCEDEB"/>
          </a:solidFill>
          <a:ln w="10160">
            <a:solidFill>
              <a:srgbClr val="FC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2688" y="2057400"/>
            <a:ext cx="4526280" cy="167449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1720">
                <a:solidFill>
                  <a:srgbClr val="10A89A"/>
                </a:solidFill>
                <a:latin typeface="Aptos"/>
              </a:rPr>
              <a:t>■ </a:t>
            </a:r>
            <a:r>
              <a:rPr sz="17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 </a:t>
            </a:r>
            <a:r>
              <a:rPr sz="1920">
                <a:solidFill>
                  <a:srgbClr val="EF6A5B"/>
                </a:solidFill>
                <a:latin typeface="Calibri" panose="020F0502020204030204" charset="0"/>
                <a:cs typeface="Calibri" panose="020F0502020204030204" charset="0"/>
              </a:rPr>
              <a:t>One benchmark dataset: BCIC-IV-2a.</a:t>
            </a:r>
            <a:endParaRPr sz="1920">
              <a:solidFill>
                <a:srgbClr val="EF6A5B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17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■  </a:t>
            </a:r>
            <a:r>
              <a:rPr sz="1920">
                <a:solidFill>
                  <a:srgbClr val="EF6A5B"/>
                </a:solidFill>
                <a:latin typeface="Calibri" panose="020F0502020204030204" charset="0"/>
                <a:cs typeface="Calibri" panose="020F0502020204030204" charset="0"/>
              </a:rPr>
              <a:t>Subject-dependent evaluation only.</a:t>
            </a:r>
            <a:endParaRPr sz="1920">
              <a:solidFill>
                <a:srgbClr val="EF6A5B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17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■  </a:t>
            </a:r>
            <a:r>
              <a:rPr sz="1920">
                <a:solidFill>
                  <a:srgbClr val="EF6A5B"/>
                </a:solidFill>
                <a:latin typeface="Calibri" panose="020F0502020204030204" charset="0"/>
                <a:cs typeface="Calibri" panose="020F0502020204030204" charset="0"/>
              </a:rPr>
              <a:t>Offline results; real-time performance remains untested.</a:t>
            </a:r>
            <a:endParaRPr sz="1920">
              <a:solidFill>
                <a:srgbClr val="EF6A5B"/>
              </a:solidFill>
              <a:latin typeface="Calibri" panose="020F0502020204030204" charset="0"/>
              <a:cs typeface="Calibri" panose="020F050202020403020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32688" y="4736592"/>
            <a:ext cx="4434840" cy="5120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20" b="1">
                <a:solidFill>
                  <a:srgbClr val="66788A"/>
                </a:solidFill>
                <a:latin typeface="Aptos"/>
              </a:rPr>
              <a:t>Generalization to new users, devices and recording conditions remains open.</a:t>
            </a:r>
            <a:endParaRPr sz="162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355080" y="1325880"/>
            <a:ext cx="274320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>
                <a:solidFill>
                  <a:srgbClr val="10A89A"/>
                </a:solidFill>
                <a:latin typeface="Aptos"/>
              </a:rPr>
              <a:t>NEXT STEPS</a:t>
            </a:r>
            <a:endParaRPr sz="900" b="1">
              <a:solidFill>
                <a:srgbClr val="10A89A"/>
              </a:solidFill>
              <a:latin typeface="Aptos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355080" y="1691640"/>
            <a:ext cx="5166360" cy="3977639"/>
          </a:xfrm>
          <a:prstGeom prst="rect">
            <a:avLst/>
          </a:prstGeom>
          <a:solidFill>
            <a:srgbClr val="E8F6F3"/>
          </a:solidFill>
          <a:ln w="10160">
            <a:solidFill>
              <a:srgbClr val="E8F6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47688" y="2057400"/>
            <a:ext cx="4526280" cy="136461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17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■  </a:t>
            </a:r>
            <a:r>
              <a:rPr sz="19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Larger and more diverse MI-EEG datasets.</a:t>
            </a:r>
            <a:endParaRPr sz="1920">
              <a:solidFill>
                <a:srgbClr val="10A89A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17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■  </a:t>
            </a:r>
            <a:r>
              <a:rPr sz="19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Cross-subject and cross-session learning.</a:t>
            </a:r>
            <a:endParaRPr sz="1920">
              <a:solidFill>
                <a:srgbClr val="10A89A"/>
              </a:solidFill>
              <a:latin typeface="Calibri" panose="020F0502020204030204" charset="0"/>
              <a:cs typeface="Calibri" panose="020F0502020204030204" charset="0"/>
            </a:endParaRPr>
          </a:p>
          <a:p>
            <a:pPr>
              <a:lnSpc>
                <a:spcPct val="105000"/>
              </a:lnSpc>
              <a:spcAft>
                <a:spcPts val="1700"/>
              </a:spcAft>
            </a:pPr>
            <a:r>
              <a:rPr sz="17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■  </a:t>
            </a:r>
            <a:r>
              <a:rPr sz="1920">
                <a:solidFill>
                  <a:srgbClr val="10A89A"/>
                </a:solidFill>
                <a:latin typeface="Calibri" panose="020F0502020204030204" charset="0"/>
                <a:cs typeface="Calibri" panose="020F0502020204030204" charset="0"/>
              </a:rPr>
              <a:t>Online BCI deployment and evaluation</a:t>
            </a:r>
            <a:r>
              <a:rPr sz="1920">
                <a:solidFill>
                  <a:srgbClr val="10A89A"/>
                </a:solidFill>
                <a:latin typeface="Aptos"/>
              </a:rPr>
              <a:t>.</a:t>
            </a:r>
            <a:endParaRPr sz="1920">
              <a:solidFill>
                <a:srgbClr val="10A89A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647688" y="4736592"/>
            <a:ext cx="4434840" cy="512064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620" b="1">
                <a:solidFill>
                  <a:srgbClr val="66788A"/>
                </a:solidFill>
                <a:latin typeface="Aptos"/>
              </a:rPr>
              <a:t>Robustness across EEG hardware and acquisition settings should be assessed.</a:t>
            </a:r>
            <a:endParaRPr sz="1620" b="1">
              <a:solidFill>
                <a:srgbClr val="66788A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02920" y="182880"/>
            <a:ext cx="329184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850" b="1">
                <a:solidFill>
                  <a:srgbClr val="1677D2"/>
                </a:solidFill>
                <a:latin typeface="Aptos"/>
              </a:rPr>
              <a:t>IEEE SMC 2026</a:t>
            </a:r>
            <a:endParaRPr sz="850" b="1">
              <a:solidFill>
                <a:srgbClr val="1677D2"/>
              </a:solidFill>
              <a:latin typeface="Apto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2920" y="502920"/>
            <a:ext cx="1097280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2800" b="1">
                <a:solidFill>
                  <a:srgbClr val="102A43"/>
                </a:solidFill>
                <a:latin typeface="Aptos"/>
              </a:rPr>
              <a:t>Conclusion</a:t>
            </a:r>
            <a:endParaRPr sz="2800" b="1">
              <a:solidFill>
                <a:srgbClr val="102A43"/>
              </a:solidFill>
              <a:latin typeface="Aptos"/>
            </a:endParaRPr>
          </a:p>
        </p:txBody>
      </p:sp>
      <p:cxnSp>
        <p:nvCxnSpPr>
          <p:cNvPr id="4" name="Connector 3"/>
          <p:cNvCxnSpPr/>
          <p:nvPr/>
        </p:nvCxnSpPr>
        <p:spPr>
          <a:xfrm>
            <a:off x="502920" y="1078992"/>
            <a:ext cx="11183112" cy="0"/>
          </a:xfrm>
          <a:prstGeom prst="line">
            <a:avLst/>
          </a:prstGeom>
          <a:ln w="12700">
            <a:solidFill>
              <a:srgbClr val="D9E2E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502920" y="6510528"/>
            <a:ext cx="182880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750" b="0">
                <a:solidFill>
                  <a:srgbClr val="66788A"/>
                </a:solidFill>
                <a:latin typeface="Aptos"/>
              </a:rPr>
              <a:t>MTCANet</a:t>
            </a:r>
            <a:endParaRPr sz="750" b="0">
              <a:solidFill>
                <a:srgbClr val="66788A"/>
              </a:solidFill>
              <a:latin typeface="Apto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228832" y="6473952"/>
            <a:ext cx="45720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66788A"/>
                </a:solidFill>
                <a:latin typeface="Aptos"/>
              </a:rPr>
              <a:t>19</a:t>
            </a:r>
            <a:endParaRPr sz="800" b="1">
              <a:solidFill>
                <a:srgbClr val="66788A"/>
              </a:solidFill>
              <a:latin typeface="Apto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8368" y="1325880"/>
            <a:ext cx="10835640" cy="804672"/>
          </a:xfrm>
          <a:prstGeom prst="rect">
            <a:avLst/>
          </a:prstGeom>
          <a:solidFill>
            <a:srgbClr val="EAF3FB"/>
          </a:solidFill>
          <a:ln w="10160">
            <a:solidFill>
              <a:srgbClr val="EAF3F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58368" y="1325880"/>
            <a:ext cx="128016" cy="804672"/>
          </a:xfrm>
          <a:prstGeom prst="rect">
            <a:avLst/>
          </a:prstGeom>
          <a:solidFill>
            <a:srgbClr val="1677D2"/>
          </a:solidFill>
          <a:ln w="10160">
            <a:solidFill>
              <a:srgbClr val="1677D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05840" y="1353312"/>
            <a:ext cx="224028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102A43"/>
                </a:solidFill>
                <a:latin typeface="Aptos"/>
              </a:rPr>
              <a:t>Multi-scale</a:t>
            </a:r>
            <a:endParaRPr sz="18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46120" y="1362456"/>
            <a:ext cx="7726679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0">
                <a:solidFill>
                  <a:srgbClr val="172033"/>
                </a:solidFill>
                <a:latin typeface="Aptos"/>
              </a:rPr>
              <a:t>Three temporal branches capture complementary MI-EEG patterns.</a:t>
            </a:r>
            <a:endParaRPr sz="1800" b="0">
              <a:solidFill>
                <a:srgbClr val="172033"/>
              </a:solidFill>
              <a:latin typeface="Aptos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8368" y="2441448"/>
            <a:ext cx="10835640" cy="804672"/>
          </a:xfrm>
          <a:prstGeom prst="rect">
            <a:avLst/>
          </a:prstGeom>
          <a:solidFill>
            <a:srgbClr val="E8F6F3"/>
          </a:solidFill>
          <a:ln w="10160">
            <a:solidFill>
              <a:srgbClr val="E8F6F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58368" y="2441448"/>
            <a:ext cx="128016" cy="804672"/>
          </a:xfrm>
          <a:prstGeom prst="rect">
            <a:avLst/>
          </a:prstGeom>
          <a:solidFill>
            <a:srgbClr val="10A89A"/>
          </a:solidFill>
          <a:ln w="10160">
            <a:solidFill>
              <a:srgbClr val="10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05840" y="2468879"/>
            <a:ext cx="224028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102A43"/>
                </a:solidFill>
                <a:latin typeface="Aptos"/>
              </a:rPr>
              <a:t>Multi-level attention</a:t>
            </a:r>
            <a:endParaRPr sz="18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46120" y="2478024"/>
            <a:ext cx="7726679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0">
                <a:solidFill>
                  <a:srgbClr val="172033"/>
                </a:solidFill>
                <a:latin typeface="Aptos"/>
              </a:rPr>
              <a:t>Branch-wise MHSA and ECBAM refine temporal, channel and spatial features.</a:t>
            </a:r>
            <a:endParaRPr sz="1800" b="0">
              <a:solidFill>
                <a:srgbClr val="172033"/>
              </a:solidFill>
              <a:latin typeface="Aptos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58368" y="3557015"/>
            <a:ext cx="10835640" cy="804672"/>
          </a:xfrm>
          <a:prstGeom prst="rect">
            <a:avLst/>
          </a:prstGeom>
          <a:solidFill>
            <a:srgbClr val="FCF3E3"/>
          </a:solidFill>
          <a:ln w="10160">
            <a:solidFill>
              <a:srgbClr val="FCF3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58368" y="3557015"/>
            <a:ext cx="128016" cy="804672"/>
          </a:xfrm>
          <a:prstGeom prst="rect">
            <a:avLst/>
          </a:prstGeom>
          <a:solidFill>
            <a:srgbClr val="E7A33E"/>
          </a:solidFill>
          <a:ln w="10160">
            <a:solidFill>
              <a:srgbClr val="E7A3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3584447"/>
            <a:ext cx="224028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102A43"/>
                </a:solidFill>
                <a:latin typeface="Aptos"/>
              </a:rPr>
              <a:t>Temporal fusion</a:t>
            </a:r>
            <a:endParaRPr sz="18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46120" y="3593591"/>
            <a:ext cx="7726679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0">
                <a:solidFill>
                  <a:srgbClr val="172033"/>
                </a:solidFill>
                <a:latin typeface="Aptos"/>
              </a:rPr>
              <a:t>Residual dilated causal convolutions model short- and long-range dependencies.</a:t>
            </a:r>
            <a:endParaRPr sz="1800" b="0">
              <a:solidFill>
                <a:srgbClr val="172033"/>
              </a:solidFill>
              <a:latin typeface="Aptos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58368" y="4672584"/>
            <a:ext cx="10835640" cy="804672"/>
          </a:xfrm>
          <a:prstGeom prst="rect">
            <a:avLst/>
          </a:prstGeom>
          <a:solidFill>
            <a:srgbClr val="FCEDEB"/>
          </a:solidFill>
          <a:ln w="10160">
            <a:solidFill>
              <a:srgbClr val="FCED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58368" y="4672584"/>
            <a:ext cx="128016" cy="804672"/>
          </a:xfrm>
          <a:prstGeom prst="rect">
            <a:avLst/>
          </a:prstGeom>
          <a:solidFill>
            <a:srgbClr val="EF6A5B"/>
          </a:solidFill>
          <a:ln w="10160">
            <a:solidFill>
              <a:srgbClr val="EF6A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1005840" y="4700016"/>
            <a:ext cx="2240280" cy="3200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1">
                <a:solidFill>
                  <a:srgbClr val="102A43"/>
                </a:solidFill>
                <a:latin typeface="Aptos"/>
              </a:rPr>
              <a:t>Strong result</a:t>
            </a:r>
            <a:endParaRPr sz="1800" b="1">
              <a:solidFill>
                <a:srgbClr val="102A43"/>
              </a:solidFill>
              <a:latin typeface="Aptos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46120" y="4709160"/>
            <a:ext cx="7726679" cy="54864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0">
                <a:solidFill>
                  <a:srgbClr val="172033"/>
                </a:solidFill>
                <a:latin typeface="Aptos"/>
              </a:rPr>
              <a:t>86.61% accuracy and κ = 0.82 on BCIC-IV-2a.</a:t>
            </a:r>
            <a:endParaRPr sz="1800" b="0">
              <a:solidFill>
                <a:srgbClr val="172033"/>
              </a:solidFill>
              <a:latin typeface="Apto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58368" y="5779008"/>
            <a:ext cx="10835640" cy="438912"/>
          </a:xfrm>
          <a:prstGeom prst="rect">
            <a:avLst/>
          </a:prstGeom>
          <a:solidFill>
            <a:srgbClr val="102A43"/>
          </a:solidFill>
          <a:ln w="10160">
            <a:solidFill>
              <a:srgbClr val="102A4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5897880"/>
            <a:ext cx="10424160" cy="251155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ctr"/>
            <a:r>
              <a:rPr sz="1380" b="1">
                <a:solidFill>
                  <a:srgbClr val="FFFFFF"/>
                </a:solidFill>
                <a:latin typeface="Aptos"/>
              </a:rPr>
              <a:t>MTCANet integrates complementary feature extraction and efficient attention in a unified MI-EEG decoder.</a:t>
            </a:r>
            <a:endParaRPr sz="1380" b="1">
              <a:solidFill>
                <a:srgbClr val="FFFFFF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A43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46304" cy="6858000"/>
          </a:xfrm>
          <a:prstGeom prst="rect">
            <a:avLst/>
          </a:prstGeom>
          <a:solidFill>
            <a:srgbClr val="10A89A"/>
          </a:solidFill>
          <a:ln w="10160">
            <a:solidFill>
              <a:srgbClr val="10A8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658368"/>
            <a:ext cx="274320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000" b="1">
                <a:solidFill>
                  <a:srgbClr val="8FD8D0"/>
                </a:solidFill>
                <a:latin typeface="Aptos"/>
              </a:rPr>
              <a:t>THANK YOU</a:t>
            </a:r>
            <a:endParaRPr sz="1000" b="1">
              <a:solidFill>
                <a:srgbClr val="8FD8D0"/>
              </a:solidFill>
              <a:latin typeface="Apto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4206240" cy="6858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Aptos"/>
              </a:rPr>
              <a:t>Questions?</a:t>
            </a:r>
            <a:endParaRPr sz="380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3232" y="1975104"/>
            <a:ext cx="5394960" cy="36576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800" b="0">
                <a:solidFill>
                  <a:srgbClr val="D9E2EC"/>
                </a:solidFill>
                <a:latin typeface="Aptos"/>
              </a:rPr>
              <a:t>MTCANet for EEG-based motor imagery classification</a:t>
            </a:r>
            <a:endParaRPr sz="1800" b="0">
              <a:solidFill>
                <a:srgbClr val="D9E2EC"/>
              </a:solidFill>
              <a:latin typeface="Apto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58368" y="2743200"/>
            <a:ext cx="5074920" cy="2606040"/>
          </a:xfrm>
          <a:prstGeom prst="rect">
            <a:avLst/>
          </a:prstGeom>
          <a:solidFill>
            <a:srgbClr val="FFFFFF"/>
          </a:solidFill>
          <a:ln w="10160"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architecture.pn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5529" y="2907792"/>
            <a:ext cx="2651453" cy="226771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446520" y="685800"/>
            <a:ext cx="2926080" cy="22860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900" b="1">
                <a:solidFill>
                  <a:srgbClr val="8FD8D0"/>
                </a:solidFill>
                <a:latin typeface="Aptos"/>
              </a:rPr>
              <a:t>SELECTED REFERENCES</a:t>
            </a:r>
            <a:endParaRPr sz="900" b="1">
              <a:solidFill>
                <a:srgbClr val="8FD8D0"/>
              </a:solidFill>
              <a:latin typeface="Apto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46520" y="1143000"/>
            <a:ext cx="4983480" cy="4160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180">
                <a:solidFill>
                  <a:srgbClr val="8FD8D0"/>
                </a:solidFill>
                <a:latin typeface="Aptos"/>
              </a:rPr>
              <a:t>■  </a:t>
            </a:r>
            <a:r>
              <a:rPr sz="1380">
                <a:solidFill>
                  <a:srgbClr val="D9E2EC"/>
                </a:solidFill>
                <a:latin typeface="Aptos"/>
              </a:rPr>
              <a:t>Lawhern et al., EEGNet, J. Neural Eng., 2018.</a:t>
            </a:r>
            <a:endParaRPr sz="1380">
              <a:solidFill>
                <a:srgbClr val="D9E2EC"/>
              </a:solidFill>
              <a:latin typeface="Aptos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180">
                <a:solidFill>
                  <a:srgbClr val="8FD8D0"/>
                </a:solidFill>
                <a:latin typeface="Aptos"/>
              </a:rPr>
              <a:t>■  </a:t>
            </a:r>
            <a:r>
              <a:rPr sz="1380">
                <a:solidFill>
                  <a:srgbClr val="D9E2EC"/>
                </a:solidFill>
                <a:latin typeface="Aptos"/>
              </a:rPr>
              <a:t>Ingolfsson et al., EEG-TCNet, IEEE SMC, 2020.</a:t>
            </a:r>
            <a:endParaRPr sz="1380">
              <a:solidFill>
                <a:srgbClr val="D9E2EC"/>
              </a:solidFill>
              <a:latin typeface="Aptos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180">
                <a:solidFill>
                  <a:srgbClr val="8FD8D0"/>
                </a:solidFill>
                <a:latin typeface="Aptos"/>
              </a:rPr>
              <a:t>■  </a:t>
            </a:r>
            <a:r>
              <a:rPr sz="1380">
                <a:solidFill>
                  <a:srgbClr val="D9E2EC"/>
                </a:solidFill>
                <a:latin typeface="Aptos"/>
              </a:rPr>
              <a:t>Vaswani et al., Attention Is All You Need, NeurIPS, 2017.</a:t>
            </a:r>
            <a:endParaRPr sz="1380">
              <a:solidFill>
                <a:srgbClr val="D9E2EC"/>
              </a:solidFill>
              <a:latin typeface="Aptos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180">
                <a:solidFill>
                  <a:srgbClr val="8FD8D0"/>
                </a:solidFill>
                <a:latin typeface="Aptos"/>
              </a:rPr>
              <a:t>■  </a:t>
            </a:r>
            <a:r>
              <a:rPr sz="1380">
                <a:solidFill>
                  <a:srgbClr val="D9E2EC"/>
                </a:solidFill>
                <a:latin typeface="Aptos"/>
              </a:rPr>
              <a:t>Wang et al., ECA-Net, CVPR, 2020.</a:t>
            </a:r>
            <a:endParaRPr sz="1380">
              <a:solidFill>
                <a:srgbClr val="D9E2EC"/>
              </a:solidFill>
              <a:latin typeface="Aptos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180">
                <a:solidFill>
                  <a:srgbClr val="8FD8D0"/>
                </a:solidFill>
                <a:latin typeface="Aptos"/>
              </a:rPr>
              <a:t>■  </a:t>
            </a:r>
            <a:r>
              <a:rPr sz="1380">
                <a:solidFill>
                  <a:srgbClr val="D9E2EC"/>
                </a:solidFill>
                <a:latin typeface="Aptos"/>
              </a:rPr>
              <a:t>Wen et al., Center Loss, ECCV, 2016.</a:t>
            </a:r>
            <a:endParaRPr sz="1380">
              <a:solidFill>
                <a:srgbClr val="D9E2EC"/>
              </a:solidFill>
              <a:latin typeface="Aptos"/>
            </a:endParaRPr>
          </a:p>
          <a:p>
            <a:pPr>
              <a:lnSpc>
                <a:spcPct val="105000"/>
              </a:lnSpc>
              <a:spcAft>
                <a:spcPts val="1000"/>
              </a:spcAft>
            </a:pPr>
            <a:r>
              <a:rPr sz="1180">
                <a:solidFill>
                  <a:srgbClr val="8FD8D0"/>
                </a:solidFill>
                <a:latin typeface="Aptos"/>
              </a:rPr>
              <a:t>■  </a:t>
            </a:r>
            <a:r>
              <a:rPr sz="1380">
                <a:solidFill>
                  <a:srgbClr val="D9E2EC"/>
                </a:solidFill>
                <a:latin typeface="Aptos"/>
              </a:rPr>
              <a:t>Brunner et al., BCI Competition IV-2a, 2008.</a:t>
            </a:r>
            <a:endParaRPr sz="1380">
              <a:solidFill>
                <a:srgbClr val="D9E2EC"/>
              </a:solidFill>
              <a:latin typeface="Apto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13232" y="5961888"/>
            <a:ext cx="502920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/>
            <a:r>
              <a:rPr sz="1440" b="1">
                <a:solidFill>
                  <a:srgbClr val="FFFFFF"/>
                </a:solidFill>
                <a:latin typeface="Aptos"/>
              </a:rPr>
              <a:t>Shangge Li  ·  Yuan Yao  ·  Ya Zhang</a:t>
            </a:r>
            <a:endParaRPr sz="1440" b="1">
              <a:solidFill>
                <a:srgbClr val="FFFFFF"/>
              </a:solidFill>
              <a:latin typeface="Apto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/>
            <a:r>
              <a:rPr sz="800" b="1">
                <a:solidFill>
                  <a:srgbClr val="8FD8D0"/>
                </a:solidFill>
                <a:latin typeface="Aptos"/>
              </a:rPr>
              <a:t>20</a:t>
            </a:r>
            <a:endParaRPr sz="800" b="1">
              <a:solidFill>
                <a:srgbClr val="8FD8D0"/>
              </a:solidFill>
              <a:latin typeface="Apto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DIAGRAM_VIRTUALLY_FRAME" val="{&quot;height&quot;:154.8,&quot;left&quot;:46.8,&quot;top&quot;:111.6,&quot;width&quot;:871.9200000000001}"/>
</p:tagLst>
</file>

<file path=ppt/tags/tag2.xml><?xml version="1.0" encoding="utf-8"?>
<p:tagLst xmlns:p="http://schemas.openxmlformats.org/presentationml/2006/main">
  <p:tag name="KSO_WM_DIAGRAM_VIRTUALLY_FRAME" val="{&quot;height&quot;:154.8,&quot;left&quot;:46.8,&quot;top&quot;:111.6,&quot;width&quot;:871.9200000000001}"/>
</p:tagLst>
</file>

<file path=ppt/tags/tag3.xml><?xml version="1.0" encoding="utf-8"?>
<p:tagLst xmlns:p="http://schemas.openxmlformats.org/presentationml/2006/main">
  <p:tag name="KSO_WM_DIAGRAM_VIRTUALLY_FRAME" val="{&quot;height&quot;:154.8,&quot;left&quot;:46.8,&quot;top&quot;:111.6,&quot;width&quot;:871.9200000000001}"/>
</p:tagLst>
</file>

<file path=ppt/tags/tag4.xml><?xml version="1.0" encoding="utf-8"?>
<p:tagLst xmlns:p="http://schemas.openxmlformats.org/presentationml/2006/main">
  <p:tag name="KSO_WM_DIAGRAM_VIRTUALLY_FRAME" val="{&quot;height&quot;:154.8,&quot;left&quot;:46.8,&quot;top&quot;:111.6,&quot;width&quot;:871.9200000000001}"/>
</p:tagLst>
</file>

<file path=ppt/tags/tag5.xml><?xml version="1.0" encoding="utf-8"?>
<p:tagLst xmlns:p="http://schemas.openxmlformats.org/presentationml/2006/main">
  <p:tag name="KSO_WM_DIAGRAM_VIRTUALLY_FRAME" val="{&quot;height&quot;:154.8,&quot;left&quot;:46.8,&quot;top&quot;:111.6,&quot;width&quot;:871.9200000000001}"/>
</p:tagLst>
</file>

<file path=ppt/tags/tag6.xml><?xml version="1.0" encoding="utf-8"?>
<p:tagLst xmlns:p="http://schemas.openxmlformats.org/presentationml/2006/main">
  <p:tag name="KSO_WM_DIAGRAM_VIRTUALLY_FRAME" val="{&quot;height&quot;:154.8,&quot;left&quot;:46.8,&quot;top&quot;:111.6,&quot;width&quot;:871.9200000000001}"/>
</p:tagLst>
</file>

<file path=ppt/tags/tag7.xml><?xml version="1.0" encoding="utf-8"?>
<p:tagLst xmlns:p="http://schemas.openxmlformats.org/presentationml/2006/main">
  <p:tag name="KSO_WM_DIAGRAM_VIRTUALLY_FRAME" val="{&quot;height&quot;:154.8,&quot;left&quot;:46.8,&quot;top&quot;:111.6,&quot;width&quot;:871.9200000000001}"/>
</p:tagLst>
</file>

<file path=ppt/tags/tag8.xml><?xml version="1.0" encoding="utf-8"?>
<p:tagLst xmlns:p="http://schemas.openxmlformats.org/presentationml/2006/main">
  <p:tag name="KSO_WM_DIAGRAM_VIRTUALLY_FRAME" val="{&quot;height&quot;:154.8,&quot;left&quot;:46.8,&quot;top&quot;:111.6,&quot;width&quot;:871.9200000000001}"/>
</p:tagLst>
</file>

<file path=ppt/tags/tag9.xml><?xml version="1.0" encoding="utf-8"?>
<p:tagLst xmlns:p="http://schemas.openxmlformats.org/presentationml/2006/main">
  <p:tag name="KSO_WM_DIAGRAM_VIRTUALLY_FRAME" val="{&quot;height&quot;:154.8,&quot;left&quot;:46.8,&quot;top&quot;:111.6,&quot;width&quot;:871.9200000000001}"/>
</p:tagLst>
</file>

<file path=ppt/tags/tag10.xml><?xml version="1.0" encoding="utf-8"?>
<p:tagLst xmlns:p="http://schemas.openxmlformats.org/presentationml/2006/main">
  <p:tag name="KSO_WM_DIAGRAM_VIRTUALLY_FRAME" val="{&quot;height&quot;:154.8,&quot;left&quot;:46.8,&quot;top&quot;:111.6,&quot;width&quot;:871.9200000000001}"/>
</p:tagLst>
</file>

<file path=ppt/tags/tag11.xml><?xml version="1.0" encoding="utf-8"?>
<p:tagLst xmlns:p="http://schemas.openxmlformats.org/presentationml/2006/main">
  <p:tag name="KSO_WM_DIAGRAM_VIRTUALLY_FRAME" val="{&quot;height&quot;:154.8,&quot;left&quot;:46.8,&quot;top&quot;:111.6,&quot;width&quot;:871.9200000000001}"/>
</p:tagLst>
</file>

<file path=ppt/tags/tag12.xml><?xml version="1.0" encoding="utf-8"?>
<p:tagLst xmlns:p="http://schemas.openxmlformats.org/presentationml/2006/main">
  <p:tag name="KSO_WM_DIAGRAM_VIRTUALLY_FRAME" val="{&quot;height&quot;:154.8,&quot;left&quot;:46.8,&quot;top&quot;:111.6,&quot;width&quot;:871.9200000000001}"/>
</p:tagLst>
</file>

<file path=ppt/tags/tag13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14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15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16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17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18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19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20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21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22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23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24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25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26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27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28.xml><?xml version="1.0" encoding="utf-8"?>
<p:tagLst xmlns:p="http://schemas.openxmlformats.org/presentationml/2006/main">
  <p:tag name="KSO_WM_DIAGRAM_VIRTUALLY_FRAME" val="{&quot;height&quot;:370.8,&quot;left&quot;:363.6,&quot;top&quot;:97.2,&quot;width&quot;:543.6}"/>
</p:tagLst>
</file>

<file path=ppt/tags/tag29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ags/tag30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ags/tag31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ags/tag32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ags/tag33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ags/tag34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ags/tag35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ags/tag36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ags/tag37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ags/tag38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ags/tag39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ags/tag40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ags/tag41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ags/tag42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ags/tag43.xml><?xml version="1.0" encoding="utf-8"?>
<p:tagLst xmlns:p="http://schemas.openxmlformats.org/presentationml/2006/main">
  <p:tag name="KSO_WM_DIAGRAM_VIRTUALLY_FRAME" val="{&quot;height&quot;:308.19,&quot;left&quot;:655.2,&quot;top&quot;:135.35999999999999,&quot;width&quot;:241.2}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7708</Words>
  <Application>WPS 演示</Application>
  <PresentationFormat>On-screen Show (4:3)</PresentationFormat>
  <Paragraphs>582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1" baseType="lpstr">
      <vt:lpstr>Arial</vt:lpstr>
      <vt:lpstr>宋体</vt:lpstr>
      <vt:lpstr>Wingdings</vt:lpstr>
      <vt:lpstr>Arial</vt:lpstr>
      <vt:lpstr>Aptos</vt:lpstr>
      <vt:lpstr>Segoe UI</vt:lpstr>
      <vt:lpstr>Calibri</vt:lpstr>
      <vt:lpstr>微软雅黑</vt:lpstr>
      <vt:lpstr>Arial Unicode MS</vt:lpstr>
      <vt:lpstr>Aptos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:description>generated using python-pptx</dc:description>
  <cp:lastModifiedBy>WPS_1697599305</cp:lastModifiedBy>
  <cp:revision>8</cp:revision>
  <dcterms:created xsi:type="dcterms:W3CDTF">2013-01-27T09:14:00Z</dcterms:created>
  <dcterms:modified xsi:type="dcterms:W3CDTF">2026-09-15T05:33:58Z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2E45C976BE1C4A80ABB87C940B40F3F1_13</vt:lpwstr>
  </property>
</Properties>
</file>