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9" r:id="rId10"/>
    <p:sldId id="270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8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969" autoAdjust="0"/>
  </p:normalViewPr>
  <p:slideViewPr>
    <p:cSldViewPr snapToGrid="0">
      <p:cViewPr varScale="1">
        <p:scale>
          <a:sx n="83" d="100"/>
          <a:sy n="83" d="100"/>
        </p:scale>
        <p:origin x="10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Accuracy (%)</c:v>
          </c:tx>
          <c:spPr>
            <a:gradFill>
              <a:gsLst>
                <a:gs pos="36000">
                  <a:schemeClr val="tx2">
                    <a:lumMod val="25000"/>
                    <a:lumOff val="75000"/>
                  </a:schemeClr>
                </a:gs>
                <a:gs pos="63000">
                  <a:schemeClr val="accent6">
                    <a:lumMod val="40000"/>
                    <a:lumOff val="60000"/>
                  </a:schemeClr>
                </a:gs>
                <a:gs pos="0">
                  <a:schemeClr val="tx2">
                    <a:lumMod val="75000"/>
                    <a:lumOff val="2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4200000" scaled="0"/>
            </a:gradFill>
          </c:spPr>
          <c:invertIfNegative val="1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232-46FF-925F-6C48753E928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232-46FF-925F-6C48753E928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232-46FF-925F-6C48753E928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232-46FF-925F-6C48753E9284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232-46FF-925F-6C48753E9284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8232-46FF-925F-6C48753E9284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232-46FF-925F-6C48753E9284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8232-46FF-925F-6C48753E928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8232-46FF-925F-6C48753E9284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8232-46FF-925F-6C48753E92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>
                    <a:solidFill>
                      <a:srgbClr val="102A43"/>
                    </a:solidFill>
                    <a:latin typeface="Arial"/>
                    <a:ea typeface="Arial"/>
                    <a:cs typeface="Arial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Data'!$A$2:$A$11</c:f>
              <c:strCache>
                <c:ptCount val="10"/>
                <c:pt idx="0">
                  <c:v>fNIRS-Trans.</c:v>
                </c:pt>
                <c:pt idx="1">
                  <c:v>M2NN</c:v>
                </c:pt>
                <c:pt idx="2">
                  <c:v>LMDA</c:v>
                </c:pt>
                <c:pt idx="3">
                  <c:v>E-FNet</c:v>
                </c:pt>
                <c:pt idx="4">
                  <c:v>fNIRSNet</c:v>
                </c:pt>
                <c:pt idx="5">
                  <c:v>EFMLNet</c:v>
                </c:pt>
                <c:pt idx="6">
                  <c:v>EEG-only</c:v>
                </c:pt>
                <c:pt idx="7">
                  <c:v>FGANet</c:v>
                </c:pt>
                <c:pt idx="8">
                  <c:v>BiMNC</c:v>
                </c:pt>
                <c:pt idx="9">
                  <c:v>AsymHRF-Net</c:v>
                </c:pt>
              </c:strCache>
            </c:str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52.55</c:v>
                </c:pt>
                <c:pt idx="1">
                  <c:v>52.87</c:v>
                </c:pt>
                <c:pt idx="2">
                  <c:v>53.39</c:v>
                </c:pt>
                <c:pt idx="3">
                  <c:v>54.56</c:v>
                </c:pt>
                <c:pt idx="4">
                  <c:v>56.92</c:v>
                </c:pt>
                <c:pt idx="5">
                  <c:v>58.7</c:v>
                </c:pt>
                <c:pt idx="6">
                  <c:v>59.48</c:v>
                </c:pt>
                <c:pt idx="7">
                  <c:v>59.6</c:v>
                </c:pt>
                <c:pt idx="8">
                  <c:v>62.39</c:v>
                </c:pt>
                <c:pt idx="9">
                  <c:v>63.89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232-46FF-925F-6C48753E92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8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4ECF0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E4ECF0"/>
            </a:solidFill>
          </a:ln>
        </c:spPr>
        <c:txPr>
          <a:bodyPr anchorCtr="1"/>
          <a:lstStyle/>
          <a:p>
            <a:pPr>
              <a:defRPr sz="1425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70"/>
          <c:min val="40"/>
        </c:scaling>
        <c:delete val="0"/>
        <c:axPos val="b"/>
        <c:numFmt formatCode="0" sourceLinked="0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1575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48650112"/>
        <c:crosses val="autoZero"/>
        <c:crossBetween val="between"/>
        <c:majorUnit val="20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AsymHRF-Net</c:v>
          </c:tx>
          <c:spPr>
            <a:ln w="28575">
              <a:solidFill>
                <a:srgbClr val="078F89"/>
              </a:solidFill>
            </a:ln>
          </c:spPr>
          <c:marker>
            <c:symbol val="circle"/>
            <c:size val="5"/>
            <c:spPr>
              <a:solidFill>
                <a:srgbClr val="078F89"/>
              </a:solidFill>
              <a:ln>
                <a:solidFill>
                  <a:srgbClr val="078F89"/>
                </a:solidFill>
                <a:prstDash val="solid"/>
              </a:ln>
            </c:spPr>
          </c:marker>
          <c:cat>
            <c:numRef>
              <c:f>'Chart Data'!$A$2:$A$30</c:f>
              <c:numCache>
                <c:formatCode>General</c:formatCode>
                <c:ptCount val="2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</c:numCache>
            </c:numRef>
          </c:cat>
          <c:val>
            <c:numRef>
              <c:f>'Chart Data'!$B$2:$B$30</c:f>
              <c:numCache>
                <c:formatCode>0</c:formatCode>
                <c:ptCount val="29"/>
                <c:pt idx="0">
                  <c:v>73.333332999999996</c:v>
                </c:pt>
                <c:pt idx="1">
                  <c:v>68.888889000000006</c:v>
                </c:pt>
                <c:pt idx="2">
                  <c:v>58.333333000000003</c:v>
                </c:pt>
                <c:pt idx="3">
                  <c:v>48.888888999999999</c:v>
                </c:pt>
                <c:pt idx="4">
                  <c:v>56.111111000000001</c:v>
                </c:pt>
                <c:pt idx="5">
                  <c:v>54.444443999999997</c:v>
                </c:pt>
                <c:pt idx="6">
                  <c:v>53.333333000000003</c:v>
                </c:pt>
                <c:pt idx="7">
                  <c:v>63.333333000000003</c:v>
                </c:pt>
                <c:pt idx="8">
                  <c:v>93.333332999999996</c:v>
                </c:pt>
                <c:pt idx="9">
                  <c:v>55</c:v>
                </c:pt>
                <c:pt idx="10">
                  <c:v>67.222222000000002</c:v>
                </c:pt>
                <c:pt idx="11">
                  <c:v>59.444443999999997</c:v>
                </c:pt>
                <c:pt idx="12">
                  <c:v>60.555556000000003</c:v>
                </c:pt>
                <c:pt idx="13">
                  <c:v>63.333333000000003</c:v>
                </c:pt>
                <c:pt idx="14">
                  <c:v>68.888889000000006</c:v>
                </c:pt>
                <c:pt idx="15">
                  <c:v>75</c:v>
                </c:pt>
                <c:pt idx="16">
                  <c:v>80</c:v>
                </c:pt>
                <c:pt idx="17">
                  <c:v>59.444443999999997</c:v>
                </c:pt>
                <c:pt idx="18">
                  <c:v>90</c:v>
                </c:pt>
                <c:pt idx="19">
                  <c:v>54.444443999999997</c:v>
                </c:pt>
                <c:pt idx="20">
                  <c:v>53.888888999999999</c:v>
                </c:pt>
                <c:pt idx="21">
                  <c:v>49.444443999999997</c:v>
                </c:pt>
                <c:pt idx="22">
                  <c:v>67.222222000000002</c:v>
                </c:pt>
                <c:pt idx="23">
                  <c:v>53.333333000000003</c:v>
                </c:pt>
                <c:pt idx="24">
                  <c:v>73.888889000000006</c:v>
                </c:pt>
                <c:pt idx="25">
                  <c:v>78.888889000000006</c:v>
                </c:pt>
                <c:pt idx="26">
                  <c:v>59.444443999999997</c:v>
                </c:pt>
                <c:pt idx="27">
                  <c:v>53.333333000000003</c:v>
                </c:pt>
                <c:pt idx="28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05-4CBC-BFE8-0FC1B56A1D5C}"/>
            </c:ext>
          </c:extLst>
        </c:ser>
        <c:ser>
          <c:idx val="1"/>
          <c:order val="1"/>
          <c:tx>
            <c:v>EEG-only</c:v>
          </c:tx>
          <c:spPr>
            <a:ln w="19050">
              <a:solidFill>
                <a:srgbClr val="347EB5"/>
              </a:solidFill>
            </a:ln>
          </c:spPr>
          <c:marker>
            <c:symbol val="circle"/>
            <c:size val="4"/>
            <c:spPr>
              <a:solidFill>
                <a:srgbClr val="347EB4"/>
              </a:solidFill>
              <a:ln>
                <a:solidFill>
                  <a:srgbClr val="347EB4"/>
                </a:solidFill>
                <a:prstDash val="solid"/>
              </a:ln>
            </c:spPr>
          </c:marker>
          <c:cat>
            <c:numRef>
              <c:f>'Chart Data'!$C$2:$C$30</c:f>
              <c:numCache>
                <c:formatCode>General</c:formatCode>
                <c:ptCount val="2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</c:numCache>
            </c:numRef>
          </c:cat>
          <c:val>
            <c:numRef>
              <c:f>'Chart Data'!$D$2:$D$30</c:f>
              <c:numCache>
                <c:formatCode>0</c:formatCode>
                <c:ptCount val="29"/>
                <c:pt idx="0">
                  <c:v>66.111110999999994</c:v>
                </c:pt>
                <c:pt idx="1">
                  <c:v>71.666667000000004</c:v>
                </c:pt>
                <c:pt idx="2">
                  <c:v>50.555556000000003</c:v>
                </c:pt>
                <c:pt idx="3">
                  <c:v>46.111111000000001</c:v>
                </c:pt>
                <c:pt idx="4">
                  <c:v>52.777777999999998</c:v>
                </c:pt>
                <c:pt idx="5">
                  <c:v>44.444443999999997</c:v>
                </c:pt>
                <c:pt idx="6">
                  <c:v>54.444443999999997</c:v>
                </c:pt>
                <c:pt idx="7">
                  <c:v>47.777777999999998</c:v>
                </c:pt>
                <c:pt idx="8">
                  <c:v>80</c:v>
                </c:pt>
                <c:pt idx="9">
                  <c:v>51.666666999999997</c:v>
                </c:pt>
                <c:pt idx="10">
                  <c:v>55.555556000000003</c:v>
                </c:pt>
                <c:pt idx="11">
                  <c:v>53.333333000000003</c:v>
                </c:pt>
                <c:pt idx="12">
                  <c:v>54.444443999999997</c:v>
                </c:pt>
                <c:pt idx="13">
                  <c:v>55.555556000000003</c:v>
                </c:pt>
                <c:pt idx="14">
                  <c:v>68.888889000000006</c:v>
                </c:pt>
                <c:pt idx="15">
                  <c:v>61.111111000000001</c:v>
                </c:pt>
                <c:pt idx="16">
                  <c:v>78.333332999999996</c:v>
                </c:pt>
                <c:pt idx="17">
                  <c:v>61.666666999999997</c:v>
                </c:pt>
                <c:pt idx="18">
                  <c:v>96.111110999999994</c:v>
                </c:pt>
                <c:pt idx="19">
                  <c:v>58.333333000000003</c:v>
                </c:pt>
                <c:pt idx="20">
                  <c:v>67.222222000000002</c:v>
                </c:pt>
                <c:pt idx="21">
                  <c:v>48.888888999999999</c:v>
                </c:pt>
                <c:pt idx="22">
                  <c:v>67.222222000000002</c:v>
                </c:pt>
                <c:pt idx="23">
                  <c:v>43.888888999999999</c:v>
                </c:pt>
                <c:pt idx="24">
                  <c:v>76.111110999999994</c:v>
                </c:pt>
                <c:pt idx="25">
                  <c:v>53.888888999999999</c:v>
                </c:pt>
                <c:pt idx="26">
                  <c:v>53.333333000000003</c:v>
                </c:pt>
                <c:pt idx="27">
                  <c:v>52.222222000000002</c:v>
                </c:pt>
                <c:pt idx="28">
                  <c:v>53.333333000000003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05-4CBC-BFE8-0FC1B56A1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E4ECF0"/>
            </a:solidFill>
          </a:ln>
        </c:spPr>
        <c:txPr>
          <a:bodyPr anchorCtr="1"/>
          <a:lstStyle/>
          <a:p>
            <a:pPr>
              <a:defRPr sz="1275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30"/>
        </c:scaling>
        <c:delete val="0"/>
        <c:axPos val="l"/>
        <c:majorGridlines>
          <c:spPr>
            <a:ln w="9525">
              <a:solidFill>
                <a:srgbClr val="E4ECF0"/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1425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48650112"/>
        <c:crosses val="autoZero"/>
        <c:crossBetween val="between"/>
        <c:majorUnit val="10"/>
      </c:valAx>
      <c:spPr>
        <a:solidFill>
          <a:srgbClr val="FFFFFF"/>
        </a:solidFill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02A43"/>
              </a:solidFill>
              <a:latin typeface="Arial"/>
              <a:ea typeface="Arial"/>
              <a:cs typeface="Arial"/>
            </a:defRPr>
          </a:pPr>
          <a:endParaRPr lang="zh-CN"/>
        </a:p>
      </c:txPr>
    </c:legend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0704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=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6318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1329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6869"/>
            <a:ext cx="12192000" cy="3624813"/>
          </a:xfrm>
          <a:prstGeom prst="rect">
            <a:avLst/>
          </a:prstGeom>
        </p:spPr>
      </p:pic>
      <p:sp>
        <p:nvSpPr>
          <p:cNvPr id="2" name="AsymHRF-Net">
            <a:extLst>
              <a:ext uri="{FF2B5EF4-FFF2-40B4-BE49-F238E27FC236}">
                <a16:creationId xmlns:a16="http://schemas.microsoft.com/office/drawing/2014/main" id="{F2B48638-C83F-4206-8833-3321DF551331}"/>
              </a:ext>
            </a:extLst>
          </p:cNvPr>
          <p:cNvSpPr>
            <a:spLocks/>
          </p:cNvSpPr>
          <p:nvPr/>
        </p:nvSpPr>
        <p:spPr>
          <a:xfrm>
            <a:off x="571500" y="3781425"/>
            <a:ext cx="110490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AsymHRF-Net</a:t>
            </a:r>
          </a:p>
        </p:txBody>
      </p:sp>
      <p:sp>
        <p:nvSpPr>
          <p:cNvPr id="3" name="Physiologically Constrained Asymmetric Fusion">
            <a:extLst>
              <a:ext uri="{FF2B5EF4-FFF2-40B4-BE49-F238E27FC236}">
                <a16:creationId xmlns:a16="http://schemas.microsoft.com/office/drawing/2014/main" id="{F3F56C86-05D4-4DF7-B250-764F96AEC2C3}"/>
              </a:ext>
            </a:extLst>
          </p:cNvPr>
          <p:cNvSpPr>
            <a:spLocks/>
          </p:cNvSpPr>
          <p:nvPr/>
        </p:nvSpPr>
        <p:spPr>
          <a:xfrm>
            <a:off x="590550" y="4552950"/>
            <a:ext cx="10953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Physiologically Constrained Asymmetric Fusion of EEG and fNIRS</a:t>
            </a:r>
          </a:p>
          <a:p>
            <a:pPr algn="l">
              <a:defRPr sz="2250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for Subject-Independent Brain–Computer Interfaces</a:t>
            </a:r>
          </a:p>
        </p:txBody>
      </p:sp>
      <p:sp>
        <p:nvSpPr>
          <p:cNvPr id="4" name="Zhengyang Ding¹   Peicong Wu²   Xiyao Tang³">
            <a:extLst>
              <a:ext uri="{FF2B5EF4-FFF2-40B4-BE49-F238E27FC236}">
                <a16:creationId xmlns:a16="http://schemas.microsoft.com/office/drawing/2014/main" id="{B6F69A64-3CD9-4C10-9EF4-695B3F2A07A4}"/>
              </a:ext>
            </a:extLst>
          </p:cNvPr>
          <p:cNvSpPr>
            <a:spLocks/>
          </p:cNvSpPr>
          <p:nvPr/>
        </p:nvSpPr>
        <p:spPr>
          <a:xfrm>
            <a:off x="590550" y="5610225"/>
            <a:ext cx="109537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Zhengyang Ding¹   Peicong Wu²   Xiyao Tang³</a:t>
            </a:r>
          </a:p>
        </p:txBody>
      </p:sp>
      <p:sp>
        <p:nvSpPr>
          <p:cNvPr id="5" name="¹ UESTC     ² Yangtze Delta Region Institute ">
            <a:extLst>
              <a:ext uri="{FF2B5EF4-FFF2-40B4-BE49-F238E27FC236}">
                <a16:creationId xmlns:a16="http://schemas.microsoft.com/office/drawing/2014/main" id="{494EA2FB-9374-47C9-8C57-B98CF4F92ED7}"/>
              </a:ext>
            </a:extLst>
          </p:cNvPr>
          <p:cNvSpPr>
            <a:spLocks/>
          </p:cNvSpPr>
          <p:nvPr/>
        </p:nvSpPr>
        <p:spPr>
          <a:xfrm>
            <a:off x="590550" y="6067425"/>
            <a:ext cx="1028700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¹ UESTC     ² Yangtze Delta Region Institute (Quzhou), UESTC</a:t>
            </a:r>
          </a:p>
          <a:p>
            <a:pPr algn="l">
              <a:defRPr sz="14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³ Chongqing University</a:t>
            </a:r>
          </a:p>
        </p:txBody>
      </p:sp>
      <p:sp>
        <p:nvSpPr>
          <p:cNvPr id="6" name="Paper 1361">
            <a:extLst>
              <a:ext uri="{FF2B5EF4-FFF2-40B4-BE49-F238E27FC236}">
                <a16:creationId xmlns:a16="http://schemas.microsoft.com/office/drawing/2014/main" id="{6A25BD31-DF28-4AE4-A985-8848E9CEF727}"/>
              </a:ext>
            </a:extLst>
          </p:cNvPr>
          <p:cNvSpPr>
            <a:spLocks/>
          </p:cNvSpPr>
          <p:nvPr/>
        </p:nvSpPr>
        <p:spPr>
          <a:xfrm>
            <a:off x="10382250" y="6429375"/>
            <a:ext cx="128587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Paper 1361</a:t>
            </a:r>
          </a:p>
        </p:txBody>
      </p:sp>
    </p:spTree>
    <p:extLst>
      <p:ext uri="{BB962C8B-B14F-4D97-AF65-F5344CB8AC3E}">
        <p14:creationId xmlns:p14="http://schemas.microsoft.com/office/powerpoint/2010/main" val="370050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EG and fNIRS follow different timescales">
            <a:extLst>
              <a:ext uri="{FF2B5EF4-FFF2-40B4-BE49-F238E27FC236}">
                <a16:creationId xmlns:a16="http://schemas.microsoft.com/office/drawing/2014/main" id="{AE31B587-8DFA-4C0E-A6C7-1678BE1C47C6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EEG and fNIRS follow different timescales</a:t>
            </a:r>
          </a:p>
        </p:txBody>
      </p:sp>
      <p:sp>
        <p:nvSpPr>
          <p:cNvPr id="2" name="02 / 10">
            <a:extLst>
              <a:ext uri="{FF2B5EF4-FFF2-40B4-BE49-F238E27FC236}">
                <a16:creationId xmlns:a16="http://schemas.microsoft.com/office/drawing/2014/main" id="{4DDDD0E3-6A86-4884-8DAE-9F412A330E26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02 / 10</a:t>
            </a:r>
          </a:p>
        </p:txBody>
      </p:sp>
      <p:sp>
        <p:nvSpPr>
          <p:cNvPr id="3" name="EEG">
            <a:extLst>
              <a:ext uri="{FF2B5EF4-FFF2-40B4-BE49-F238E27FC236}">
                <a16:creationId xmlns:a16="http://schemas.microsoft.com/office/drawing/2014/main" id="{BA04334D-7454-4DD0-9CD8-63275742B04C}"/>
              </a:ext>
            </a:extLst>
          </p:cNvPr>
          <p:cNvSpPr>
            <a:spLocks/>
          </p:cNvSpPr>
          <p:nvPr/>
        </p:nvSpPr>
        <p:spPr>
          <a:xfrm>
            <a:off x="685800" y="18859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 b="1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4350" b="1" dirty="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atin typeface="Arial"/>
                <a:ea typeface="Arial"/>
                <a:cs typeface="Arial"/>
              </a:rPr>
              <a:t>EEG</a:t>
            </a:r>
          </a:p>
        </p:txBody>
      </p:sp>
      <p:sp>
        <p:nvSpPr>
          <p:cNvPr id="4" name="Fast electrical activity">
            <a:extLst>
              <a:ext uri="{FF2B5EF4-FFF2-40B4-BE49-F238E27FC236}">
                <a16:creationId xmlns:a16="http://schemas.microsoft.com/office/drawing/2014/main" id="{E570150E-30A8-428D-B98F-45C9571DBBAD}"/>
              </a:ext>
            </a:extLst>
          </p:cNvPr>
          <p:cNvSpPr>
            <a:spLocks/>
          </p:cNvSpPr>
          <p:nvPr/>
        </p:nvSpPr>
        <p:spPr>
          <a:xfrm>
            <a:off x="704850" y="2676525"/>
            <a:ext cx="48577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32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Fast electrical activity</a:t>
            </a:r>
          </a:p>
        </p:txBody>
      </p:sp>
      <p:sp>
        <p:nvSpPr>
          <p:cNvPr id="5" name="High temporal resolution&#10;Sensitive to noise">
            <a:extLst>
              <a:ext uri="{FF2B5EF4-FFF2-40B4-BE49-F238E27FC236}">
                <a16:creationId xmlns:a16="http://schemas.microsoft.com/office/drawing/2014/main" id="{55078DC2-E09A-4419-8249-A3038399C758}"/>
              </a:ext>
            </a:extLst>
          </p:cNvPr>
          <p:cNvSpPr>
            <a:spLocks/>
          </p:cNvSpPr>
          <p:nvPr/>
        </p:nvSpPr>
        <p:spPr>
          <a:xfrm>
            <a:off x="704850" y="3381375"/>
            <a:ext cx="4667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High temporal resolution</a:t>
            </a:r>
          </a:p>
          <a:p>
            <a:pPr algn="l">
              <a:defRPr sz="21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Sensitive to noise</a:t>
            </a:r>
          </a:p>
        </p:txBody>
      </p:sp>
      <p:sp>
        <p:nvSpPr>
          <p:cNvPr id="6" name="fNIRS">
            <a:extLst>
              <a:ext uri="{FF2B5EF4-FFF2-40B4-BE49-F238E27FC236}">
                <a16:creationId xmlns:a16="http://schemas.microsoft.com/office/drawing/2014/main" id="{568F403B-CA88-40EF-BBE7-F61625B3A9F1}"/>
              </a:ext>
            </a:extLst>
          </p:cNvPr>
          <p:cNvSpPr>
            <a:spLocks/>
          </p:cNvSpPr>
          <p:nvPr/>
        </p:nvSpPr>
        <p:spPr>
          <a:xfrm>
            <a:off x="6791325" y="18859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 b="1">
                <a:solidFill>
                  <a:srgbClr val="508543"/>
                </a:solidFill>
                <a:latin typeface="Arial"/>
                <a:ea typeface="Arial"/>
                <a:cs typeface="Arial"/>
              </a:defRPr>
            </a:pPr>
            <a:r>
              <a:rPr sz="4350" b="1" dirty="0" err="1">
                <a:gradFill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0" scaled="0"/>
                </a:gradFill>
                <a:latin typeface="Arial"/>
                <a:ea typeface="Arial"/>
                <a:cs typeface="Arial"/>
              </a:rPr>
              <a:t>fNIRS</a:t>
            </a:r>
            <a:endParaRPr sz="4350" b="1" dirty="0">
              <a:gradFill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0" scaled="0"/>
              </a:gradFill>
              <a:latin typeface="Arial"/>
              <a:ea typeface="Arial"/>
              <a:cs typeface="Arial"/>
            </a:endParaRPr>
          </a:p>
        </p:txBody>
      </p:sp>
      <p:sp>
        <p:nvSpPr>
          <p:cNvPr id="7" name="Delayed blood response">
            <a:extLst>
              <a:ext uri="{FF2B5EF4-FFF2-40B4-BE49-F238E27FC236}">
                <a16:creationId xmlns:a16="http://schemas.microsoft.com/office/drawing/2014/main" id="{F7294285-0921-4795-A71B-5E054845B9DD}"/>
              </a:ext>
            </a:extLst>
          </p:cNvPr>
          <p:cNvSpPr>
            <a:spLocks/>
          </p:cNvSpPr>
          <p:nvPr/>
        </p:nvSpPr>
        <p:spPr>
          <a:xfrm>
            <a:off x="6810375" y="2676525"/>
            <a:ext cx="48577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32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Delayed blood response</a:t>
            </a:r>
          </a:p>
        </p:txBody>
      </p:sp>
      <p:sp>
        <p:nvSpPr>
          <p:cNvPr id="8" name="Complementary information&#10;Several seconds lat">
            <a:extLst>
              <a:ext uri="{FF2B5EF4-FFF2-40B4-BE49-F238E27FC236}">
                <a16:creationId xmlns:a16="http://schemas.microsoft.com/office/drawing/2014/main" id="{36FEA5E2-F2A5-4382-8179-D72D5A73AB1E}"/>
              </a:ext>
            </a:extLst>
          </p:cNvPr>
          <p:cNvSpPr>
            <a:spLocks/>
          </p:cNvSpPr>
          <p:nvPr/>
        </p:nvSpPr>
        <p:spPr>
          <a:xfrm>
            <a:off x="6810375" y="3381375"/>
            <a:ext cx="4667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Complementary information</a:t>
            </a:r>
          </a:p>
          <a:p>
            <a:pPr algn="l">
              <a:defRPr sz="21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Several seconds later</a:t>
            </a:r>
          </a:p>
        </p:txBody>
      </p:sp>
      <p:sp>
        <p:nvSpPr>
          <p:cNvPr id="9" name="How should fusion handle this delay?">
            <a:extLst>
              <a:ext uri="{FF2B5EF4-FFF2-40B4-BE49-F238E27FC236}">
                <a16:creationId xmlns:a16="http://schemas.microsoft.com/office/drawing/2014/main" id="{CCBB7E69-3346-44A1-849C-D3D7D241399E}"/>
              </a:ext>
            </a:extLst>
          </p:cNvPr>
          <p:cNvSpPr>
            <a:spLocks/>
          </p:cNvSpPr>
          <p:nvPr/>
        </p:nvSpPr>
        <p:spPr>
          <a:xfrm>
            <a:off x="704850" y="5248275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75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How should fusion handle this delay?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4AB839-34BD-663F-7056-01ED739F7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  <p:sp>
        <p:nvSpPr>
          <p:cNvPr id="11" name="加号 10">
            <a:extLst>
              <a:ext uri="{FF2B5EF4-FFF2-40B4-BE49-F238E27FC236}">
                <a16:creationId xmlns:a16="http://schemas.microsoft.com/office/drawing/2014/main" id="{74F63289-DF86-6C32-994B-A09BF2C2A110}"/>
              </a:ext>
            </a:extLst>
          </p:cNvPr>
          <p:cNvSpPr/>
          <p:nvPr/>
        </p:nvSpPr>
        <p:spPr>
          <a:xfrm>
            <a:off x="4471986" y="2436019"/>
            <a:ext cx="1107281" cy="1092994"/>
          </a:xfrm>
          <a:prstGeom prst="mathPlus">
            <a:avLst/>
          </a:prstGeom>
          <a:gradFill>
            <a:gsLst>
              <a:gs pos="36000">
                <a:schemeClr val="tx2">
                  <a:lumMod val="25000"/>
                  <a:lumOff val="75000"/>
                </a:schemeClr>
              </a:gs>
              <a:gs pos="63000">
                <a:schemeClr val="accent6">
                  <a:lumMod val="40000"/>
                  <a:lumOff val="60000"/>
                </a:schemeClr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542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symHRF-Net">
            <a:extLst>
              <a:ext uri="{FF2B5EF4-FFF2-40B4-BE49-F238E27FC236}">
                <a16:creationId xmlns:a16="http://schemas.microsoft.com/office/drawing/2014/main" id="{E3491C23-506E-4CC6-A2D5-4BD63F82A4D2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AsymHRF-Net</a:t>
            </a:r>
          </a:p>
        </p:txBody>
      </p:sp>
      <p:sp>
        <p:nvSpPr>
          <p:cNvPr id="2" name="03 / 10">
            <a:extLst>
              <a:ext uri="{FF2B5EF4-FFF2-40B4-BE49-F238E27FC236}">
                <a16:creationId xmlns:a16="http://schemas.microsoft.com/office/drawing/2014/main" id="{3292C874-9F90-426C-B4EE-BEBEC134AF35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03 / 10</a:t>
            </a:r>
          </a:p>
        </p:txBody>
      </p:sp>
      <p:sp>
        <p:nvSpPr>
          <p:cNvPr id="3" name="EEG provides the main path. fNIRS provides de">
            <a:extLst>
              <a:ext uri="{FF2B5EF4-FFF2-40B4-BE49-F238E27FC236}">
                <a16:creationId xmlns:a16="http://schemas.microsoft.com/office/drawing/2014/main" id="{5FF463F7-2F02-4389-B76D-355BC50DE54B}"/>
              </a:ext>
            </a:extLst>
          </p:cNvPr>
          <p:cNvSpPr>
            <a:spLocks/>
          </p:cNvSpPr>
          <p:nvPr/>
        </p:nvSpPr>
        <p:spPr>
          <a:xfrm>
            <a:off x="533400" y="1000125"/>
            <a:ext cx="11144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EEG provides the main path. fNIRS provides delayed guidance.</a:t>
            </a:r>
          </a:p>
        </p:txBody>
      </p:sp>
      <p:grpSp>
        <p:nvGrpSpPr>
          <p:cNvPr id="5" name="Original editable AsymHRF-Net architecture">
            <a:extLst>
              <a:ext uri="{FF2B5EF4-FFF2-40B4-BE49-F238E27FC236}">
                <a16:creationId xmlns:a16="http://schemas.microsoft.com/office/drawing/2014/main" id="{698B4D03-E9BE-8ADD-6686-334A35968C36}"/>
              </a:ext>
            </a:extLst>
          </p:cNvPr>
          <p:cNvGrpSpPr>
            <a:grpSpLocks noChangeAspect="1"/>
          </p:cNvGrpSpPr>
          <p:nvPr/>
        </p:nvGrpSpPr>
        <p:grpSpPr>
          <a:xfrm>
            <a:off x="818921" y="1422400"/>
            <a:ext cx="10554157" cy="4898655"/>
            <a:chOff x="-1141975" y="394501"/>
            <a:chExt cx="12231619" cy="567724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2BF42485-51CF-5940-9377-7277CF8688E8}"/>
                </a:ext>
              </a:extLst>
            </p:cNvPr>
            <p:cNvGrpSpPr/>
            <p:nvPr/>
          </p:nvGrpSpPr>
          <p:grpSpPr>
            <a:xfrm>
              <a:off x="4104717" y="405390"/>
              <a:ext cx="1001361" cy="1642185"/>
              <a:chOff x="2670534" y="3097624"/>
              <a:chExt cx="1001361" cy="1642185"/>
            </a:xfrm>
          </p:grpSpPr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228B8BD3-1E0C-9683-920D-D28781A91931}"/>
                  </a:ext>
                </a:extLst>
              </p:cNvPr>
              <p:cNvSpPr/>
              <p:nvPr/>
            </p:nvSpPr>
            <p:spPr>
              <a:xfrm>
                <a:off x="3028545" y="3677055"/>
                <a:ext cx="285344" cy="862519"/>
              </a:xfrm>
              <a:prstGeom prst="rect">
                <a:avLst/>
              </a:prstGeom>
              <a:solidFill>
                <a:srgbClr val="C0D7E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760FBFA1-6995-2D62-3A10-971F53CB1894}"/>
                  </a:ext>
                </a:extLst>
              </p:cNvPr>
              <p:cNvSpPr txBox="1"/>
              <p:nvPr/>
            </p:nvSpPr>
            <p:spPr>
              <a:xfrm>
                <a:off x="2670534" y="3097624"/>
                <a:ext cx="1001361" cy="4280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eeg_input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:r>
                  <a:rPr lang="en-US" altLang="zh-CN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12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zh-CN" sz="1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× </a:t>
                </a:r>
                <a:r>
                  <a:rPr lang="en-US" altLang="zh-CN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12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1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31EEFE49-86A7-9075-121C-022E3BD2923A}"/>
                  </a:ext>
                </a:extLst>
              </p:cNvPr>
              <p:cNvSpPr txBox="1"/>
              <p:nvPr/>
            </p:nvSpPr>
            <p:spPr>
              <a:xfrm>
                <a:off x="2975042" y="4552544"/>
                <a:ext cx="392350" cy="1872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5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105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105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2F404B84-4FA7-2757-58D3-E9E0CCCC833E}"/>
                  </a:ext>
                </a:extLst>
              </p:cNvPr>
              <p:cNvSpPr txBox="1"/>
              <p:nvPr/>
            </p:nvSpPr>
            <p:spPr>
              <a:xfrm>
                <a:off x="2696609" y="3977509"/>
                <a:ext cx="392350" cy="1872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5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105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zh-CN" altLang="en-US" sz="105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FF07D6E-E4F7-9A2C-2194-E0A24C200DB2}"/>
                </a:ext>
              </a:extLst>
            </p:cNvPr>
            <p:cNvSpPr/>
            <p:nvPr/>
          </p:nvSpPr>
          <p:spPr>
            <a:xfrm>
              <a:off x="5167397" y="997791"/>
              <a:ext cx="878732" cy="862519"/>
            </a:xfrm>
            <a:prstGeom prst="rect">
              <a:avLst/>
            </a:prstGeom>
            <a:solidFill>
              <a:srgbClr val="A0C2D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Envelope</a:t>
              </a:r>
            </a:p>
            <a:p>
              <a:pPr algn="ctr"/>
              <a:r>
                <a:rPr lang="en-US" altLang="zh-CN" sz="1100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sz="11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altLang="zh-CN" sz="1100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×T</a:t>
              </a:r>
              <a:r>
                <a:rPr lang="en-US" altLang="zh-CN" sz="11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r>
                <a:rPr lang="en-US" altLang="zh-CN" sz="110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C61E15E-4B7B-896E-0F97-276F26DA266C}"/>
                </a:ext>
              </a:extLst>
            </p:cNvPr>
            <p:cNvGrpSpPr/>
            <p:nvPr/>
          </p:nvGrpSpPr>
          <p:grpSpPr>
            <a:xfrm>
              <a:off x="3579689" y="2505133"/>
              <a:ext cx="878731" cy="840888"/>
              <a:chOff x="5157977" y="3835919"/>
              <a:chExt cx="878731" cy="840888"/>
            </a:xfrm>
          </p:grpSpPr>
          <p:sp>
            <p:nvSpPr>
              <p:cNvPr id="96" name="梯形 95">
                <a:extLst>
                  <a:ext uri="{FF2B5EF4-FFF2-40B4-BE49-F238E27FC236}">
                    <a16:creationId xmlns:a16="http://schemas.microsoft.com/office/drawing/2014/main" id="{0213739F-580D-37E2-B572-710CB42BB91F}"/>
                  </a:ext>
                </a:extLst>
              </p:cNvPr>
              <p:cNvSpPr/>
              <p:nvPr/>
            </p:nvSpPr>
            <p:spPr>
              <a:xfrm rot="16200000">
                <a:off x="5176899" y="3816997"/>
                <a:ext cx="840888" cy="878731"/>
              </a:xfrm>
              <a:prstGeom prst="trapezoid">
                <a:avLst>
                  <a:gd name="adj" fmla="val 28669"/>
                </a:avLst>
              </a:prstGeom>
              <a:solidFill>
                <a:srgbClr val="B5D19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1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B602A363-84A3-92F2-C7B8-ECE399A7232B}"/>
                  </a:ext>
                </a:extLst>
              </p:cNvPr>
              <p:cNvSpPr txBox="1"/>
              <p:nvPr/>
            </p:nvSpPr>
            <p:spPr>
              <a:xfrm>
                <a:off x="5278989" y="4041689"/>
                <a:ext cx="670007" cy="37452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5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fNIRS</a:t>
                </a:r>
                <a:endPara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CN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Encoder</a:t>
                </a:r>
              </a:p>
            </p:txBody>
          </p:sp>
        </p:grpSp>
        <p:sp>
          <p:nvSpPr>
            <p:cNvPr id="9" name="箭头: 右 8">
              <a:extLst>
                <a:ext uri="{FF2B5EF4-FFF2-40B4-BE49-F238E27FC236}">
                  <a16:creationId xmlns:a16="http://schemas.microsoft.com/office/drawing/2014/main" id="{A95A9A03-379D-2349-E87B-84112EB51B1E}"/>
                </a:ext>
              </a:extLst>
            </p:cNvPr>
            <p:cNvSpPr/>
            <p:nvPr/>
          </p:nvSpPr>
          <p:spPr>
            <a:xfrm>
              <a:off x="4824928" y="1331902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B7D1E3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右 9">
              <a:extLst>
                <a:ext uri="{FF2B5EF4-FFF2-40B4-BE49-F238E27FC236}">
                  <a16:creationId xmlns:a16="http://schemas.microsoft.com/office/drawing/2014/main" id="{AA58A2D7-8F14-8617-34AE-7F39C7A91B52}"/>
                </a:ext>
              </a:extLst>
            </p:cNvPr>
            <p:cNvSpPr/>
            <p:nvPr/>
          </p:nvSpPr>
          <p:spPr>
            <a:xfrm>
              <a:off x="6142472" y="1331901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箭头: 右 10">
              <a:extLst>
                <a:ext uri="{FF2B5EF4-FFF2-40B4-BE49-F238E27FC236}">
                  <a16:creationId xmlns:a16="http://schemas.microsoft.com/office/drawing/2014/main" id="{FC972495-F729-B038-117F-20A44D73E2EF}"/>
                </a:ext>
              </a:extLst>
            </p:cNvPr>
            <p:cNvSpPr/>
            <p:nvPr/>
          </p:nvSpPr>
          <p:spPr>
            <a:xfrm>
              <a:off x="4612709" y="2814152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3BB0F4B7-7E54-7A85-DBEF-3E4333421316}"/>
                </a:ext>
              </a:extLst>
            </p:cNvPr>
            <p:cNvCxnSpPr>
              <a:cxnSpLocks/>
              <a:stCxn id="95" idx="3"/>
            </p:cNvCxnSpPr>
            <p:nvPr/>
          </p:nvCxnSpPr>
          <p:spPr>
            <a:xfrm>
              <a:off x="4528958" y="5413072"/>
              <a:ext cx="5262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FE72E92-8442-A036-D5CE-BE6079C7CCAE}"/>
                </a:ext>
              </a:extLst>
            </p:cNvPr>
            <p:cNvSpPr/>
            <p:nvPr/>
          </p:nvSpPr>
          <p:spPr>
            <a:xfrm>
              <a:off x="5055183" y="3555010"/>
              <a:ext cx="717289" cy="2302715"/>
            </a:xfrm>
            <a:prstGeom prst="rect">
              <a:avLst/>
            </a:prstGeom>
            <a:solidFill>
              <a:srgbClr val="F1F1E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Multi-Head</a:t>
              </a: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Cross-Attention</a:t>
              </a:r>
            </a:p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(MHA)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D3A98606-E284-6BBC-62FB-103A710CD920}"/>
                </a:ext>
              </a:extLst>
            </p:cNvPr>
            <p:cNvGrpSpPr/>
            <p:nvPr/>
          </p:nvGrpSpPr>
          <p:grpSpPr>
            <a:xfrm>
              <a:off x="3563473" y="4697992"/>
              <a:ext cx="1001361" cy="1319073"/>
              <a:chOff x="5105842" y="2455190"/>
              <a:chExt cx="1001361" cy="1319073"/>
            </a:xfrm>
          </p:grpSpPr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88EABA2E-5F2E-DE5E-D7B2-7145F1FF5547}"/>
                  </a:ext>
                </a:extLst>
              </p:cNvPr>
              <p:cNvSpPr txBox="1"/>
              <p:nvPr/>
            </p:nvSpPr>
            <p:spPr>
              <a:xfrm>
                <a:off x="5105842" y="2455190"/>
                <a:ext cx="1001361" cy="196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Delay Mask</a:t>
                </a:r>
                <a:endParaRPr lang="zh-CN" altLang="en-US" sz="11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500E64CA-480A-8AFF-3231-5D921A4CD9A0}"/>
                  </a:ext>
                </a:extLst>
              </p:cNvPr>
              <p:cNvSpPr txBox="1"/>
              <p:nvPr/>
            </p:nvSpPr>
            <p:spPr>
              <a:xfrm>
                <a:off x="5293062" y="3595916"/>
                <a:ext cx="586159" cy="1783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1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</a:t>
                </a:r>
                <a:r>
                  <a:rPr lang="en-US" altLang="zh-CN" sz="1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× </a:t>
                </a:r>
                <a:r>
                  <a:rPr lang="en-US" altLang="zh-CN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altLang="zh-CN" sz="1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zh-CN" alt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5" name="图片 94">
                <a:extLst>
                  <a:ext uri="{FF2B5EF4-FFF2-40B4-BE49-F238E27FC236}">
                    <a16:creationId xmlns:a16="http://schemas.microsoft.com/office/drawing/2014/main" id="{10F008A3-E557-9E99-ED44-BCD5D0F7CC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25442" y="2730154"/>
                <a:ext cx="945885" cy="880232"/>
              </a:xfrm>
              <a:prstGeom prst="rect">
                <a:avLst/>
              </a:prstGeom>
            </p:spPr>
          </p:pic>
        </p:grpSp>
        <p:sp>
          <p:nvSpPr>
            <p:cNvPr id="15" name="立方体 14">
              <a:extLst>
                <a:ext uri="{FF2B5EF4-FFF2-40B4-BE49-F238E27FC236}">
                  <a16:creationId xmlns:a16="http://schemas.microsoft.com/office/drawing/2014/main" id="{5E01942F-71D8-6BDD-9049-BA98C0A2E313}"/>
                </a:ext>
              </a:extLst>
            </p:cNvPr>
            <p:cNvSpPr/>
            <p:nvPr/>
          </p:nvSpPr>
          <p:spPr>
            <a:xfrm>
              <a:off x="6524159" y="863415"/>
              <a:ext cx="641246" cy="1140283"/>
            </a:xfrm>
            <a:prstGeom prst="cube">
              <a:avLst>
                <a:gd name="adj" fmla="val 49562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F1F574B-4084-F681-EE7C-D8F96A09DA71}"/>
                </a:ext>
              </a:extLst>
            </p:cNvPr>
            <p:cNvSpPr txBox="1"/>
            <p:nvPr/>
          </p:nvSpPr>
          <p:spPr>
            <a:xfrm>
              <a:off x="6335913" y="397177"/>
              <a:ext cx="1061536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Projector</a:t>
              </a:r>
            </a:p>
            <a:p>
              <a:pPr algn="ctr"/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r>
                <a:rPr lang="en-US" altLang="zh-CN" sz="105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箭头: 右 16">
              <a:extLst>
                <a:ext uri="{FF2B5EF4-FFF2-40B4-BE49-F238E27FC236}">
                  <a16:creationId xmlns:a16="http://schemas.microsoft.com/office/drawing/2014/main" id="{36C7941C-FAD0-0CBB-ED76-69E6B45B7F9C}"/>
                </a:ext>
              </a:extLst>
            </p:cNvPr>
            <p:cNvSpPr/>
            <p:nvPr/>
          </p:nvSpPr>
          <p:spPr>
            <a:xfrm>
              <a:off x="7237821" y="1329225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立方体 17">
              <a:extLst>
                <a:ext uri="{FF2B5EF4-FFF2-40B4-BE49-F238E27FC236}">
                  <a16:creationId xmlns:a16="http://schemas.microsoft.com/office/drawing/2014/main" id="{4BE9984E-BF94-F526-7B22-9A5F07B721B0}"/>
                </a:ext>
              </a:extLst>
            </p:cNvPr>
            <p:cNvSpPr/>
            <p:nvPr/>
          </p:nvSpPr>
          <p:spPr>
            <a:xfrm>
              <a:off x="7619508" y="860739"/>
              <a:ext cx="641246" cy="1140283"/>
            </a:xfrm>
            <a:prstGeom prst="cube">
              <a:avLst>
                <a:gd name="adj" fmla="val 49562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13BA91F-63DC-6173-4E1F-2D48477102C3}"/>
                </a:ext>
              </a:extLst>
            </p:cNvPr>
            <p:cNvSpPr txBox="1"/>
            <p:nvPr/>
          </p:nvSpPr>
          <p:spPr>
            <a:xfrm>
              <a:off x="7431263" y="394501"/>
              <a:ext cx="1061536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Spatio</a:t>
              </a:r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Mix</a:t>
              </a:r>
            </a:p>
            <a:p>
              <a:pPr algn="ctr"/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r>
                <a:rPr lang="en-US" altLang="zh-CN" sz="105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590A660-631E-9295-9AB0-F04878593C43}"/>
                </a:ext>
              </a:extLst>
            </p:cNvPr>
            <p:cNvSpPr txBox="1"/>
            <p:nvPr/>
          </p:nvSpPr>
          <p:spPr>
            <a:xfrm>
              <a:off x="6530318" y="1969976"/>
              <a:ext cx="392351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endParaRPr lang="zh-CN" altLang="en-US" sz="105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1652517-8DB9-1961-482F-3A211E478306}"/>
                </a:ext>
              </a:extLst>
            </p:cNvPr>
            <p:cNvSpPr txBox="1"/>
            <p:nvPr/>
          </p:nvSpPr>
          <p:spPr>
            <a:xfrm>
              <a:off x="7639596" y="1978052"/>
              <a:ext cx="392351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endParaRPr lang="zh-CN" altLang="en-US" sz="105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DAE845C-2A75-C68E-28A1-4837C75F34B5}"/>
                </a:ext>
              </a:extLst>
            </p:cNvPr>
            <p:cNvSpPr/>
            <p:nvPr/>
          </p:nvSpPr>
          <p:spPr>
            <a:xfrm>
              <a:off x="-783964" y="3196858"/>
              <a:ext cx="285344" cy="862519"/>
            </a:xfrm>
            <a:prstGeom prst="rect">
              <a:avLst/>
            </a:prstGeom>
            <a:solidFill>
              <a:srgbClr val="C9DFB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FA565C5-7C81-2DAA-7837-E5ADBF2D5AFA}"/>
                </a:ext>
              </a:extLst>
            </p:cNvPr>
            <p:cNvSpPr txBox="1"/>
            <p:nvPr/>
          </p:nvSpPr>
          <p:spPr>
            <a:xfrm>
              <a:off x="-1141975" y="2617428"/>
              <a:ext cx="1001361" cy="4280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fNIRS_input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/>
              <a:r>
                <a:rPr lang="en-US" altLang="zh-CN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sz="12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 </a:t>
              </a:r>
              <a:r>
                <a:rPr lang="en-US" altLang="zh-CN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zh-CN" alt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8BEFABA-A206-7672-8C56-9611FDE9C0AC}"/>
                </a:ext>
              </a:extLst>
            </p:cNvPr>
            <p:cNvSpPr txBox="1"/>
            <p:nvPr/>
          </p:nvSpPr>
          <p:spPr>
            <a:xfrm>
              <a:off x="-837467" y="4072348"/>
              <a:ext cx="392351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F4268D8-F66B-6ABA-5BF8-252228695769}"/>
                </a:ext>
              </a:extLst>
            </p:cNvPr>
            <p:cNvSpPr txBox="1"/>
            <p:nvPr/>
          </p:nvSpPr>
          <p:spPr>
            <a:xfrm>
              <a:off x="-1115900" y="3497312"/>
              <a:ext cx="392351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sz="105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E63178F-3DF3-694D-E69B-EFCAAD77614A}"/>
                </a:ext>
              </a:extLst>
            </p:cNvPr>
            <p:cNvSpPr/>
            <p:nvPr/>
          </p:nvSpPr>
          <p:spPr>
            <a:xfrm>
              <a:off x="-79295" y="3209828"/>
              <a:ext cx="878732" cy="862519"/>
            </a:xfrm>
            <a:prstGeom prst="rect">
              <a:avLst/>
            </a:prstGeom>
            <a:solidFill>
              <a:srgbClr val="B5D19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Envelope</a:t>
              </a:r>
            </a:p>
            <a:p>
              <a:pPr algn="ctr"/>
              <a:r>
                <a:rPr lang="en-US" altLang="zh-CN" sz="1100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sz="11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sz="1100" i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×T</a:t>
              </a:r>
              <a:r>
                <a:rPr lang="en-US" altLang="zh-CN" sz="1100" i="1" baseline="-25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pf</a:t>
              </a:r>
              <a:r>
                <a:rPr lang="en-US" altLang="zh-CN" sz="110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箭头: 右 26">
              <a:extLst>
                <a:ext uri="{FF2B5EF4-FFF2-40B4-BE49-F238E27FC236}">
                  <a16:creationId xmlns:a16="http://schemas.microsoft.com/office/drawing/2014/main" id="{94263C93-7FA6-BCD8-056B-733774EEADDF}"/>
                </a:ext>
              </a:extLst>
            </p:cNvPr>
            <p:cNvSpPr/>
            <p:nvPr/>
          </p:nvSpPr>
          <p:spPr>
            <a:xfrm>
              <a:off x="-421764" y="3543939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B5D5A5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箭头: 右 27">
              <a:extLst>
                <a:ext uri="{FF2B5EF4-FFF2-40B4-BE49-F238E27FC236}">
                  <a16:creationId xmlns:a16="http://schemas.microsoft.com/office/drawing/2014/main" id="{7D933EFF-B382-4874-D727-32D6EBE0EF01}"/>
                </a:ext>
              </a:extLst>
            </p:cNvPr>
            <p:cNvSpPr/>
            <p:nvPr/>
          </p:nvSpPr>
          <p:spPr>
            <a:xfrm>
              <a:off x="895780" y="3543938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立方体 28">
              <a:extLst>
                <a:ext uri="{FF2B5EF4-FFF2-40B4-BE49-F238E27FC236}">
                  <a16:creationId xmlns:a16="http://schemas.microsoft.com/office/drawing/2014/main" id="{D3BEB651-6CEF-266A-D279-52EC7379825B}"/>
                </a:ext>
              </a:extLst>
            </p:cNvPr>
            <p:cNvSpPr/>
            <p:nvPr/>
          </p:nvSpPr>
          <p:spPr>
            <a:xfrm>
              <a:off x="1277467" y="3075452"/>
              <a:ext cx="641246" cy="1140283"/>
            </a:xfrm>
            <a:prstGeom prst="cube">
              <a:avLst>
                <a:gd name="adj" fmla="val 49562"/>
              </a:avLst>
            </a:prstGeom>
            <a:solidFill>
              <a:srgbClr val="87B06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58563EF-6171-223E-91CC-CAF84FA6219F}"/>
                </a:ext>
              </a:extLst>
            </p:cNvPr>
            <p:cNvSpPr txBox="1"/>
            <p:nvPr/>
          </p:nvSpPr>
          <p:spPr>
            <a:xfrm>
              <a:off x="1089222" y="2609214"/>
              <a:ext cx="1061536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Projector</a:t>
              </a:r>
            </a:p>
            <a:p>
              <a:pPr algn="ctr"/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pf</a:t>
              </a:r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r>
                <a:rPr lang="en-US" altLang="zh-CN" sz="105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箭头: 右 30">
              <a:extLst>
                <a:ext uri="{FF2B5EF4-FFF2-40B4-BE49-F238E27FC236}">
                  <a16:creationId xmlns:a16="http://schemas.microsoft.com/office/drawing/2014/main" id="{269D73AE-BAC5-9A88-C8E4-FEEA33ABBAA7}"/>
                </a:ext>
              </a:extLst>
            </p:cNvPr>
            <p:cNvSpPr/>
            <p:nvPr/>
          </p:nvSpPr>
          <p:spPr>
            <a:xfrm>
              <a:off x="1991129" y="3541262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立方体 31">
              <a:extLst>
                <a:ext uri="{FF2B5EF4-FFF2-40B4-BE49-F238E27FC236}">
                  <a16:creationId xmlns:a16="http://schemas.microsoft.com/office/drawing/2014/main" id="{CA35D01A-1AE1-42E3-1C73-2F05D1EFA4E7}"/>
                </a:ext>
              </a:extLst>
            </p:cNvPr>
            <p:cNvSpPr/>
            <p:nvPr/>
          </p:nvSpPr>
          <p:spPr>
            <a:xfrm>
              <a:off x="2372816" y="3072776"/>
              <a:ext cx="641246" cy="1140283"/>
            </a:xfrm>
            <a:prstGeom prst="cube">
              <a:avLst>
                <a:gd name="adj" fmla="val 49562"/>
              </a:avLst>
            </a:prstGeom>
            <a:solidFill>
              <a:srgbClr val="87B06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E503A9F-26A9-0E2B-28FD-B63552136862}"/>
                </a:ext>
              </a:extLst>
            </p:cNvPr>
            <p:cNvSpPr txBox="1"/>
            <p:nvPr/>
          </p:nvSpPr>
          <p:spPr>
            <a:xfrm>
              <a:off x="2184571" y="2606538"/>
              <a:ext cx="1061536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Spatio</a:t>
              </a:r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Mix</a:t>
              </a:r>
            </a:p>
            <a:p>
              <a:pPr algn="ctr"/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pf</a:t>
              </a:r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r>
                <a:rPr lang="en-US" altLang="zh-CN" sz="105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×</a:t>
              </a:r>
              <a:r>
                <a:rPr lang="en-US" altLang="zh-CN" sz="105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05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1011E80-1106-9B8E-2865-D39BAAB66C3F}"/>
                </a:ext>
              </a:extLst>
            </p:cNvPr>
            <p:cNvSpPr txBox="1"/>
            <p:nvPr/>
          </p:nvSpPr>
          <p:spPr>
            <a:xfrm>
              <a:off x="1240409" y="4203152"/>
              <a:ext cx="392351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endParaRPr lang="zh-CN" altLang="en-US" sz="105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7E00E45-B9B1-13F7-6BA0-897727B73B9C}"/>
                </a:ext>
              </a:extLst>
            </p:cNvPr>
            <p:cNvSpPr txBox="1"/>
            <p:nvPr/>
          </p:nvSpPr>
          <p:spPr>
            <a:xfrm>
              <a:off x="2349687" y="4211228"/>
              <a:ext cx="392351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05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endParaRPr lang="zh-CN" altLang="en-US" sz="105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969B22AD-CEB0-97B8-B5B8-CB232066EEE3}"/>
                </a:ext>
              </a:extLst>
            </p:cNvPr>
            <p:cNvCxnSpPr>
              <a:cxnSpLocks/>
            </p:cNvCxnSpPr>
            <p:nvPr/>
          </p:nvCxnSpPr>
          <p:spPr>
            <a:xfrm>
              <a:off x="4457663" y="3980823"/>
              <a:ext cx="605493" cy="63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1FED08B-878A-735C-6955-90AB3095C801}"/>
                </a:ext>
              </a:extLst>
            </p:cNvPr>
            <p:cNvSpPr txBox="1"/>
            <p:nvPr/>
          </p:nvSpPr>
          <p:spPr>
            <a:xfrm>
              <a:off x="4323700" y="3561451"/>
              <a:ext cx="878732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HBO</a:t>
              </a:r>
            </a:p>
            <a:p>
              <a:pPr algn="ctr"/>
              <a:r>
                <a:rPr lang="en-US" altLang="zh-CN" sz="105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Proj</a:t>
              </a:r>
              <a:endParaRPr lang="en-US" altLang="zh-C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9BE1390E-33C2-2D90-4BBE-B303F8637127}"/>
                </a:ext>
              </a:extLst>
            </p:cNvPr>
            <p:cNvGrpSpPr/>
            <p:nvPr/>
          </p:nvGrpSpPr>
          <p:grpSpPr>
            <a:xfrm>
              <a:off x="5065925" y="2505132"/>
              <a:ext cx="669293" cy="862519"/>
              <a:chOff x="6263538" y="3656858"/>
              <a:chExt cx="669293" cy="862519"/>
            </a:xfrm>
          </p:grpSpPr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9CC669E-B6D3-0323-0C27-A6D73C044260}"/>
                  </a:ext>
                </a:extLst>
              </p:cNvPr>
              <p:cNvSpPr/>
              <p:nvPr/>
            </p:nvSpPr>
            <p:spPr>
              <a:xfrm>
                <a:off x="6263538" y="3656858"/>
                <a:ext cx="669293" cy="862519"/>
              </a:xfrm>
              <a:prstGeom prst="rect">
                <a:avLst/>
              </a:prstGeom>
              <a:gradFill>
                <a:gsLst>
                  <a:gs pos="23000">
                    <a:schemeClr val="bg1"/>
                  </a:gs>
                  <a:gs pos="78000">
                    <a:srgbClr val="87B06E"/>
                  </a:gs>
                </a:gsLst>
                <a:lin ang="138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9B3A20B8-74A2-2211-477E-39B35CE3C99F}"/>
                  </a:ext>
                </a:extLst>
              </p:cNvPr>
              <p:cNvSpPr txBox="1"/>
              <p:nvPr/>
            </p:nvSpPr>
            <p:spPr>
              <a:xfrm>
                <a:off x="6313368" y="3907709"/>
                <a:ext cx="584894" cy="37452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Quality</a:t>
                </a:r>
              </a:p>
              <a:p>
                <a:pPr algn="ctr"/>
                <a:r>
                  <a:rPr lang="en-US" altLang="zh-CN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Gate</a:t>
                </a:r>
                <a:endPara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箭头: 右 38">
              <a:extLst>
                <a:ext uri="{FF2B5EF4-FFF2-40B4-BE49-F238E27FC236}">
                  <a16:creationId xmlns:a16="http://schemas.microsoft.com/office/drawing/2014/main" id="{50A635BC-FC9F-2BA8-033B-D88C44E4C338}"/>
                </a:ext>
              </a:extLst>
            </p:cNvPr>
            <p:cNvSpPr/>
            <p:nvPr/>
          </p:nvSpPr>
          <p:spPr>
            <a:xfrm rot="19492642">
              <a:off x="3164265" y="3216068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箭头: 右 39">
              <a:extLst>
                <a:ext uri="{FF2B5EF4-FFF2-40B4-BE49-F238E27FC236}">
                  <a16:creationId xmlns:a16="http://schemas.microsoft.com/office/drawing/2014/main" id="{9BD18D59-F6B9-5EA7-EF53-9B8C23559529}"/>
                </a:ext>
              </a:extLst>
            </p:cNvPr>
            <p:cNvSpPr/>
            <p:nvPr/>
          </p:nvSpPr>
          <p:spPr>
            <a:xfrm rot="2107358" flipV="1">
              <a:off x="3161729" y="3853785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梯形 40">
              <a:extLst>
                <a:ext uri="{FF2B5EF4-FFF2-40B4-BE49-F238E27FC236}">
                  <a16:creationId xmlns:a16="http://schemas.microsoft.com/office/drawing/2014/main" id="{B1B28E87-AE25-8780-20D0-9925C4342271}"/>
                </a:ext>
              </a:extLst>
            </p:cNvPr>
            <p:cNvSpPr/>
            <p:nvPr/>
          </p:nvSpPr>
          <p:spPr>
            <a:xfrm rot="16200000">
              <a:off x="3598135" y="3762313"/>
              <a:ext cx="840888" cy="878731"/>
            </a:xfrm>
            <a:prstGeom prst="trapezoid">
              <a:avLst>
                <a:gd name="adj" fmla="val 28669"/>
              </a:avLst>
            </a:prstGeom>
            <a:solidFill>
              <a:srgbClr val="B5D19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11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5C635908-5E9A-5FAA-DD9C-9B4E68F8C876}"/>
                </a:ext>
              </a:extLst>
            </p:cNvPr>
            <p:cNvSpPr txBox="1"/>
            <p:nvPr/>
          </p:nvSpPr>
          <p:spPr>
            <a:xfrm>
              <a:off x="3700225" y="3987004"/>
              <a:ext cx="670007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Branch</a:t>
              </a:r>
            </a:p>
            <a:p>
              <a:pPr algn="ctr"/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Pool</a:t>
              </a:r>
              <a:endParaRPr lang="en-US" altLang="zh-CN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FFBCD26A-8BAC-F38E-3CA1-251EBFDB4E14}"/>
                </a:ext>
              </a:extLst>
            </p:cNvPr>
            <p:cNvGrpSpPr/>
            <p:nvPr/>
          </p:nvGrpSpPr>
          <p:grpSpPr>
            <a:xfrm>
              <a:off x="8804013" y="1053389"/>
              <a:ext cx="392350" cy="2329512"/>
              <a:chOff x="5157977" y="3835919"/>
              <a:chExt cx="878731" cy="840888"/>
            </a:xfrm>
          </p:grpSpPr>
          <p:sp>
            <p:nvSpPr>
              <p:cNvPr id="89" name="梯形 88">
                <a:extLst>
                  <a:ext uri="{FF2B5EF4-FFF2-40B4-BE49-F238E27FC236}">
                    <a16:creationId xmlns:a16="http://schemas.microsoft.com/office/drawing/2014/main" id="{3F39D14B-5885-CC4E-B3E9-7F618B011024}"/>
                  </a:ext>
                </a:extLst>
              </p:cNvPr>
              <p:cNvSpPr/>
              <p:nvPr/>
            </p:nvSpPr>
            <p:spPr>
              <a:xfrm rot="16200000">
                <a:off x="5176899" y="3816997"/>
                <a:ext cx="840888" cy="878731"/>
              </a:xfrm>
              <a:prstGeom prst="trapezoid">
                <a:avLst>
                  <a:gd name="adj" fmla="val 28669"/>
                </a:avLst>
              </a:prstGeom>
              <a:gradFill>
                <a:gsLst>
                  <a:gs pos="48850">
                    <a:srgbClr val="FFFFFF"/>
                  </a:gs>
                  <a:gs pos="23000">
                    <a:srgbClr val="C0D7E9"/>
                  </a:gs>
                  <a:gs pos="78000">
                    <a:srgbClr val="87B06E"/>
                  </a:gs>
                </a:gsLst>
                <a:lin ang="138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1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B21BA1B4-009F-62B7-2F9C-FC99D9F5F650}"/>
                  </a:ext>
                </a:extLst>
              </p:cNvPr>
              <p:cNvSpPr txBox="1"/>
              <p:nvPr/>
            </p:nvSpPr>
            <p:spPr>
              <a:xfrm rot="5400000">
                <a:off x="5573682" y="4021552"/>
                <a:ext cx="343486" cy="47932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Modulate</a:t>
                </a:r>
              </a:p>
            </p:txBody>
          </p:sp>
        </p:grpSp>
        <p:sp>
          <p:nvSpPr>
            <p:cNvPr id="44" name="箭头: 右 43">
              <a:extLst>
                <a:ext uri="{FF2B5EF4-FFF2-40B4-BE49-F238E27FC236}">
                  <a16:creationId xmlns:a16="http://schemas.microsoft.com/office/drawing/2014/main" id="{1EE8C3DD-F579-D197-E769-59D40DDBA4D6}"/>
                </a:ext>
              </a:extLst>
            </p:cNvPr>
            <p:cNvSpPr/>
            <p:nvPr/>
          </p:nvSpPr>
          <p:spPr>
            <a:xfrm>
              <a:off x="8396371" y="1319246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61470BE8-C87F-38A1-2EC1-F1E24FD7DB4C}"/>
                </a:ext>
              </a:extLst>
            </p:cNvPr>
            <p:cNvGrpSpPr/>
            <p:nvPr/>
          </p:nvGrpSpPr>
          <p:grpSpPr>
            <a:xfrm>
              <a:off x="4312182" y="4466100"/>
              <a:ext cx="890250" cy="391856"/>
              <a:chOff x="6356084" y="1237189"/>
              <a:chExt cx="890250" cy="391856"/>
            </a:xfrm>
          </p:grpSpPr>
          <p:cxnSp>
            <p:nvCxnSpPr>
              <p:cNvPr id="87" name="直接箭头连接符 86">
                <a:extLst>
                  <a:ext uri="{FF2B5EF4-FFF2-40B4-BE49-F238E27FC236}">
                    <a16:creationId xmlns:a16="http://schemas.microsoft.com/office/drawing/2014/main" id="{B299EB1B-75F8-4EF4-8BD5-93FC8BEAE8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9014" y="1237189"/>
                <a:ext cx="608044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B06F7EED-DA76-36A5-6063-65D44845D9C4}"/>
                  </a:ext>
                </a:extLst>
              </p:cNvPr>
              <p:cNvSpPr txBox="1"/>
              <p:nvPr/>
            </p:nvSpPr>
            <p:spPr>
              <a:xfrm>
                <a:off x="6356084" y="1254517"/>
                <a:ext cx="890250" cy="37452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HBR</a:t>
                </a:r>
              </a:p>
              <a:p>
                <a:pPr algn="ctr"/>
                <a:r>
                  <a:rPr lang="en-US" altLang="zh-CN" sz="105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Proj</a:t>
                </a:r>
                <a:endPara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8AD0907-27E4-8DBB-F2B1-2B69E2C84B99}"/>
                </a:ext>
              </a:extLst>
            </p:cNvPr>
            <p:cNvSpPr txBox="1"/>
            <p:nvPr/>
          </p:nvSpPr>
          <p:spPr>
            <a:xfrm>
              <a:off x="5721122" y="3768901"/>
              <a:ext cx="878732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Aligned</a:t>
              </a:r>
            </a:p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HBO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06C2B37-1329-D4A5-855E-7824B07DF1AF}"/>
                </a:ext>
              </a:extLst>
            </p:cNvPr>
            <p:cNvSpPr txBox="1"/>
            <p:nvPr/>
          </p:nvSpPr>
          <p:spPr>
            <a:xfrm>
              <a:off x="5728658" y="4898927"/>
              <a:ext cx="878732" cy="3745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Aligned</a:t>
              </a:r>
            </a:p>
            <a:p>
              <a:pPr algn="ctr"/>
              <a:r>
                <a: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HBR</a:t>
              </a:r>
            </a:p>
          </p:txBody>
        </p: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75131510-7DD5-3102-FD2C-9E597A10E840}"/>
                </a:ext>
              </a:extLst>
            </p:cNvPr>
            <p:cNvCxnSpPr>
              <a:cxnSpLocks/>
            </p:cNvCxnSpPr>
            <p:nvPr/>
          </p:nvCxnSpPr>
          <p:spPr>
            <a:xfrm>
              <a:off x="5772472" y="4211228"/>
              <a:ext cx="79671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809C781E-FC08-DEAD-4278-1BEB41AB09E6}"/>
                </a:ext>
              </a:extLst>
            </p:cNvPr>
            <p:cNvCxnSpPr>
              <a:cxnSpLocks/>
            </p:cNvCxnSpPr>
            <p:nvPr/>
          </p:nvCxnSpPr>
          <p:spPr>
            <a:xfrm>
              <a:off x="5772472" y="5314425"/>
              <a:ext cx="79671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81DDCDF7-154A-5684-9795-37F379E03DFA}"/>
                </a:ext>
              </a:extLst>
            </p:cNvPr>
            <p:cNvGrpSpPr/>
            <p:nvPr/>
          </p:nvGrpSpPr>
          <p:grpSpPr>
            <a:xfrm>
              <a:off x="6160488" y="3562456"/>
              <a:ext cx="1260772" cy="2509286"/>
              <a:chOff x="3021663" y="3628015"/>
              <a:chExt cx="1260772" cy="2509286"/>
            </a:xfrm>
          </p:grpSpPr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A059F621-2999-F74E-5A34-8BED3C52ADDA}"/>
                  </a:ext>
                </a:extLst>
              </p:cNvPr>
              <p:cNvSpPr txBox="1"/>
              <p:nvPr/>
            </p:nvSpPr>
            <p:spPr>
              <a:xfrm>
                <a:off x="3021663" y="5923284"/>
                <a:ext cx="1260772" cy="2140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fusion:64</a:t>
                </a:r>
                <a:endParaRPr lang="zh-CN" altLang="en-US" sz="1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188FCA2B-72BB-761C-4785-EABCB64E2469}"/>
                  </a:ext>
                </a:extLst>
              </p:cNvPr>
              <p:cNvGrpSpPr/>
              <p:nvPr/>
            </p:nvGrpSpPr>
            <p:grpSpPr>
              <a:xfrm>
                <a:off x="3437855" y="3628015"/>
                <a:ext cx="340122" cy="2307931"/>
                <a:chOff x="3437855" y="3628015"/>
                <a:chExt cx="340122" cy="2307931"/>
              </a:xfrm>
            </p:grpSpPr>
            <p:sp>
              <p:nvSpPr>
                <p:cNvPr id="80" name="矩形 79">
                  <a:extLst>
                    <a:ext uri="{FF2B5EF4-FFF2-40B4-BE49-F238E27FC236}">
                      <a16:creationId xmlns:a16="http://schemas.microsoft.com/office/drawing/2014/main" id="{461BA64D-57CB-7774-0CF9-ED8C78C2A518}"/>
                    </a:ext>
                  </a:extLst>
                </p:cNvPr>
                <p:cNvSpPr/>
                <p:nvPr/>
              </p:nvSpPr>
              <p:spPr>
                <a:xfrm>
                  <a:off x="3438425" y="3628015"/>
                  <a:ext cx="339552" cy="2307931"/>
                </a:xfrm>
                <a:prstGeom prst="rect">
                  <a:avLst/>
                </a:prstGeom>
                <a:gradFill>
                  <a:gsLst>
                    <a:gs pos="25000">
                      <a:srgbClr val="A4C49E"/>
                    </a:gs>
                    <a:gs pos="68388">
                      <a:srgbClr val="E2DDD7"/>
                    </a:gs>
                    <a:gs pos="49000">
                      <a:srgbClr val="FFFFFC"/>
                    </a:gs>
                    <a:gs pos="86000">
                      <a:schemeClr val="accent5">
                        <a:lumMod val="60000"/>
                        <a:lumOff val="40000"/>
                      </a:schemeClr>
                    </a:gs>
                  </a:gsLst>
                  <a:lin ang="4800000" scaled="0"/>
                </a:gradFill>
                <a:ln w="952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zh-CN" altLang="en-US" dirty="0"/>
                </a:p>
              </p:txBody>
            </p:sp>
            <p:cxnSp>
              <p:nvCxnSpPr>
                <p:cNvPr id="81" name="直接连接符 80">
                  <a:extLst>
                    <a:ext uri="{FF2B5EF4-FFF2-40B4-BE49-F238E27FC236}">
                      <a16:creationId xmlns:a16="http://schemas.microsoft.com/office/drawing/2014/main" id="{31D92261-1AAD-355A-8462-77FA1C8CCC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37855" y="3922629"/>
                  <a:ext cx="340122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接连接符 81">
                  <a:extLst>
                    <a:ext uri="{FF2B5EF4-FFF2-40B4-BE49-F238E27FC236}">
                      <a16:creationId xmlns:a16="http://schemas.microsoft.com/office/drawing/2014/main" id="{A5106A18-FCF9-4EA2-AEFF-E9B3509BCD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37855" y="4212613"/>
                  <a:ext cx="340122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>
                  <a:extLst>
                    <a:ext uri="{FF2B5EF4-FFF2-40B4-BE49-F238E27FC236}">
                      <a16:creationId xmlns:a16="http://schemas.microsoft.com/office/drawing/2014/main" id="{1AB54A87-CA22-E97A-9EFB-C31E704031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37855" y="5351380"/>
                  <a:ext cx="340122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>
                  <a:extLst>
                    <a:ext uri="{FF2B5EF4-FFF2-40B4-BE49-F238E27FC236}">
                      <a16:creationId xmlns:a16="http://schemas.microsoft.com/office/drawing/2014/main" id="{BBEAA6C4-625D-1EB0-C8E0-D4033B73CF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37855" y="5641364"/>
                  <a:ext cx="340122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>
                  <a:extLst>
                    <a:ext uri="{FF2B5EF4-FFF2-40B4-BE49-F238E27FC236}">
                      <a16:creationId xmlns:a16="http://schemas.microsoft.com/office/drawing/2014/main" id="{CCF91207-7DD4-FA60-EECE-DCB2A3B044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37855" y="4508946"/>
                  <a:ext cx="340122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文本框 85">
                  <a:extLst>
                    <a:ext uri="{FF2B5EF4-FFF2-40B4-BE49-F238E27FC236}">
                      <a16:creationId xmlns:a16="http://schemas.microsoft.com/office/drawing/2014/main" id="{872EADC2-D85B-46CA-2884-68CF7A7136B2}"/>
                    </a:ext>
                  </a:extLst>
                </p:cNvPr>
                <p:cNvSpPr txBox="1"/>
                <p:nvPr/>
              </p:nvSpPr>
              <p:spPr>
                <a:xfrm rot="5400000">
                  <a:off x="3462294" y="4784736"/>
                  <a:ext cx="354368" cy="21401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altLang="zh-CN" sz="1200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…</a:t>
                  </a:r>
                  <a:endParaRPr lang="zh-CN" alt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1" name="箭头: 右 50">
              <a:extLst>
                <a:ext uri="{FF2B5EF4-FFF2-40B4-BE49-F238E27FC236}">
                  <a16:creationId xmlns:a16="http://schemas.microsoft.com/office/drawing/2014/main" id="{82AB6E86-8A3C-A00E-F445-ECD3FAE74668}"/>
                </a:ext>
              </a:extLst>
            </p:cNvPr>
            <p:cNvSpPr/>
            <p:nvPr/>
          </p:nvSpPr>
          <p:spPr>
            <a:xfrm>
              <a:off x="5811440" y="2802435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6A07462F-E12E-E64D-354A-7182022DA84B}"/>
                </a:ext>
              </a:extLst>
            </p:cNvPr>
            <p:cNvGrpSpPr/>
            <p:nvPr/>
          </p:nvGrpSpPr>
          <p:grpSpPr>
            <a:xfrm>
              <a:off x="6205527" y="2511366"/>
              <a:ext cx="669293" cy="862519"/>
              <a:chOff x="6263538" y="3656858"/>
              <a:chExt cx="669293" cy="862519"/>
            </a:xfrm>
          </p:grpSpPr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DB6ED064-AC06-F369-84CC-8E59268C5781}"/>
                  </a:ext>
                </a:extLst>
              </p:cNvPr>
              <p:cNvSpPr/>
              <p:nvPr/>
            </p:nvSpPr>
            <p:spPr>
              <a:xfrm>
                <a:off x="6263538" y="3656858"/>
                <a:ext cx="669293" cy="862519"/>
              </a:xfrm>
              <a:prstGeom prst="rect">
                <a:avLst/>
              </a:prstGeom>
              <a:gradFill>
                <a:gsLst>
                  <a:gs pos="23000">
                    <a:schemeClr val="bg1"/>
                  </a:gs>
                  <a:gs pos="78000">
                    <a:srgbClr val="87B06E"/>
                  </a:gs>
                </a:gsLst>
                <a:lin ang="138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50AD9518-674B-DC02-6ABB-39ABCF715958}"/>
                  </a:ext>
                </a:extLst>
              </p:cNvPr>
              <p:cNvSpPr txBox="1"/>
              <p:nvPr/>
            </p:nvSpPr>
            <p:spPr>
              <a:xfrm>
                <a:off x="6313368" y="3885765"/>
                <a:ext cx="584894" cy="37452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05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fNIRS</a:t>
                </a:r>
                <a:endPara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CN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Tokens</a:t>
                </a:r>
                <a:endParaRPr lang="en-US" altLang="zh-CN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DE2ACAED-2882-DF69-3CB7-878ACFA02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80728" y="2481706"/>
              <a:ext cx="953951" cy="887739"/>
            </a:xfrm>
            <a:prstGeom prst="rect">
              <a:avLst/>
            </a:prstGeom>
          </p:spPr>
        </p:pic>
        <p:sp>
          <p:nvSpPr>
            <p:cNvPr id="54" name="箭头: 右 53">
              <a:extLst>
                <a:ext uri="{FF2B5EF4-FFF2-40B4-BE49-F238E27FC236}">
                  <a16:creationId xmlns:a16="http://schemas.microsoft.com/office/drawing/2014/main" id="{CDECBECB-EBA6-058E-16DC-70C94802E6E3}"/>
                </a:ext>
              </a:extLst>
            </p:cNvPr>
            <p:cNvSpPr/>
            <p:nvPr/>
          </p:nvSpPr>
          <p:spPr>
            <a:xfrm>
              <a:off x="6983563" y="2790155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31654BC-E708-B5BA-92F9-85571DB99B9C}"/>
                </a:ext>
              </a:extLst>
            </p:cNvPr>
            <p:cNvSpPr txBox="1"/>
            <p:nvPr/>
          </p:nvSpPr>
          <p:spPr>
            <a:xfrm>
              <a:off x="6840251" y="3359099"/>
              <a:ext cx="2040667" cy="1961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1×</a:t>
              </a:r>
              <a:r>
                <a:rPr lang="en-US" altLang="zh-CN" sz="11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zh-CN" sz="11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</a:t>
              </a:r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r>
                <a:rPr lang="en-US" altLang="zh-CN" sz="11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×</a:t>
              </a:r>
              <a:r>
                <a:rPr lang="en-US" altLang="zh-CN" sz="11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zh-CN" sz="1100" baseline="-25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zh-CN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59D96B1-F287-1C3C-A41B-020582B31836}"/>
                </a:ext>
              </a:extLst>
            </p:cNvPr>
            <p:cNvSpPr txBox="1"/>
            <p:nvPr/>
          </p:nvSpPr>
          <p:spPr>
            <a:xfrm>
              <a:off x="7033691" y="2217035"/>
              <a:ext cx="1648024" cy="1872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Dynamics Mask</a:t>
              </a:r>
            </a:p>
          </p:txBody>
        </p:sp>
        <p:sp>
          <p:nvSpPr>
            <p:cNvPr id="57" name="箭头: 右 56">
              <a:extLst>
                <a:ext uri="{FF2B5EF4-FFF2-40B4-BE49-F238E27FC236}">
                  <a16:creationId xmlns:a16="http://schemas.microsoft.com/office/drawing/2014/main" id="{464B71F3-1DA8-E8B3-0B2E-AA7D42DE6B7C}"/>
                </a:ext>
              </a:extLst>
            </p:cNvPr>
            <p:cNvSpPr/>
            <p:nvPr/>
          </p:nvSpPr>
          <p:spPr>
            <a:xfrm>
              <a:off x="8396371" y="2802434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87B06E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F4A945B7-D2AF-060F-40D1-310F79126E37}"/>
                </a:ext>
              </a:extLst>
            </p:cNvPr>
            <p:cNvGrpSpPr/>
            <p:nvPr/>
          </p:nvGrpSpPr>
          <p:grpSpPr>
            <a:xfrm>
              <a:off x="9294936" y="649762"/>
              <a:ext cx="957641" cy="2925898"/>
              <a:chOff x="9792366" y="3248261"/>
              <a:chExt cx="957641" cy="2925898"/>
            </a:xfrm>
          </p:grpSpPr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AF2F6F94-1ECC-6554-8511-5D25F7EDD8FD}"/>
                  </a:ext>
                </a:extLst>
              </p:cNvPr>
              <p:cNvGrpSpPr/>
              <p:nvPr/>
            </p:nvGrpSpPr>
            <p:grpSpPr>
              <a:xfrm>
                <a:off x="10065677" y="3673468"/>
                <a:ext cx="417704" cy="2500691"/>
                <a:chOff x="3396520" y="3628015"/>
                <a:chExt cx="417704" cy="2500691"/>
              </a:xfrm>
            </p:grpSpPr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3A93ABAC-F322-E8C9-A9BD-E9F4CDB6B8A7}"/>
                    </a:ext>
                  </a:extLst>
                </p:cNvPr>
                <p:cNvSpPr txBox="1"/>
                <p:nvPr/>
              </p:nvSpPr>
              <p:spPr>
                <a:xfrm>
                  <a:off x="3396520" y="5932524"/>
                  <a:ext cx="417704" cy="19618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altLang="zh-CN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</a:t>
                  </a:r>
                  <a:endParaRPr lang="zh-CN" altLang="en-US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68" name="组合 67">
                  <a:extLst>
                    <a:ext uri="{FF2B5EF4-FFF2-40B4-BE49-F238E27FC236}">
                      <a16:creationId xmlns:a16="http://schemas.microsoft.com/office/drawing/2014/main" id="{EAD17A8D-37ED-4529-F5E4-19C85FDD2CCA}"/>
                    </a:ext>
                  </a:extLst>
                </p:cNvPr>
                <p:cNvGrpSpPr/>
                <p:nvPr/>
              </p:nvGrpSpPr>
              <p:grpSpPr>
                <a:xfrm>
                  <a:off x="3437855" y="3628015"/>
                  <a:ext cx="340122" cy="2307931"/>
                  <a:chOff x="3437855" y="3628015"/>
                  <a:chExt cx="340122" cy="2307931"/>
                </a:xfrm>
              </p:grpSpPr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FD131487-5E89-58F6-7358-8316DDB2CC00}"/>
                      </a:ext>
                    </a:extLst>
                  </p:cNvPr>
                  <p:cNvSpPr/>
                  <p:nvPr/>
                </p:nvSpPr>
                <p:spPr>
                  <a:xfrm>
                    <a:off x="3438425" y="3628015"/>
                    <a:ext cx="339552" cy="2307931"/>
                  </a:xfrm>
                  <a:prstGeom prst="rect">
                    <a:avLst/>
                  </a:prstGeom>
                  <a:gradFill>
                    <a:gsLst>
                      <a:gs pos="12000">
                        <a:srgbClr val="87B06E"/>
                      </a:gs>
                      <a:gs pos="45000">
                        <a:srgbClr val="E2DDD7"/>
                      </a:gs>
                      <a:gs pos="29000">
                        <a:srgbClr val="FFFFFC"/>
                      </a:gs>
                      <a:gs pos="67000">
                        <a:srgbClr val="44719A"/>
                      </a:gs>
                    </a:gsLst>
                    <a:lin ang="15600000" scaled="0"/>
                  </a:gradFill>
                  <a:ln w="9525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cxnSp>
                <p:nvCxnSpPr>
                  <p:cNvPr id="70" name="直接连接符 69">
                    <a:extLst>
                      <a:ext uri="{FF2B5EF4-FFF2-40B4-BE49-F238E27FC236}">
                        <a16:creationId xmlns:a16="http://schemas.microsoft.com/office/drawing/2014/main" id="{E6B6932F-F3EA-215C-B204-97EC4AB1974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37855" y="3922629"/>
                    <a:ext cx="340122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接连接符 70">
                    <a:extLst>
                      <a:ext uri="{FF2B5EF4-FFF2-40B4-BE49-F238E27FC236}">
                        <a16:creationId xmlns:a16="http://schemas.microsoft.com/office/drawing/2014/main" id="{C1F105EB-709C-E2BC-BA67-B48E67E446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37855" y="4212613"/>
                    <a:ext cx="340122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连接符 71">
                    <a:extLst>
                      <a:ext uri="{FF2B5EF4-FFF2-40B4-BE49-F238E27FC236}">
                        <a16:creationId xmlns:a16="http://schemas.microsoft.com/office/drawing/2014/main" id="{20F41306-75ED-6B54-F529-B3A59436AE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37855" y="5351380"/>
                    <a:ext cx="340122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直接连接符 72">
                    <a:extLst>
                      <a:ext uri="{FF2B5EF4-FFF2-40B4-BE49-F238E27FC236}">
                        <a16:creationId xmlns:a16="http://schemas.microsoft.com/office/drawing/2014/main" id="{5512D613-6BF0-0642-6F59-7DE4F2B252A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37855" y="5641364"/>
                    <a:ext cx="340122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直接连接符 73">
                    <a:extLst>
                      <a:ext uri="{FF2B5EF4-FFF2-40B4-BE49-F238E27FC236}">
                        <a16:creationId xmlns:a16="http://schemas.microsoft.com/office/drawing/2014/main" id="{00338FA0-4D4A-150B-EF85-6AD4C50B6C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37855" y="4508946"/>
                    <a:ext cx="340122" cy="0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" name="文本框 74">
                    <a:extLst>
                      <a:ext uri="{FF2B5EF4-FFF2-40B4-BE49-F238E27FC236}">
                        <a16:creationId xmlns:a16="http://schemas.microsoft.com/office/drawing/2014/main" id="{EA4994B4-4351-FA5E-AD69-2F2238F6A354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3462293" y="4784737"/>
                    <a:ext cx="354367" cy="21401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altLang="zh-CN" sz="12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…</a:t>
                    </a:r>
                    <a:endParaRPr lang="zh-CN" alt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9CFC09F-277B-9EE3-66F0-A4E69EBB9389}"/>
                  </a:ext>
                </a:extLst>
              </p:cNvPr>
              <p:cNvSpPr txBox="1"/>
              <p:nvPr/>
            </p:nvSpPr>
            <p:spPr>
              <a:xfrm>
                <a:off x="9792366" y="3248261"/>
                <a:ext cx="957641" cy="3923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EEG</a:t>
                </a:r>
              </a:p>
              <a:p>
                <a:pPr algn="ctr"/>
                <a:r>
                  <a:rPr lang="en-US" altLang="zh-CN" sz="11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Encoder</a:t>
                </a:r>
              </a:p>
            </p:txBody>
          </p:sp>
        </p:grpSp>
        <p:sp>
          <p:nvSpPr>
            <p:cNvPr id="59" name="箭头: 右 58">
              <a:extLst>
                <a:ext uri="{FF2B5EF4-FFF2-40B4-BE49-F238E27FC236}">
                  <a16:creationId xmlns:a16="http://schemas.microsoft.com/office/drawing/2014/main" id="{AF06579F-580E-6379-B5DC-A5B9BF8A4FE8}"/>
                </a:ext>
              </a:extLst>
            </p:cNvPr>
            <p:cNvSpPr/>
            <p:nvPr/>
          </p:nvSpPr>
          <p:spPr>
            <a:xfrm>
              <a:off x="9290597" y="2099493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箭头: 右 59">
              <a:extLst>
                <a:ext uri="{FF2B5EF4-FFF2-40B4-BE49-F238E27FC236}">
                  <a16:creationId xmlns:a16="http://schemas.microsoft.com/office/drawing/2014/main" id="{12585AD4-4F93-43E7-EDCB-E9E54F5E7A70}"/>
                </a:ext>
              </a:extLst>
            </p:cNvPr>
            <p:cNvSpPr/>
            <p:nvPr/>
          </p:nvSpPr>
          <p:spPr>
            <a:xfrm>
              <a:off x="10080645" y="2099492"/>
              <a:ext cx="285344" cy="227639"/>
            </a:xfrm>
            <a:prstGeom prst="rightArrow">
              <a:avLst>
                <a:gd name="adj1" fmla="val 30455"/>
                <a:gd name="adj2" fmla="val 45385"/>
              </a:avLst>
            </a:prstGeom>
            <a:solidFill>
              <a:srgbClr val="558DC0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D233AC24-7BAC-3511-ADFD-7D6CC0B4EDB0}"/>
                </a:ext>
              </a:extLst>
            </p:cNvPr>
            <p:cNvSpPr/>
            <p:nvPr/>
          </p:nvSpPr>
          <p:spPr>
            <a:xfrm>
              <a:off x="10468152" y="1808402"/>
              <a:ext cx="285344" cy="862519"/>
            </a:xfrm>
            <a:prstGeom prst="rect">
              <a:avLst/>
            </a:prstGeom>
            <a:gradFill>
              <a:gsLst>
                <a:gs pos="12000">
                  <a:srgbClr val="87B06E"/>
                </a:gs>
                <a:gs pos="45000">
                  <a:srgbClr val="E2DDD7"/>
                </a:gs>
                <a:gs pos="29000">
                  <a:srgbClr val="FFFFFC"/>
                </a:gs>
                <a:gs pos="67000">
                  <a:srgbClr val="44719A"/>
                </a:gs>
              </a:gsLst>
              <a:lin ang="15600000" scaled="0"/>
            </a:gra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F4B1A179-FCB7-40ED-35F6-6887CD4D04DD}"/>
                </a:ext>
              </a:extLst>
            </p:cNvPr>
            <p:cNvSpPr txBox="1"/>
            <p:nvPr/>
          </p:nvSpPr>
          <p:spPr>
            <a:xfrm>
              <a:off x="10132003" y="1508168"/>
              <a:ext cx="957641" cy="196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Classifier</a:t>
              </a:r>
            </a:p>
          </p:txBody>
        </p:sp>
        <p:cxnSp>
          <p:nvCxnSpPr>
            <p:cNvPr id="63" name="连接符: 肘形 62">
              <a:extLst>
                <a:ext uri="{FF2B5EF4-FFF2-40B4-BE49-F238E27FC236}">
                  <a16:creationId xmlns:a16="http://schemas.microsoft.com/office/drawing/2014/main" id="{941B140D-0E8E-8319-5025-B1D4CD31BB3A}"/>
                </a:ext>
              </a:extLst>
            </p:cNvPr>
            <p:cNvCxnSpPr>
              <a:cxnSpLocks/>
              <a:stCxn id="80" idx="3"/>
              <a:endCxn id="55" idx="2"/>
            </p:cNvCxnSpPr>
            <p:nvPr/>
          </p:nvCxnSpPr>
          <p:spPr>
            <a:xfrm flipV="1">
              <a:off x="6916802" y="3555280"/>
              <a:ext cx="943783" cy="1161142"/>
            </a:xfrm>
            <a:prstGeom prst="bentConnector2">
              <a:avLst/>
            </a:prstGeom>
            <a:ln w="12700" cap="rnd">
              <a:solidFill>
                <a:schemeClr val="tx1"/>
              </a:solidFill>
              <a:round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D4280B15-6AAE-CBE6-9BE1-73F6C388E2CF}"/>
                </a:ext>
              </a:extLst>
            </p:cNvPr>
            <p:cNvSpPr txBox="1"/>
            <p:nvPr/>
          </p:nvSpPr>
          <p:spPr>
            <a:xfrm rot="5400000">
              <a:off x="7231307" y="4121432"/>
              <a:ext cx="1559182" cy="19618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Renew Feat</a:t>
              </a:r>
              <a:endParaRPr lang="zh-CN" alt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3" name="图片 102">
            <a:extLst>
              <a:ext uri="{FF2B5EF4-FFF2-40B4-BE49-F238E27FC236}">
                <a16:creationId xmlns:a16="http://schemas.microsoft.com/office/drawing/2014/main" id="{B554CE9A-E0B1-130B-7AB5-737F5152C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708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ttention follows a 3–8 s delay window">
            <a:extLst>
              <a:ext uri="{FF2B5EF4-FFF2-40B4-BE49-F238E27FC236}">
                <a16:creationId xmlns:a16="http://schemas.microsoft.com/office/drawing/2014/main" id="{D1278043-2AD1-4D69-B4F0-2C8E5598EAD0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Attention follows a 3–8 s delay window</a:t>
            </a:r>
          </a:p>
        </p:txBody>
      </p:sp>
      <p:sp>
        <p:nvSpPr>
          <p:cNvPr id="2" name="04 / 10">
            <a:extLst>
              <a:ext uri="{FF2B5EF4-FFF2-40B4-BE49-F238E27FC236}">
                <a16:creationId xmlns:a16="http://schemas.microsoft.com/office/drawing/2014/main" id="{3A18E4D9-4CB2-4490-B8A3-7DB931C23BC6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04 / 10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" y="1689264"/>
            <a:ext cx="6000750" cy="4231948"/>
          </a:xfrm>
          <a:prstGeom prst="rect">
            <a:avLst/>
          </a:prstGeom>
        </p:spPr>
      </p:pic>
      <p:sp>
        <p:nvSpPr>
          <p:cNvPr id="4" name="3–8 s">
            <a:extLst>
              <a:ext uri="{FF2B5EF4-FFF2-40B4-BE49-F238E27FC236}">
                <a16:creationId xmlns:a16="http://schemas.microsoft.com/office/drawing/2014/main" id="{DCB2648E-12FB-48F1-A167-20BE5C62B004}"/>
              </a:ext>
            </a:extLst>
          </p:cNvPr>
          <p:cNvSpPr>
            <a:spLocks/>
          </p:cNvSpPr>
          <p:nvPr/>
        </p:nvSpPr>
        <p:spPr>
          <a:xfrm>
            <a:off x="7400925" y="1952625"/>
            <a:ext cx="371475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850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3–8 s</a:t>
            </a:r>
          </a:p>
        </p:txBody>
      </p:sp>
      <p:sp>
        <p:nvSpPr>
          <p:cNvPr id="5" name="Fixed HRF delay prior">
            <a:extLst>
              <a:ext uri="{FF2B5EF4-FFF2-40B4-BE49-F238E27FC236}">
                <a16:creationId xmlns:a16="http://schemas.microsoft.com/office/drawing/2014/main" id="{D1D409E6-0438-49A1-95C2-8287BB597652}"/>
              </a:ext>
            </a:extLst>
          </p:cNvPr>
          <p:cNvSpPr>
            <a:spLocks/>
          </p:cNvSpPr>
          <p:nvPr/>
        </p:nvSpPr>
        <p:spPr>
          <a:xfrm>
            <a:off x="7429500" y="2990850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Fixed HRF delay prior</a:t>
            </a:r>
          </a:p>
        </p:txBody>
      </p:sp>
      <p:sp>
        <p:nvSpPr>
          <p:cNvPr id="6" name="EEG queries&#10;fNIRS keys and values">
            <a:extLst>
              <a:ext uri="{FF2B5EF4-FFF2-40B4-BE49-F238E27FC236}">
                <a16:creationId xmlns:a16="http://schemas.microsoft.com/office/drawing/2014/main" id="{08821E62-9329-4755-B4F0-EE601AFA9B39}"/>
              </a:ext>
            </a:extLst>
          </p:cNvPr>
          <p:cNvSpPr>
            <a:spLocks/>
          </p:cNvSpPr>
          <p:nvPr/>
        </p:nvSpPr>
        <p:spPr>
          <a:xfrm>
            <a:off x="7429500" y="3829050"/>
            <a:ext cx="37147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EEG queries</a:t>
            </a:r>
          </a:p>
          <a:p>
            <a:pPr algn="l">
              <a:defRPr sz="20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fNIRS keys and values</a:t>
            </a:r>
          </a:p>
        </p:txBody>
      </p:sp>
      <p:sp>
        <p:nvSpPr>
          <p:cNvPr id="7" name="Learned attention&#10;inside the allowed window">
            <a:extLst>
              <a:ext uri="{FF2B5EF4-FFF2-40B4-BE49-F238E27FC236}">
                <a16:creationId xmlns:a16="http://schemas.microsoft.com/office/drawing/2014/main" id="{CD458738-F266-473A-8F38-850C2E7FD55E}"/>
              </a:ext>
            </a:extLst>
          </p:cNvPr>
          <p:cNvSpPr>
            <a:spLocks/>
          </p:cNvSpPr>
          <p:nvPr/>
        </p:nvSpPr>
        <p:spPr>
          <a:xfrm>
            <a:off x="7429500" y="4991100"/>
            <a:ext cx="37623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Learned attention</a:t>
            </a:r>
          </a:p>
          <a:p>
            <a:pPr algn="l">
              <a:defRPr sz="202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inside the allowed window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0092338-6256-796A-5B14-A1C26BD9A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834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NIRS guides the EEG features">
            <a:extLst>
              <a:ext uri="{FF2B5EF4-FFF2-40B4-BE49-F238E27FC236}">
                <a16:creationId xmlns:a16="http://schemas.microsoft.com/office/drawing/2014/main" id="{B53C9278-4C58-44B1-9B7A-389385CA0E0A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fNIRS guides the EEG features</a:t>
            </a:r>
          </a:p>
        </p:txBody>
      </p:sp>
      <p:sp>
        <p:nvSpPr>
          <p:cNvPr id="2" name="05 / 10">
            <a:extLst>
              <a:ext uri="{FF2B5EF4-FFF2-40B4-BE49-F238E27FC236}">
                <a16:creationId xmlns:a16="http://schemas.microsoft.com/office/drawing/2014/main" id="{1EED79CA-DC95-472C-ABA9-D106AF1C10E6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05 / 10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86714" y="1571625"/>
            <a:ext cx="4560973" cy="4105275"/>
          </a:xfrm>
          <a:prstGeom prst="rect">
            <a:avLst/>
          </a:prstGeom>
        </p:spPr>
      </p:pic>
      <p:sp>
        <p:nvSpPr>
          <p:cNvPr id="4" name="Dynamic mask">
            <a:extLst>
              <a:ext uri="{FF2B5EF4-FFF2-40B4-BE49-F238E27FC236}">
                <a16:creationId xmlns:a16="http://schemas.microsoft.com/office/drawing/2014/main" id="{BF3744B7-88BA-4943-B46A-B1872C0006DB}"/>
              </a:ext>
            </a:extLst>
          </p:cNvPr>
          <p:cNvSpPr>
            <a:spLocks/>
          </p:cNvSpPr>
          <p:nvPr/>
        </p:nvSpPr>
        <p:spPr>
          <a:xfrm>
            <a:off x="8448675" y="1933575"/>
            <a:ext cx="31432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325" b="1">
                <a:solidFill>
                  <a:srgbClr val="5085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08543"/>
                </a:solidFill>
                <a:latin typeface="Arial"/>
                <a:ea typeface="Arial"/>
                <a:cs typeface="Arial"/>
              </a:rPr>
              <a:t>Dynamic mask</a:t>
            </a:r>
          </a:p>
        </p:txBody>
      </p:sp>
      <p:sp>
        <p:nvSpPr>
          <p:cNvPr id="5" name="Emphasize EEG features">
            <a:extLst>
              <a:ext uri="{FF2B5EF4-FFF2-40B4-BE49-F238E27FC236}">
                <a16:creationId xmlns:a16="http://schemas.microsoft.com/office/drawing/2014/main" id="{06F91047-A82A-4269-A73B-5AA96C0B13E6}"/>
              </a:ext>
            </a:extLst>
          </p:cNvPr>
          <p:cNvSpPr>
            <a:spLocks/>
          </p:cNvSpPr>
          <p:nvPr/>
        </p:nvSpPr>
        <p:spPr>
          <a:xfrm>
            <a:off x="8448675" y="253365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Emphasize EEG features</a:t>
            </a:r>
          </a:p>
        </p:txBody>
      </p:sp>
      <p:sp>
        <p:nvSpPr>
          <p:cNvPr id="6" name="Residual path">
            <a:extLst>
              <a:ext uri="{FF2B5EF4-FFF2-40B4-BE49-F238E27FC236}">
                <a16:creationId xmlns:a16="http://schemas.microsoft.com/office/drawing/2014/main" id="{AEB4FB6E-1740-4CDB-A268-5A2B648D4B16}"/>
              </a:ext>
            </a:extLst>
          </p:cNvPr>
          <p:cNvSpPr>
            <a:spLocks/>
          </p:cNvSpPr>
          <p:nvPr/>
        </p:nvSpPr>
        <p:spPr>
          <a:xfrm>
            <a:off x="8448675" y="3609975"/>
            <a:ext cx="31432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325" b="1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47EB5"/>
                </a:solidFill>
                <a:latin typeface="Arial"/>
                <a:ea typeface="Arial"/>
                <a:cs typeface="Arial"/>
              </a:rPr>
              <a:t>Residual path</a:t>
            </a:r>
          </a:p>
        </p:txBody>
      </p:sp>
      <p:sp>
        <p:nvSpPr>
          <p:cNvPr id="7" name="Preserve EEG features">
            <a:extLst>
              <a:ext uri="{FF2B5EF4-FFF2-40B4-BE49-F238E27FC236}">
                <a16:creationId xmlns:a16="http://schemas.microsoft.com/office/drawing/2014/main" id="{68960A7B-CD9F-49D3-B74C-62D743648267}"/>
              </a:ext>
            </a:extLst>
          </p:cNvPr>
          <p:cNvSpPr>
            <a:spLocks/>
          </p:cNvSpPr>
          <p:nvPr/>
        </p:nvSpPr>
        <p:spPr>
          <a:xfrm>
            <a:off x="8448675" y="4191000"/>
            <a:ext cx="31432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A43"/>
                </a:solidFill>
                <a:latin typeface="Arial"/>
                <a:ea typeface="Arial"/>
                <a:cs typeface="Arial"/>
              </a:rPr>
              <a:t>Preserve EEG features</a:t>
            </a:r>
          </a:p>
        </p:txBody>
      </p:sp>
      <p:sp>
        <p:nvSpPr>
          <p:cNvPr id="8" name="Quality gate weights each trial in the traini">
            <a:extLst>
              <a:ext uri="{FF2B5EF4-FFF2-40B4-BE49-F238E27FC236}">
                <a16:creationId xmlns:a16="http://schemas.microsoft.com/office/drawing/2014/main" id="{65391BDD-1B6C-45DA-A416-E6543A779661}"/>
              </a:ext>
            </a:extLst>
          </p:cNvPr>
          <p:cNvSpPr>
            <a:spLocks/>
          </p:cNvSpPr>
          <p:nvPr/>
        </p:nvSpPr>
        <p:spPr>
          <a:xfrm>
            <a:off x="590550" y="5934075"/>
            <a:ext cx="105727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Quality gate weights each trial in the training loss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C9DE644-62F7-52E7-A8C0-E385C6D7E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73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eave-one-subject-out evaluation">
            <a:extLst>
              <a:ext uri="{FF2B5EF4-FFF2-40B4-BE49-F238E27FC236}">
                <a16:creationId xmlns:a16="http://schemas.microsoft.com/office/drawing/2014/main" id="{24958E6F-F5D6-43EE-9B75-A7A37D2BE65E}"/>
              </a:ext>
            </a:extLst>
          </p:cNvPr>
          <p:cNvSpPr>
            <a:spLocks/>
          </p:cNvSpPr>
          <p:nvPr/>
        </p:nvSpPr>
        <p:spPr>
          <a:xfrm>
            <a:off x="514350" y="3619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Leave-one-subject-out evaluation</a:t>
            </a:r>
          </a:p>
        </p:txBody>
      </p:sp>
      <p:sp>
        <p:nvSpPr>
          <p:cNvPr id="2" name="06 / 10">
            <a:extLst>
              <a:ext uri="{FF2B5EF4-FFF2-40B4-BE49-F238E27FC236}">
                <a16:creationId xmlns:a16="http://schemas.microsoft.com/office/drawing/2014/main" id="{68DD6262-762D-42DE-8B01-6E66313DC96E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06 / 10</a:t>
            </a:r>
          </a:p>
        </p:txBody>
      </p:sp>
      <p:sp>
        <p:nvSpPr>
          <p:cNvPr id="3" name="29 participants · Left- vs right-hand motor imagery">
            <a:extLst>
              <a:ext uri="{FF2B5EF4-FFF2-40B4-BE49-F238E27FC236}">
                <a16:creationId xmlns:a16="http://schemas.microsoft.com/office/drawing/2014/main" id="{C68ADA6A-A20A-4511-A4A8-DA7FDE077F31}"/>
              </a:ext>
            </a:extLst>
          </p:cNvPr>
          <p:cNvSpPr>
            <a:spLocks/>
          </p:cNvSpPr>
          <p:nvPr/>
        </p:nvSpPr>
        <p:spPr>
          <a:xfrm>
            <a:off x="533400" y="1123950"/>
            <a:ext cx="10858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29 participants · Left- vs right-hand motor imagery</a:t>
            </a:r>
          </a:p>
        </p:txBody>
      </p:sp>
      <p:sp>
        <p:nvSpPr>
          <p:cNvPr id="4" name="Experiment panel">
            <a:extLst>
              <a:ext uri="{FF2B5EF4-FFF2-40B4-BE49-F238E27FC236}">
                <a16:creationId xmlns:a16="http://schemas.microsoft.com/office/drawing/2014/main" id="{8B1BDEE6-A585-4003-9882-5DDD411289D2}"/>
              </a:ext>
            </a:extLst>
          </p:cNvPr>
          <p:cNvSpPr>
            <a:spLocks/>
          </p:cNvSpPr>
          <p:nvPr/>
        </p:nvSpPr>
        <p:spPr>
          <a:xfrm>
            <a:off x="514350" y="1762125"/>
            <a:ext cx="3143250" cy="3876675"/>
          </a:xfrm>
          <a:prstGeom prst="roundRect">
            <a:avLst>
              <a:gd name="adj" fmla="val 2424"/>
            </a:avLst>
          </a:prstGeom>
          <a:solidFill>
            <a:srgbClr val="F0F6F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HE TASK">
            <a:extLst>
              <a:ext uri="{FF2B5EF4-FFF2-40B4-BE49-F238E27FC236}">
                <a16:creationId xmlns:a16="http://schemas.microsoft.com/office/drawing/2014/main" id="{A9546AA7-CA11-4B40-A9FB-59E82874F2BE}"/>
              </a:ext>
            </a:extLst>
          </p:cNvPr>
          <p:cNvSpPr>
            <a:spLocks/>
          </p:cNvSpPr>
          <p:nvPr/>
        </p:nvSpPr>
        <p:spPr>
          <a:xfrm>
            <a:off x="762000" y="1990725"/>
            <a:ext cx="261937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THE TASK</a:t>
            </a:r>
          </a:p>
        </p:txBody>
      </p:sp>
      <p:sp>
        <p:nvSpPr>
          <p:cNvPr id="6" name="Display">
            <a:extLst>
              <a:ext uri="{FF2B5EF4-FFF2-40B4-BE49-F238E27FC236}">
                <a16:creationId xmlns:a16="http://schemas.microsoft.com/office/drawing/2014/main" id="{96374B5A-22EB-4B7A-996E-679397BC93A7}"/>
              </a:ext>
            </a:extLst>
          </p:cNvPr>
          <p:cNvSpPr>
            <a:spLocks/>
          </p:cNvSpPr>
          <p:nvPr/>
        </p:nvSpPr>
        <p:spPr>
          <a:xfrm>
            <a:off x="990600" y="2484646"/>
            <a:ext cx="2190750" cy="115390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A9BCC8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←     →">
            <a:extLst>
              <a:ext uri="{FF2B5EF4-FFF2-40B4-BE49-F238E27FC236}">
                <a16:creationId xmlns:a16="http://schemas.microsoft.com/office/drawing/2014/main" id="{64743D24-05D2-4A1A-8AF5-8FCD325E87AE}"/>
              </a:ext>
            </a:extLst>
          </p:cNvPr>
          <p:cNvSpPr>
            <a:spLocks/>
          </p:cNvSpPr>
          <p:nvPr/>
        </p:nvSpPr>
        <p:spPr>
          <a:xfrm>
            <a:off x="1162050" y="2657475"/>
            <a:ext cx="1866900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3375" b="1" dirty="0">
                <a:solidFill>
                  <a:srgbClr val="078F89"/>
                </a:solidFill>
                <a:latin typeface="Arial"/>
                <a:ea typeface="Arial"/>
                <a:cs typeface="Arial"/>
              </a:rPr>
              <a:t>←     →</a:t>
            </a:r>
          </a:p>
        </p:txBody>
      </p:sp>
      <p:sp>
        <p:nvSpPr>
          <p:cNvPr id="8" name="Imagine hand movement">
            <a:extLst>
              <a:ext uri="{FF2B5EF4-FFF2-40B4-BE49-F238E27FC236}">
                <a16:creationId xmlns:a16="http://schemas.microsoft.com/office/drawing/2014/main" id="{71053AD3-5039-4DCC-B40E-9C64D733DC4D}"/>
              </a:ext>
            </a:extLst>
          </p:cNvPr>
          <p:cNvSpPr>
            <a:spLocks/>
          </p:cNvSpPr>
          <p:nvPr/>
        </p:nvSpPr>
        <p:spPr>
          <a:xfrm>
            <a:off x="1076325" y="3305175"/>
            <a:ext cx="20193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Imagine hand movement</a:t>
            </a:r>
          </a:p>
        </p:txBody>
      </p:sp>
      <p:sp>
        <p:nvSpPr>
          <p:cNvPr id="9" name="Screen stand">
            <a:extLst>
              <a:ext uri="{FF2B5EF4-FFF2-40B4-BE49-F238E27FC236}">
                <a16:creationId xmlns:a16="http://schemas.microsoft.com/office/drawing/2014/main" id="{2599C10C-6B0D-4AB7-AC3E-12C746E3DDC4}"/>
              </a:ext>
            </a:extLst>
          </p:cNvPr>
          <p:cNvSpPr>
            <a:spLocks/>
          </p:cNvSpPr>
          <p:nvPr/>
        </p:nvSpPr>
        <p:spPr>
          <a:xfrm>
            <a:off x="1962150" y="3648075"/>
            <a:ext cx="209550" cy="190500"/>
          </a:xfrm>
          <a:prstGeom prst="rect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creen base">
            <a:extLst>
              <a:ext uri="{FF2B5EF4-FFF2-40B4-BE49-F238E27FC236}">
                <a16:creationId xmlns:a16="http://schemas.microsoft.com/office/drawing/2014/main" id="{4D28001C-B650-4AA2-A50B-1AC36780058B}"/>
              </a:ext>
            </a:extLst>
          </p:cNvPr>
          <p:cNvSpPr>
            <a:spLocks/>
          </p:cNvSpPr>
          <p:nvPr/>
        </p:nvSpPr>
        <p:spPr>
          <a:xfrm>
            <a:off x="1657350" y="3848100"/>
            <a:ext cx="819150" cy="47625"/>
          </a:xfrm>
          <a:prstGeom prst="rect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rticipant head">
            <a:extLst>
              <a:ext uri="{FF2B5EF4-FFF2-40B4-BE49-F238E27FC236}">
                <a16:creationId xmlns:a16="http://schemas.microsoft.com/office/drawing/2014/main" id="{21C2A687-CA01-4C92-A45B-BC346B66AFC2}"/>
              </a:ext>
            </a:extLst>
          </p:cNvPr>
          <p:cNvSpPr>
            <a:spLocks/>
          </p:cNvSpPr>
          <p:nvPr/>
        </p:nvSpPr>
        <p:spPr>
          <a:xfrm>
            <a:off x="1914525" y="4086225"/>
            <a:ext cx="274320" cy="274320"/>
          </a:xfrm>
          <a:prstGeom prst="ellipse">
            <a:avLst/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Participant body">
            <a:extLst>
              <a:ext uri="{FF2B5EF4-FFF2-40B4-BE49-F238E27FC236}">
                <a16:creationId xmlns:a16="http://schemas.microsoft.com/office/drawing/2014/main" id="{B1E80935-4110-4B54-A3FC-8A82BB6711A4}"/>
              </a:ext>
            </a:extLst>
          </p:cNvPr>
          <p:cNvSpPr>
            <a:spLocks/>
          </p:cNvSpPr>
          <p:nvPr/>
        </p:nvSpPr>
        <p:spPr>
          <a:xfrm>
            <a:off x="1762125" y="4436745"/>
            <a:ext cx="579120" cy="472440"/>
          </a:xfrm>
          <a:prstGeom prst="roundRect">
            <a:avLst>
              <a:gd name="adj" fmla="val 16129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EEG + fNIRS">
            <a:extLst>
              <a:ext uri="{FF2B5EF4-FFF2-40B4-BE49-F238E27FC236}">
                <a16:creationId xmlns:a16="http://schemas.microsoft.com/office/drawing/2014/main" id="{9549B352-1420-4B2C-824C-14CFBD4A8040}"/>
              </a:ext>
            </a:extLst>
          </p:cNvPr>
          <p:cNvSpPr>
            <a:spLocks/>
          </p:cNvSpPr>
          <p:nvPr/>
        </p:nvSpPr>
        <p:spPr>
          <a:xfrm>
            <a:off x="828675" y="5133975"/>
            <a:ext cx="25146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9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EEG + fNIRS</a:t>
            </a:r>
          </a:p>
        </p:txBody>
      </p:sp>
      <p:sp>
        <p:nvSpPr>
          <p:cNvPr id="14" name="PARTICIPANTS">
            <a:extLst>
              <a:ext uri="{FF2B5EF4-FFF2-40B4-BE49-F238E27FC236}">
                <a16:creationId xmlns:a16="http://schemas.microsoft.com/office/drawing/2014/main" id="{53079895-9046-4120-BE3E-516C3F8CBDDD}"/>
              </a:ext>
            </a:extLst>
          </p:cNvPr>
          <p:cNvSpPr>
            <a:spLocks/>
          </p:cNvSpPr>
          <p:nvPr/>
        </p:nvSpPr>
        <p:spPr>
          <a:xfrm>
            <a:off x="5010150" y="1800225"/>
            <a:ext cx="5715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36777"/>
                </a:solidFill>
                <a:latin typeface="Arial"/>
                <a:ea typeface="Arial"/>
                <a:cs typeface="Arial"/>
              </a:rPr>
              <a:t>PARTICIPANTS</a:t>
            </a:r>
          </a:p>
        </p:txBody>
      </p:sp>
      <p:sp>
        <p:nvSpPr>
          <p:cNvPr id="15" name="Participant head">
            <a:extLst>
              <a:ext uri="{FF2B5EF4-FFF2-40B4-BE49-F238E27FC236}">
                <a16:creationId xmlns:a16="http://schemas.microsoft.com/office/drawing/2014/main" id="{FE49BCC3-2B11-4F3A-96AC-C16D65467AAE}"/>
              </a:ext>
            </a:extLst>
          </p:cNvPr>
          <p:cNvSpPr>
            <a:spLocks/>
          </p:cNvSpPr>
          <p:nvPr/>
        </p:nvSpPr>
        <p:spPr>
          <a:xfrm>
            <a:off x="5672138" y="2190750"/>
            <a:ext cx="128588" cy="128588"/>
          </a:xfrm>
          <a:prstGeom prst="ellipse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Participant body">
            <a:extLst>
              <a:ext uri="{FF2B5EF4-FFF2-40B4-BE49-F238E27FC236}">
                <a16:creationId xmlns:a16="http://schemas.microsoft.com/office/drawing/2014/main" id="{47D74070-F480-429C-AD46-73BDC95F5527}"/>
              </a:ext>
            </a:extLst>
          </p:cNvPr>
          <p:cNvSpPr>
            <a:spLocks/>
          </p:cNvSpPr>
          <p:nvPr/>
        </p:nvSpPr>
        <p:spPr>
          <a:xfrm>
            <a:off x="5600700" y="2355056"/>
            <a:ext cx="271463" cy="221456"/>
          </a:xfrm>
          <a:prstGeom prst="roundRect">
            <a:avLst>
              <a:gd name="adj" fmla="val 34409"/>
            </a:avLst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01">
            <a:extLst>
              <a:ext uri="{FF2B5EF4-FFF2-40B4-BE49-F238E27FC236}">
                <a16:creationId xmlns:a16="http://schemas.microsoft.com/office/drawing/2014/main" id="{D9359793-6575-49A9-A37D-AA335DC314FB}"/>
              </a:ext>
            </a:extLst>
          </p:cNvPr>
          <p:cNvSpPr>
            <a:spLocks/>
          </p:cNvSpPr>
          <p:nvPr/>
        </p:nvSpPr>
        <p:spPr>
          <a:xfrm>
            <a:off x="5429250" y="2647950"/>
            <a:ext cx="5905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8" name="Participant head">
            <a:extLst>
              <a:ext uri="{FF2B5EF4-FFF2-40B4-BE49-F238E27FC236}">
                <a16:creationId xmlns:a16="http://schemas.microsoft.com/office/drawing/2014/main" id="{E5747902-4EF1-49E3-BAD3-E3171D359144}"/>
              </a:ext>
            </a:extLst>
          </p:cNvPr>
          <p:cNvSpPr>
            <a:spLocks/>
          </p:cNvSpPr>
          <p:nvPr/>
        </p:nvSpPr>
        <p:spPr>
          <a:xfrm>
            <a:off x="6796088" y="2190750"/>
            <a:ext cx="128588" cy="128588"/>
          </a:xfrm>
          <a:prstGeom prst="ellipse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Participant body">
            <a:extLst>
              <a:ext uri="{FF2B5EF4-FFF2-40B4-BE49-F238E27FC236}">
                <a16:creationId xmlns:a16="http://schemas.microsoft.com/office/drawing/2014/main" id="{2515C7E0-49F4-446D-82AB-6E9AA15E6123}"/>
              </a:ext>
            </a:extLst>
          </p:cNvPr>
          <p:cNvSpPr>
            <a:spLocks/>
          </p:cNvSpPr>
          <p:nvPr/>
        </p:nvSpPr>
        <p:spPr>
          <a:xfrm>
            <a:off x="6724650" y="2355056"/>
            <a:ext cx="271463" cy="221456"/>
          </a:xfrm>
          <a:prstGeom prst="roundRect">
            <a:avLst>
              <a:gd name="adj" fmla="val 34409"/>
            </a:avLst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02">
            <a:extLst>
              <a:ext uri="{FF2B5EF4-FFF2-40B4-BE49-F238E27FC236}">
                <a16:creationId xmlns:a16="http://schemas.microsoft.com/office/drawing/2014/main" id="{6367924E-823A-4478-A9D0-603AAA3DEBDB}"/>
              </a:ext>
            </a:extLst>
          </p:cNvPr>
          <p:cNvSpPr>
            <a:spLocks/>
          </p:cNvSpPr>
          <p:nvPr/>
        </p:nvSpPr>
        <p:spPr>
          <a:xfrm>
            <a:off x="6553200" y="2647950"/>
            <a:ext cx="5905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21" name="Participant head">
            <a:extLst>
              <a:ext uri="{FF2B5EF4-FFF2-40B4-BE49-F238E27FC236}">
                <a16:creationId xmlns:a16="http://schemas.microsoft.com/office/drawing/2014/main" id="{FB333B03-55A0-44D2-ADC2-80E2747730FE}"/>
              </a:ext>
            </a:extLst>
          </p:cNvPr>
          <p:cNvSpPr>
            <a:spLocks/>
          </p:cNvSpPr>
          <p:nvPr/>
        </p:nvSpPr>
        <p:spPr>
          <a:xfrm>
            <a:off x="7920038" y="2190750"/>
            <a:ext cx="128588" cy="128588"/>
          </a:xfrm>
          <a:prstGeom prst="ellipse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Participant body">
            <a:extLst>
              <a:ext uri="{FF2B5EF4-FFF2-40B4-BE49-F238E27FC236}">
                <a16:creationId xmlns:a16="http://schemas.microsoft.com/office/drawing/2014/main" id="{EA556FF0-A8A0-4C7A-909A-29055D6427DC}"/>
              </a:ext>
            </a:extLst>
          </p:cNvPr>
          <p:cNvSpPr>
            <a:spLocks/>
          </p:cNvSpPr>
          <p:nvPr/>
        </p:nvSpPr>
        <p:spPr>
          <a:xfrm>
            <a:off x="7848600" y="2355056"/>
            <a:ext cx="271463" cy="221456"/>
          </a:xfrm>
          <a:prstGeom prst="roundRect">
            <a:avLst>
              <a:gd name="adj" fmla="val 34409"/>
            </a:avLst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03">
            <a:extLst>
              <a:ext uri="{FF2B5EF4-FFF2-40B4-BE49-F238E27FC236}">
                <a16:creationId xmlns:a16="http://schemas.microsoft.com/office/drawing/2014/main" id="{FF9A77C8-B742-4F46-B654-4651BC81D641}"/>
              </a:ext>
            </a:extLst>
          </p:cNvPr>
          <p:cNvSpPr>
            <a:spLocks/>
          </p:cNvSpPr>
          <p:nvPr/>
        </p:nvSpPr>
        <p:spPr>
          <a:xfrm>
            <a:off x="7677150" y="2647950"/>
            <a:ext cx="5905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4" name="…">
            <a:extLst>
              <a:ext uri="{FF2B5EF4-FFF2-40B4-BE49-F238E27FC236}">
                <a16:creationId xmlns:a16="http://schemas.microsoft.com/office/drawing/2014/main" id="{35623CA2-E6C6-4CF8-868B-F0375BFE48F0}"/>
              </a:ext>
            </a:extLst>
          </p:cNvPr>
          <p:cNvSpPr>
            <a:spLocks/>
          </p:cNvSpPr>
          <p:nvPr/>
        </p:nvSpPr>
        <p:spPr>
          <a:xfrm>
            <a:off x="8801100" y="2181225"/>
            <a:ext cx="5905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4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…</a:t>
            </a:r>
          </a:p>
        </p:txBody>
      </p:sp>
      <p:sp>
        <p:nvSpPr>
          <p:cNvPr id="25" name="…">
            <a:extLst>
              <a:ext uri="{FF2B5EF4-FFF2-40B4-BE49-F238E27FC236}">
                <a16:creationId xmlns:a16="http://schemas.microsoft.com/office/drawing/2014/main" id="{BB042624-4FE2-4B45-99FA-82CF5BC678AC}"/>
              </a:ext>
            </a:extLst>
          </p:cNvPr>
          <p:cNvSpPr>
            <a:spLocks/>
          </p:cNvSpPr>
          <p:nvPr/>
        </p:nvSpPr>
        <p:spPr>
          <a:xfrm>
            <a:off x="8801100" y="2647950"/>
            <a:ext cx="5905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…</a:t>
            </a:r>
          </a:p>
        </p:txBody>
      </p:sp>
      <p:sp>
        <p:nvSpPr>
          <p:cNvPr id="26" name="Participant head">
            <a:extLst>
              <a:ext uri="{FF2B5EF4-FFF2-40B4-BE49-F238E27FC236}">
                <a16:creationId xmlns:a16="http://schemas.microsoft.com/office/drawing/2014/main" id="{3F202728-E6D3-4488-88C0-3B7B8A61B36F}"/>
              </a:ext>
            </a:extLst>
          </p:cNvPr>
          <p:cNvSpPr>
            <a:spLocks/>
          </p:cNvSpPr>
          <p:nvPr/>
        </p:nvSpPr>
        <p:spPr>
          <a:xfrm>
            <a:off x="10167938" y="2190750"/>
            <a:ext cx="128588" cy="128588"/>
          </a:xfrm>
          <a:prstGeom prst="ellipse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Participant body">
            <a:extLst>
              <a:ext uri="{FF2B5EF4-FFF2-40B4-BE49-F238E27FC236}">
                <a16:creationId xmlns:a16="http://schemas.microsoft.com/office/drawing/2014/main" id="{C857DD49-34EA-4DBE-9BDE-170D66464F51}"/>
              </a:ext>
            </a:extLst>
          </p:cNvPr>
          <p:cNvSpPr>
            <a:spLocks/>
          </p:cNvSpPr>
          <p:nvPr/>
        </p:nvSpPr>
        <p:spPr>
          <a:xfrm>
            <a:off x="10096500" y="2355056"/>
            <a:ext cx="271463" cy="221456"/>
          </a:xfrm>
          <a:prstGeom prst="roundRect">
            <a:avLst>
              <a:gd name="adj" fmla="val 34409"/>
            </a:avLst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29">
            <a:extLst>
              <a:ext uri="{FF2B5EF4-FFF2-40B4-BE49-F238E27FC236}">
                <a16:creationId xmlns:a16="http://schemas.microsoft.com/office/drawing/2014/main" id="{DD858C61-3115-4C54-AF73-E18BBF552D7F}"/>
              </a:ext>
            </a:extLst>
          </p:cNvPr>
          <p:cNvSpPr>
            <a:spLocks/>
          </p:cNvSpPr>
          <p:nvPr/>
        </p:nvSpPr>
        <p:spPr>
          <a:xfrm>
            <a:off x="9925050" y="2647950"/>
            <a:ext cx="5905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29" name="Fold 1">
            <a:extLst>
              <a:ext uri="{FF2B5EF4-FFF2-40B4-BE49-F238E27FC236}">
                <a16:creationId xmlns:a16="http://schemas.microsoft.com/office/drawing/2014/main" id="{EECD63D2-62DB-42FE-A60D-1625E62EB651}"/>
              </a:ext>
            </a:extLst>
          </p:cNvPr>
          <p:cNvSpPr>
            <a:spLocks/>
          </p:cNvSpPr>
          <p:nvPr/>
        </p:nvSpPr>
        <p:spPr>
          <a:xfrm>
            <a:off x="4057650" y="3190875"/>
            <a:ext cx="12001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Fold 1</a:t>
            </a:r>
          </a:p>
        </p:txBody>
      </p:sp>
      <p:sp>
        <p:nvSpPr>
          <p:cNvPr id="30" name="Subject partition">
            <a:extLst>
              <a:ext uri="{FF2B5EF4-FFF2-40B4-BE49-F238E27FC236}">
                <a16:creationId xmlns:a16="http://schemas.microsoft.com/office/drawing/2014/main" id="{847D7D4D-2B3B-49C5-B982-8E9652FF395D}"/>
              </a:ext>
            </a:extLst>
          </p:cNvPr>
          <p:cNvSpPr>
            <a:spLocks/>
          </p:cNvSpPr>
          <p:nvPr/>
        </p:nvSpPr>
        <p:spPr>
          <a:xfrm>
            <a:off x="5334000" y="308610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50854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st">
            <a:extLst>
              <a:ext uri="{FF2B5EF4-FFF2-40B4-BE49-F238E27FC236}">
                <a16:creationId xmlns:a16="http://schemas.microsoft.com/office/drawing/2014/main" id="{90F09F1C-977E-4DA7-9653-B9136F908A0C}"/>
              </a:ext>
            </a:extLst>
          </p:cNvPr>
          <p:cNvSpPr>
            <a:spLocks/>
          </p:cNvSpPr>
          <p:nvPr/>
        </p:nvSpPr>
        <p:spPr>
          <a:xfrm>
            <a:off x="5353050" y="318135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32" name="Subject partition">
            <a:extLst>
              <a:ext uri="{FF2B5EF4-FFF2-40B4-BE49-F238E27FC236}">
                <a16:creationId xmlns:a16="http://schemas.microsoft.com/office/drawing/2014/main" id="{B96BC19E-F8C1-4609-BEE2-71F76BA93750}"/>
              </a:ext>
            </a:extLst>
          </p:cNvPr>
          <p:cNvSpPr>
            <a:spLocks/>
          </p:cNvSpPr>
          <p:nvPr/>
        </p:nvSpPr>
        <p:spPr>
          <a:xfrm>
            <a:off x="6457950" y="308610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rain">
            <a:extLst>
              <a:ext uri="{FF2B5EF4-FFF2-40B4-BE49-F238E27FC236}">
                <a16:creationId xmlns:a16="http://schemas.microsoft.com/office/drawing/2014/main" id="{3AB8597E-C9E2-45A4-9F09-693D8227C49F}"/>
              </a:ext>
            </a:extLst>
          </p:cNvPr>
          <p:cNvSpPr>
            <a:spLocks/>
          </p:cNvSpPr>
          <p:nvPr/>
        </p:nvSpPr>
        <p:spPr>
          <a:xfrm>
            <a:off x="6477000" y="318135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34" name="Subject partition">
            <a:extLst>
              <a:ext uri="{FF2B5EF4-FFF2-40B4-BE49-F238E27FC236}">
                <a16:creationId xmlns:a16="http://schemas.microsoft.com/office/drawing/2014/main" id="{23CA4605-227D-4029-8A6B-73F521A6C6DB}"/>
              </a:ext>
            </a:extLst>
          </p:cNvPr>
          <p:cNvSpPr>
            <a:spLocks/>
          </p:cNvSpPr>
          <p:nvPr/>
        </p:nvSpPr>
        <p:spPr>
          <a:xfrm>
            <a:off x="7581900" y="308610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rain">
            <a:extLst>
              <a:ext uri="{FF2B5EF4-FFF2-40B4-BE49-F238E27FC236}">
                <a16:creationId xmlns:a16="http://schemas.microsoft.com/office/drawing/2014/main" id="{1BCFB5C9-DAA7-4828-8243-1ABF0054A565}"/>
              </a:ext>
            </a:extLst>
          </p:cNvPr>
          <p:cNvSpPr>
            <a:spLocks/>
          </p:cNvSpPr>
          <p:nvPr/>
        </p:nvSpPr>
        <p:spPr>
          <a:xfrm>
            <a:off x="7600950" y="318135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36" name="Subject partition">
            <a:extLst>
              <a:ext uri="{FF2B5EF4-FFF2-40B4-BE49-F238E27FC236}">
                <a16:creationId xmlns:a16="http://schemas.microsoft.com/office/drawing/2014/main" id="{97A0296E-627D-44BE-B01D-B2AE63AB8997}"/>
              </a:ext>
            </a:extLst>
          </p:cNvPr>
          <p:cNvSpPr>
            <a:spLocks/>
          </p:cNvSpPr>
          <p:nvPr/>
        </p:nvSpPr>
        <p:spPr>
          <a:xfrm>
            <a:off x="8705850" y="308610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…">
            <a:extLst>
              <a:ext uri="{FF2B5EF4-FFF2-40B4-BE49-F238E27FC236}">
                <a16:creationId xmlns:a16="http://schemas.microsoft.com/office/drawing/2014/main" id="{55BF7B47-166B-4501-9751-AE8510D91CB1}"/>
              </a:ext>
            </a:extLst>
          </p:cNvPr>
          <p:cNvSpPr>
            <a:spLocks/>
          </p:cNvSpPr>
          <p:nvPr/>
        </p:nvSpPr>
        <p:spPr>
          <a:xfrm>
            <a:off x="8724900" y="318135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…</a:t>
            </a:r>
          </a:p>
        </p:txBody>
      </p:sp>
      <p:sp>
        <p:nvSpPr>
          <p:cNvPr id="38" name="Subject partition">
            <a:extLst>
              <a:ext uri="{FF2B5EF4-FFF2-40B4-BE49-F238E27FC236}">
                <a16:creationId xmlns:a16="http://schemas.microsoft.com/office/drawing/2014/main" id="{26D6C953-8A39-4EF0-8D09-CF621A5AD74D}"/>
              </a:ext>
            </a:extLst>
          </p:cNvPr>
          <p:cNvSpPr>
            <a:spLocks/>
          </p:cNvSpPr>
          <p:nvPr/>
        </p:nvSpPr>
        <p:spPr>
          <a:xfrm>
            <a:off x="9829800" y="308610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Train">
            <a:extLst>
              <a:ext uri="{FF2B5EF4-FFF2-40B4-BE49-F238E27FC236}">
                <a16:creationId xmlns:a16="http://schemas.microsoft.com/office/drawing/2014/main" id="{8EABE189-A0FE-4CFF-A4C9-D17530FB8252}"/>
              </a:ext>
            </a:extLst>
          </p:cNvPr>
          <p:cNvSpPr>
            <a:spLocks/>
          </p:cNvSpPr>
          <p:nvPr/>
        </p:nvSpPr>
        <p:spPr>
          <a:xfrm>
            <a:off x="9848850" y="318135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40" name="Fold 2">
            <a:extLst>
              <a:ext uri="{FF2B5EF4-FFF2-40B4-BE49-F238E27FC236}">
                <a16:creationId xmlns:a16="http://schemas.microsoft.com/office/drawing/2014/main" id="{AF17650D-5541-4C2D-A48F-82FC218C807F}"/>
              </a:ext>
            </a:extLst>
          </p:cNvPr>
          <p:cNvSpPr>
            <a:spLocks/>
          </p:cNvSpPr>
          <p:nvPr/>
        </p:nvSpPr>
        <p:spPr>
          <a:xfrm>
            <a:off x="4057650" y="3905250"/>
            <a:ext cx="12001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Fold 2</a:t>
            </a:r>
          </a:p>
        </p:txBody>
      </p:sp>
      <p:sp>
        <p:nvSpPr>
          <p:cNvPr id="41" name="Subject partition">
            <a:extLst>
              <a:ext uri="{FF2B5EF4-FFF2-40B4-BE49-F238E27FC236}">
                <a16:creationId xmlns:a16="http://schemas.microsoft.com/office/drawing/2014/main" id="{6B4C6514-2C46-43F8-A3A0-7D0FF5E41F87}"/>
              </a:ext>
            </a:extLst>
          </p:cNvPr>
          <p:cNvSpPr>
            <a:spLocks/>
          </p:cNvSpPr>
          <p:nvPr/>
        </p:nvSpPr>
        <p:spPr>
          <a:xfrm>
            <a:off x="5334000" y="3800475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rain">
            <a:extLst>
              <a:ext uri="{FF2B5EF4-FFF2-40B4-BE49-F238E27FC236}">
                <a16:creationId xmlns:a16="http://schemas.microsoft.com/office/drawing/2014/main" id="{E3F99FE5-FD2E-4288-995E-26DDBD42A102}"/>
              </a:ext>
            </a:extLst>
          </p:cNvPr>
          <p:cNvSpPr>
            <a:spLocks/>
          </p:cNvSpPr>
          <p:nvPr/>
        </p:nvSpPr>
        <p:spPr>
          <a:xfrm>
            <a:off x="5353050" y="3895725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43" name="Subject partition">
            <a:extLst>
              <a:ext uri="{FF2B5EF4-FFF2-40B4-BE49-F238E27FC236}">
                <a16:creationId xmlns:a16="http://schemas.microsoft.com/office/drawing/2014/main" id="{2A2EACC7-6C23-4EAE-AE1C-DD01766BDEFD}"/>
              </a:ext>
            </a:extLst>
          </p:cNvPr>
          <p:cNvSpPr>
            <a:spLocks/>
          </p:cNvSpPr>
          <p:nvPr/>
        </p:nvSpPr>
        <p:spPr>
          <a:xfrm>
            <a:off x="6457950" y="3800475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50854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Test">
            <a:extLst>
              <a:ext uri="{FF2B5EF4-FFF2-40B4-BE49-F238E27FC236}">
                <a16:creationId xmlns:a16="http://schemas.microsoft.com/office/drawing/2014/main" id="{D0BB14E4-FFAB-4F6C-892F-4AB8A17CA584}"/>
              </a:ext>
            </a:extLst>
          </p:cNvPr>
          <p:cNvSpPr>
            <a:spLocks/>
          </p:cNvSpPr>
          <p:nvPr/>
        </p:nvSpPr>
        <p:spPr>
          <a:xfrm>
            <a:off x="6477000" y="3895725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45" name="Subject partition">
            <a:extLst>
              <a:ext uri="{FF2B5EF4-FFF2-40B4-BE49-F238E27FC236}">
                <a16:creationId xmlns:a16="http://schemas.microsoft.com/office/drawing/2014/main" id="{1C920A87-671D-4C29-8776-9B442641BF2D}"/>
              </a:ext>
            </a:extLst>
          </p:cNvPr>
          <p:cNvSpPr>
            <a:spLocks/>
          </p:cNvSpPr>
          <p:nvPr/>
        </p:nvSpPr>
        <p:spPr>
          <a:xfrm>
            <a:off x="7581900" y="3800475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Train">
            <a:extLst>
              <a:ext uri="{FF2B5EF4-FFF2-40B4-BE49-F238E27FC236}">
                <a16:creationId xmlns:a16="http://schemas.microsoft.com/office/drawing/2014/main" id="{4568B0B9-9C7D-4480-814C-B7F8FA563E01}"/>
              </a:ext>
            </a:extLst>
          </p:cNvPr>
          <p:cNvSpPr>
            <a:spLocks/>
          </p:cNvSpPr>
          <p:nvPr/>
        </p:nvSpPr>
        <p:spPr>
          <a:xfrm>
            <a:off x="7600950" y="3895725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47" name="Subject partition">
            <a:extLst>
              <a:ext uri="{FF2B5EF4-FFF2-40B4-BE49-F238E27FC236}">
                <a16:creationId xmlns:a16="http://schemas.microsoft.com/office/drawing/2014/main" id="{9630DF50-CE90-489A-9AC8-DED1057FC96C}"/>
              </a:ext>
            </a:extLst>
          </p:cNvPr>
          <p:cNvSpPr>
            <a:spLocks/>
          </p:cNvSpPr>
          <p:nvPr/>
        </p:nvSpPr>
        <p:spPr>
          <a:xfrm>
            <a:off x="8705850" y="3800475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…">
            <a:extLst>
              <a:ext uri="{FF2B5EF4-FFF2-40B4-BE49-F238E27FC236}">
                <a16:creationId xmlns:a16="http://schemas.microsoft.com/office/drawing/2014/main" id="{F9B0AE14-F783-42DB-923D-B1E4C02A0660}"/>
              </a:ext>
            </a:extLst>
          </p:cNvPr>
          <p:cNvSpPr>
            <a:spLocks/>
          </p:cNvSpPr>
          <p:nvPr/>
        </p:nvSpPr>
        <p:spPr>
          <a:xfrm>
            <a:off x="8724900" y="3895725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…</a:t>
            </a:r>
          </a:p>
        </p:txBody>
      </p:sp>
      <p:sp>
        <p:nvSpPr>
          <p:cNvPr id="49" name="Subject partition">
            <a:extLst>
              <a:ext uri="{FF2B5EF4-FFF2-40B4-BE49-F238E27FC236}">
                <a16:creationId xmlns:a16="http://schemas.microsoft.com/office/drawing/2014/main" id="{195BFF55-284E-461C-B12F-765268AAC8D0}"/>
              </a:ext>
            </a:extLst>
          </p:cNvPr>
          <p:cNvSpPr>
            <a:spLocks/>
          </p:cNvSpPr>
          <p:nvPr/>
        </p:nvSpPr>
        <p:spPr>
          <a:xfrm>
            <a:off x="9829800" y="3800475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Train">
            <a:extLst>
              <a:ext uri="{FF2B5EF4-FFF2-40B4-BE49-F238E27FC236}">
                <a16:creationId xmlns:a16="http://schemas.microsoft.com/office/drawing/2014/main" id="{40D579B4-AD85-4EC5-A0D3-F171E6E864C4}"/>
              </a:ext>
            </a:extLst>
          </p:cNvPr>
          <p:cNvSpPr>
            <a:spLocks/>
          </p:cNvSpPr>
          <p:nvPr/>
        </p:nvSpPr>
        <p:spPr>
          <a:xfrm>
            <a:off x="9848850" y="3895725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51" name="Fold 29">
            <a:extLst>
              <a:ext uri="{FF2B5EF4-FFF2-40B4-BE49-F238E27FC236}">
                <a16:creationId xmlns:a16="http://schemas.microsoft.com/office/drawing/2014/main" id="{310CAD90-4567-4BA8-AF59-1027BDBEB501}"/>
              </a:ext>
            </a:extLst>
          </p:cNvPr>
          <p:cNvSpPr>
            <a:spLocks/>
          </p:cNvSpPr>
          <p:nvPr/>
        </p:nvSpPr>
        <p:spPr>
          <a:xfrm>
            <a:off x="4057650" y="4848225"/>
            <a:ext cx="12001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Fold 29</a:t>
            </a:r>
          </a:p>
        </p:txBody>
      </p:sp>
      <p:sp>
        <p:nvSpPr>
          <p:cNvPr id="52" name="Subject partition">
            <a:extLst>
              <a:ext uri="{FF2B5EF4-FFF2-40B4-BE49-F238E27FC236}">
                <a16:creationId xmlns:a16="http://schemas.microsoft.com/office/drawing/2014/main" id="{7FE2CDB1-DA95-4D4D-AFCD-3E45218903D2}"/>
              </a:ext>
            </a:extLst>
          </p:cNvPr>
          <p:cNvSpPr>
            <a:spLocks/>
          </p:cNvSpPr>
          <p:nvPr/>
        </p:nvSpPr>
        <p:spPr>
          <a:xfrm>
            <a:off x="5334000" y="474345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Train">
            <a:extLst>
              <a:ext uri="{FF2B5EF4-FFF2-40B4-BE49-F238E27FC236}">
                <a16:creationId xmlns:a16="http://schemas.microsoft.com/office/drawing/2014/main" id="{789D5ADD-3EA1-4E50-968A-AC6A7A93550D}"/>
              </a:ext>
            </a:extLst>
          </p:cNvPr>
          <p:cNvSpPr>
            <a:spLocks/>
          </p:cNvSpPr>
          <p:nvPr/>
        </p:nvSpPr>
        <p:spPr>
          <a:xfrm>
            <a:off x="5353050" y="483870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54" name="Subject partition">
            <a:extLst>
              <a:ext uri="{FF2B5EF4-FFF2-40B4-BE49-F238E27FC236}">
                <a16:creationId xmlns:a16="http://schemas.microsoft.com/office/drawing/2014/main" id="{7FE4B291-BBEE-41D3-9D9B-C1C3639BF40A}"/>
              </a:ext>
            </a:extLst>
          </p:cNvPr>
          <p:cNvSpPr>
            <a:spLocks/>
          </p:cNvSpPr>
          <p:nvPr/>
        </p:nvSpPr>
        <p:spPr>
          <a:xfrm>
            <a:off x="6457950" y="474345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Train">
            <a:extLst>
              <a:ext uri="{FF2B5EF4-FFF2-40B4-BE49-F238E27FC236}">
                <a16:creationId xmlns:a16="http://schemas.microsoft.com/office/drawing/2014/main" id="{2E914CCD-3AFF-4C10-A177-3EBE1F25CA58}"/>
              </a:ext>
            </a:extLst>
          </p:cNvPr>
          <p:cNvSpPr>
            <a:spLocks/>
          </p:cNvSpPr>
          <p:nvPr/>
        </p:nvSpPr>
        <p:spPr>
          <a:xfrm>
            <a:off x="6477000" y="483870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56" name="Subject partition">
            <a:extLst>
              <a:ext uri="{FF2B5EF4-FFF2-40B4-BE49-F238E27FC236}">
                <a16:creationId xmlns:a16="http://schemas.microsoft.com/office/drawing/2014/main" id="{2054BF68-6A9C-4C6E-ADE8-A39D0121CA05}"/>
              </a:ext>
            </a:extLst>
          </p:cNvPr>
          <p:cNvSpPr>
            <a:spLocks/>
          </p:cNvSpPr>
          <p:nvPr/>
        </p:nvSpPr>
        <p:spPr>
          <a:xfrm>
            <a:off x="7581900" y="474345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Train">
            <a:extLst>
              <a:ext uri="{FF2B5EF4-FFF2-40B4-BE49-F238E27FC236}">
                <a16:creationId xmlns:a16="http://schemas.microsoft.com/office/drawing/2014/main" id="{30390677-E466-483A-9B96-EEFA7CDC03D8}"/>
              </a:ext>
            </a:extLst>
          </p:cNvPr>
          <p:cNvSpPr>
            <a:spLocks/>
          </p:cNvSpPr>
          <p:nvPr/>
        </p:nvSpPr>
        <p:spPr>
          <a:xfrm>
            <a:off x="7600950" y="483870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Train</a:t>
            </a:r>
          </a:p>
        </p:txBody>
      </p:sp>
      <p:sp>
        <p:nvSpPr>
          <p:cNvPr id="58" name="Subject partition">
            <a:extLst>
              <a:ext uri="{FF2B5EF4-FFF2-40B4-BE49-F238E27FC236}">
                <a16:creationId xmlns:a16="http://schemas.microsoft.com/office/drawing/2014/main" id="{FEDE9247-8BA3-42E6-82F2-F328BA6DD184}"/>
              </a:ext>
            </a:extLst>
          </p:cNvPr>
          <p:cNvSpPr>
            <a:spLocks/>
          </p:cNvSpPr>
          <p:nvPr/>
        </p:nvSpPr>
        <p:spPr>
          <a:xfrm>
            <a:off x="8705850" y="474345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DDEBF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" name="…">
            <a:extLst>
              <a:ext uri="{FF2B5EF4-FFF2-40B4-BE49-F238E27FC236}">
                <a16:creationId xmlns:a16="http://schemas.microsoft.com/office/drawing/2014/main" id="{818F2664-0BE6-43E1-B829-353FCC623E88}"/>
              </a:ext>
            </a:extLst>
          </p:cNvPr>
          <p:cNvSpPr>
            <a:spLocks/>
          </p:cNvSpPr>
          <p:nvPr/>
        </p:nvSpPr>
        <p:spPr>
          <a:xfrm>
            <a:off x="8724900" y="483870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47EB5"/>
                </a:solidFill>
                <a:latin typeface="Arial"/>
                <a:ea typeface="Arial"/>
                <a:cs typeface="Arial"/>
              </a:rPr>
              <a:t>…</a:t>
            </a:r>
          </a:p>
        </p:txBody>
      </p:sp>
      <p:sp>
        <p:nvSpPr>
          <p:cNvPr id="60" name="Subject partition">
            <a:extLst>
              <a:ext uri="{FF2B5EF4-FFF2-40B4-BE49-F238E27FC236}">
                <a16:creationId xmlns:a16="http://schemas.microsoft.com/office/drawing/2014/main" id="{259AFF3F-D0AD-4E83-96F4-96EF03D51FC1}"/>
              </a:ext>
            </a:extLst>
          </p:cNvPr>
          <p:cNvSpPr>
            <a:spLocks/>
          </p:cNvSpPr>
          <p:nvPr/>
        </p:nvSpPr>
        <p:spPr>
          <a:xfrm>
            <a:off x="9829800" y="4743450"/>
            <a:ext cx="857250" cy="457200"/>
          </a:xfrm>
          <a:prstGeom prst="roundRect">
            <a:avLst>
              <a:gd name="adj" fmla="val 16667"/>
            </a:avLst>
          </a:prstGeom>
          <a:solidFill>
            <a:srgbClr val="50854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Test">
            <a:extLst>
              <a:ext uri="{FF2B5EF4-FFF2-40B4-BE49-F238E27FC236}">
                <a16:creationId xmlns:a16="http://schemas.microsoft.com/office/drawing/2014/main" id="{B6EB9181-3690-4508-9AB1-16653324F2E3}"/>
              </a:ext>
            </a:extLst>
          </p:cNvPr>
          <p:cNvSpPr>
            <a:spLocks/>
          </p:cNvSpPr>
          <p:nvPr/>
        </p:nvSpPr>
        <p:spPr>
          <a:xfrm>
            <a:off x="9848850" y="4838700"/>
            <a:ext cx="8191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62" name="⋮">
            <a:extLst>
              <a:ext uri="{FF2B5EF4-FFF2-40B4-BE49-F238E27FC236}">
                <a16:creationId xmlns:a16="http://schemas.microsoft.com/office/drawing/2014/main" id="{2767D721-AC1B-459E-B822-143D4BF585C4}"/>
              </a:ext>
            </a:extLst>
          </p:cNvPr>
          <p:cNvSpPr>
            <a:spLocks/>
          </p:cNvSpPr>
          <p:nvPr/>
        </p:nvSpPr>
        <p:spPr>
          <a:xfrm>
            <a:off x="4276725" y="4324350"/>
            <a:ext cx="571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⋮</a:t>
            </a:r>
          </a:p>
        </p:txBody>
      </p:sp>
      <p:sp>
        <p:nvSpPr>
          <p:cNvPr id="63" name="28 train  +  1 unseen test  →  repeat for all 29">
            <a:extLst>
              <a:ext uri="{FF2B5EF4-FFF2-40B4-BE49-F238E27FC236}">
                <a16:creationId xmlns:a16="http://schemas.microsoft.com/office/drawing/2014/main" id="{9D2D2525-F0F3-45BF-BA00-18BECA7974A7}"/>
              </a:ext>
            </a:extLst>
          </p:cNvPr>
          <p:cNvSpPr>
            <a:spLocks/>
          </p:cNvSpPr>
          <p:nvPr/>
        </p:nvSpPr>
        <p:spPr>
          <a:xfrm>
            <a:off x="4067175" y="5381625"/>
            <a:ext cx="7477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28 train  +  1 unseen test  →  repeat for all 29</a:t>
            </a:r>
          </a:p>
        </p:txBody>
      </p:sp>
      <p:sp>
        <p:nvSpPr>
          <p:cNvPr id="64" name="Protocol rule">
            <a:extLst>
              <a:ext uri="{FF2B5EF4-FFF2-40B4-BE49-F238E27FC236}">
                <a16:creationId xmlns:a16="http://schemas.microsoft.com/office/drawing/2014/main" id="{EAF6BEE1-A376-465D-812D-4945701F9B2C}"/>
              </a:ext>
            </a:extLst>
          </p:cNvPr>
          <p:cNvSpPr>
            <a:spLocks/>
          </p:cNvSpPr>
          <p:nvPr/>
        </p:nvSpPr>
        <p:spPr>
          <a:xfrm>
            <a:off x="514350" y="5905500"/>
            <a:ext cx="11172825" cy="9525"/>
          </a:xfrm>
          <a:prstGeom prst="rect">
            <a:avLst/>
          </a:prstGeom>
          <a:solidFill>
            <a:srgbClr val="D8E4E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" name="8 s windows · 1 s stride · Same protocol for all methods">
            <a:extLst>
              <a:ext uri="{FF2B5EF4-FFF2-40B4-BE49-F238E27FC236}">
                <a16:creationId xmlns:a16="http://schemas.microsoft.com/office/drawing/2014/main" id="{5043FFEA-27B6-4051-B808-FE1B8CDA59E3}"/>
              </a:ext>
            </a:extLst>
          </p:cNvPr>
          <p:cNvSpPr>
            <a:spLocks/>
          </p:cNvSpPr>
          <p:nvPr/>
        </p:nvSpPr>
        <p:spPr>
          <a:xfrm>
            <a:off x="533400" y="6105525"/>
            <a:ext cx="10001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8 s windows · 1 s stride · Same protocol for all methods</a:t>
            </a:r>
          </a:p>
        </p:txBody>
      </p:sp>
      <p:sp>
        <p:nvSpPr>
          <p:cNvPr id="66" name="Dataset: Shin et al., IEEE TNSRE, 2017">
            <a:extLst>
              <a:ext uri="{FF2B5EF4-FFF2-40B4-BE49-F238E27FC236}">
                <a16:creationId xmlns:a16="http://schemas.microsoft.com/office/drawing/2014/main" id="{A37074E0-4A11-4FE1-A6D7-73064D1C445D}"/>
              </a:ext>
            </a:extLst>
          </p:cNvPr>
          <p:cNvSpPr>
            <a:spLocks/>
          </p:cNvSpPr>
          <p:nvPr/>
        </p:nvSpPr>
        <p:spPr>
          <a:xfrm>
            <a:off x="533400" y="6515100"/>
            <a:ext cx="80010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Dataset: Shin et al., IEEE TNSRE, 2017</a:t>
            </a: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EA365002-2831-5113-909E-160CF09E8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  <p:pic>
        <p:nvPicPr>
          <p:cNvPr id="70" name="图形 69" descr="举起的手 轮廓">
            <a:extLst>
              <a:ext uri="{FF2B5EF4-FFF2-40B4-BE49-F238E27FC236}">
                <a16:creationId xmlns:a16="http://schemas.microsoft.com/office/drawing/2014/main" id="{16792662-F954-50F5-B06C-E022CE967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97180" y="2492299"/>
            <a:ext cx="763279" cy="763279"/>
          </a:xfrm>
          <a:prstGeom prst="rect">
            <a:avLst/>
          </a:prstGeom>
        </p:spPr>
      </p:pic>
      <p:pic>
        <p:nvPicPr>
          <p:cNvPr id="72" name="图形 71" descr="手 轮廓">
            <a:extLst>
              <a:ext uri="{FF2B5EF4-FFF2-40B4-BE49-F238E27FC236}">
                <a16:creationId xmlns:a16="http://schemas.microsoft.com/office/drawing/2014/main" id="{D0C95B13-601E-2332-2F22-43AD0521AD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5854" y="2484645"/>
            <a:ext cx="763279" cy="7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446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3.89% accuracy under the shared LOSO protoco">
            <a:extLst>
              <a:ext uri="{FF2B5EF4-FFF2-40B4-BE49-F238E27FC236}">
                <a16:creationId xmlns:a16="http://schemas.microsoft.com/office/drawing/2014/main" id="{5F4140C6-0C85-4407-BFBA-2668306A41B3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63.89% accuracy under the shared LOSO protocol</a:t>
            </a:r>
          </a:p>
        </p:txBody>
      </p:sp>
      <p:sp>
        <p:nvSpPr>
          <p:cNvPr id="2" name="07 / 10">
            <a:extLst>
              <a:ext uri="{FF2B5EF4-FFF2-40B4-BE49-F238E27FC236}">
                <a16:creationId xmlns:a16="http://schemas.microsoft.com/office/drawing/2014/main" id="{818808C4-D29E-4E37-896B-F777364E0676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07 / 10</a:t>
            </a:r>
          </a:p>
        </p:txBody>
      </p:sp>
      <p:graphicFrame>
        <p:nvGraphicFramePr>
          <p:cNvPr id="10" name="Chart"/>
          <p:cNvGraphicFramePr/>
          <p:nvPr>
            <p:extLst>
              <p:ext uri="{D42A27DB-BD31-4B8C-83A1-F6EECF244321}">
                <p14:modId xmlns:p14="http://schemas.microsoft.com/office/powerpoint/2010/main" val="1059601804"/>
              </p:ext>
            </p:extLst>
          </p:nvPr>
        </p:nvGraphicFramePr>
        <p:xfrm>
          <a:off x="419099" y="1400175"/>
          <a:ext cx="10845694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ccuracy (%)     Results under our shared eva">
            <a:extLst>
              <a:ext uri="{FF2B5EF4-FFF2-40B4-BE49-F238E27FC236}">
                <a16:creationId xmlns:a16="http://schemas.microsoft.com/office/drawing/2014/main" id="{8012BDEE-003A-4DFD-A5A4-C23E88A4B024}"/>
              </a:ext>
            </a:extLst>
          </p:cNvPr>
          <p:cNvSpPr>
            <a:spLocks/>
          </p:cNvSpPr>
          <p:nvPr/>
        </p:nvSpPr>
        <p:spPr>
          <a:xfrm>
            <a:off x="638175" y="6086475"/>
            <a:ext cx="10001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Accuracy (%)     Results under our shared evaluation pipeline</a:t>
            </a:r>
          </a:p>
        </p:txBody>
      </p:sp>
    </p:spTree>
    <p:extLst>
      <p:ext uri="{BB962C8B-B14F-4D97-AF65-F5344CB8AC3E}">
        <p14:creationId xmlns:p14="http://schemas.microsoft.com/office/powerpoint/2010/main" val="8334263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he full model improves over EEG alone">
            <a:extLst>
              <a:ext uri="{FF2B5EF4-FFF2-40B4-BE49-F238E27FC236}">
                <a16:creationId xmlns:a16="http://schemas.microsoft.com/office/drawing/2014/main" id="{932BBE08-E0F4-4DA8-B120-E3AA71303459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The full model improves over EEG alone</a:t>
            </a:r>
          </a:p>
        </p:txBody>
      </p:sp>
      <p:sp>
        <p:nvSpPr>
          <p:cNvPr id="2" name="08 / 10">
            <a:extLst>
              <a:ext uri="{FF2B5EF4-FFF2-40B4-BE49-F238E27FC236}">
                <a16:creationId xmlns:a16="http://schemas.microsoft.com/office/drawing/2014/main" id="{DAFDB2A4-424F-47F7-9471-F67079F89D19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08 / 10</a:t>
            </a:r>
          </a:p>
        </p:txBody>
      </p:sp>
      <p:sp>
        <p:nvSpPr>
          <p:cNvPr id="3" name="59.48%">
            <a:extLst>
              <a:ext uri="{FF2B5EF4-FFF2-40B4-BE49-F238E27FC236}">
                <a16:creationId xmlns:a16="http://schemas.microsoft.com/office/drawing/2014/main" id="{D01BEC83-F040-4F15-8B1B-598A4F5CB7CA}"/>
              </a:ext>
            </a:extLst>
          </p:cNvPr>
          <p:cNvSpPr>
            <a:spLocks/>
          </p:cNvSpPr>
          <p:nvPr/>
        </p:nvSpPr>
        <p:spPr>
          <a:xfrm>
            <a:off x="657225" y="1266825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347EB5"/>
                </a:solidFill>
                <a:latin typeface="Arial"/>
                <a:ea typeface="Arial"/>
                <a:cs typeface="Arial"/>
              </a:rPr>
              <a:t>59.48%</a:t>
            </a:r>
          </a:p>
        </p:txBody>
      </p:sp>
      <p:sp>
        <p:nvSpPr>
          <p:cNvPr id="4" name="EEG-only">
            <a:extLst>
              <a:ext uri="{FF2B5EF4-FFF2-40B4-BE49-F238E27FC236}">
                <a16:creationId xmlns:a16="http://schemas.microsoft.com/office/drawing/2014/main" id="{0AB60488-648C-42F1-ADE0-1AC6FD0AB1C2}"/>
              </a:ext>
            </a:extLst>
          </p:cNvPr>
          <p:cNvSpPr>
            <a:spLocks/>
          </p:cNvSpPr>
          <p:nvPr/>
        </p:nvSpPr>
        <p:spPr>
          <a:xfrm>
            <a:off x="685800" y="1971675"/>
            <a:ext cx="2857500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EEG-only</a:t>
            </a:r>
          </a:p>
        </p:txBody>
      </p:sp>
      <p:sp>
        <p:nvSpPr>
          <p:cNvPr id="5" name="63.89%">
            <a:extLst>
              <a:ext uri="{FF2B5EF4-FFF2-40B4-BE49-F238E27FC236}">
                <a16:creationId xmlns:a16="http://schemas.microsoft.com/office/drawing/2014/main" id="{1825572A-19D5-44B8-A2B1-6660B267E593}"/>
              </a:ext>
            </a:extLst>
          </p:cNvPr>
          <p:cNvSpPr>
            <a:spLocks/>
          </p:cNvSpPr>
          <p:nvPr/>
        </p:nvSpPr>
        <p:spPr>
          <a:xfrm>
            <a:off x="4257675" y="1266825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63.89%</a:t>
            </a:r>
          </a:p>
        </p:txBody>
      </p:sp>
      <p:sp>
        <p:nvSpPr>
          <p:cNvPr id="6" name="AsymHRF-Net">
            <a:extLst>
              <a:ext uri="{FF2B5EF4-FFF2-40B4-BE49-F238E27FC236}">
                <a16:creationId xmlns:a16="http://schemas.microsoft.com/office/drawing/2014/main" id="{9C8B5D8F-D6F6-4ACD-BA56-0BB868DA9D84}"/>
              </a:ext>
            </a:extLst>
          </p:cNvPr>
          <p:cNvSpPr>
            <a:spLocks/>
          </p:cNvSpPr>
          <p:nvPr/>
        </p:nvSpPr>
        <p:spPr>
          <a:xfrm>
            <a:off x="4286250" y="1971675"/>
            <a:ext cx="3048000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AsymHRF-Net</a:t>
            </a:r>
          </a:p>
        </p:txBody>
      </p:sp>
      <p:sp>
        <p:nvSpPr>
          <p:cNvPr id="7" name="+4.41 pp">
            <a:extLst>
              <a:ext uri="{FF2B5EF4-FFF2-40B4-BE49-F238E27FC236}">
                <a16:creationId xmlns:a16="http://schemas.microsoft.com/office/drawing/2014/main" id="{95BB4B91-ABAB-4580-8E61-5ED545003DBD}"/>
              </a:ext>
            </a:extLst>
          </p:cNvPr>
          <p:cNvSpPr>
            <a:spLocks/>
          </p:cNvSpPr>
          <p:nvPr/>
        </p:nvSpPr>
        <p:spPr>
          <a:xfrm>
            <a:off x="8305800" y="1266825"/>
            <a:ext cx="326707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+4.41 pp</a:t>
            </a:r>
          </a:p>
        </p:txBody>
      </p:sp>
      <p:sp>
        <p:nvSpPr>
          <p:cNvPr id="8" name="p = 0.0041">
            <a:extLst>
              <a:ext uri="{FF2B5EF4-FFF2-40B4-BE49-F238E27FC236}">
                <a16:creationId xmlns:a16="http://schemas.microsoft.com/office/drawing/2014/main" id="{6FD47AD3-4323-4B1E-80CB-100780075973}"/>
              </a:ext>
            </a:extLst>
          </p:cNvPr>
          <p:cNvSpPr>
            <a:spLocks/>
          </p:cNvSpPr>
          <p:nvPr/>
        </p:nvSpPr>
        <p:spPr>
          <a:xfrm>
            <a:off x="8353425" y="19716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p = 0.0041</a:t>
            </a:r>
          </a:p>
        </p:txBody>
      </p:sp>
      <p:graphicFrame>
        <p:nvGraphicFramePr>
          <p:cNvPr id="19" name="Chart"/>
          <p:cNvGraphicFramePr/>
          <p:nvPr/>
        </p:nvGraphicFramePr>
        <p:xfrm>
          <a:off x="514350" y="2590800"/>
          <a:ext cx="1114425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Accuracy (%) by participant     Paired two-si">
            <a:extLst>
              <a:ext uri="{FF2B5EF4-FFF2-40B4-BE49-F238E27FC236}">
                <a16:creationId xmlns:a16="http://schemas.microsoft.com/office/drawing/2014/main" id="{4AE7F969-17E8-42BA-BF00-342F6BC87161}"/>
              </a:ext>
            </a:extLst>
          </p:cNvPr>
          <p:cNvSpPr>
            <a:spLocks/>
          </p:cNvSpPr>
          <p:nvPr/>
        </p:nvSpPr>
        <p:spPr>
          <a:xfrm>
            <a:off x="657225" y="607695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Accuracy (%) by participant     Paired two-sided t-test, n = 29</a:t>
            </a:r>
          </a:p>
        </p:txBody>
      </p:sp>
    </p:spTree>
    <p:extLst>
      <p:ext uri="{BB962C8B-B14F-4D97-AF65-F5344CB8AC3E}">
        <p14:creationId xmlns:p14="http://schemas.microsoft.com/office/powerpoint/2010/main" val="19625913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om offline evidence to broader use">
            <a:extLst>
              <a:ext uri="{FF2B5EF4-FFF2-40B4-BE49-F238E27FC236}">
                <a16:creationId xmlns:a16="http://schemas.microsoft.com/office/drawing/2014/main" id="{99E1EEA5-A02F-4798-8F54-6398668C0E1A}"/>
              </a:ext>
            </a:extLst>
          </p:cNvPr>
          <p:cNvSpPr>
            <a:spLocks/>
          </p:cNvSpPr>
          <p:nvPr/>
        </p:nvSpPr>
        <p:spPr>
          <a:xfrm>
            <a:off x="514350" y="3619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From offline evidence to broader use</a:t>
            </a:r>
          </a:p>
        </p:txBody>
      </p:sp>
      <p:sp>
        <p:nvSpPr>
          <p:cNvPr id="2" name="09 / 10">
            <a:extLst>
              <a:ext uri="{FF2B5EF4-FFF2-40B4-BE49-F238E27FC236}">
                <a16:creationId xmlns:a16="http://schemas.microsoft.com/office/drawing/2014/main" id="{EFC733E6-E126-4166-B528-7C3793B41922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09 / 10</a:t>
            </a:r>
          </a:p>
        </p:txBody>
      </p:sp>
      <p:sp>
        <p:nvSpPr>
          <p:cNvPr id="3" name="CURRENT SCOPE">
            <a:extLst>
              <a:ext uri="{FF2B5EF4-FFF2-40B4-BE49-F238E27FC236}">
                <a16:creationId xmlns:a16="http://schemas.microsoft.com/office/drawing/2014/main" id="{93D18304-F03D-43B2-B9D5-2D0EBE298A0D}"/>
              </a:ext>
            </a:extLst>
          </p:cNvPr>
          <p:cNvSpPr>
            <a:spLocks/>
          </p:cNvSpPr>
          <p:nvPr/>
        </p:nvSpPr>
        <p:spPr>
          <a:xfrm>
            <a:off x="533400" y="12382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36777"/>
                </a:solidFill>
                <a:latin typeface="Arial"/>
                <a:ea typeface="Arial"/>
                <a:cs typeface="Arial"/>
              </a:rPr>
              <a:t>CURRENT SCOPE</a:t>
            </a:r>
          </a:p>
        </p:txBody>
      </p:sp>
      <p:sp>
        <p:nvSpPr>
          <p:cNvPr id="4" name="One dataset  ·  Binary motor imagery  ·  Offline evaluation">
            <a:extLst>
              <a:ext uri="{FF2B5EF4-FFF2-40B4-BE49-F238E27FC236}">
                <a16:creationId xmlns:a16="http://schemas.microsoft.com/office/drawing/2014/main" id="{9BB3C786-139D-4B3D-93C5-FFB920A84166}"/>
              </a:ext>
            </a:extLst>
          </p:cNvPr>
          <p:cNvSpPr>
            <a:spLocks/>
          </p:cNvSpPr>
          <p:nvPr/>
        </p:nvSpPr>
        <p:spPr>
          <a:xfrm>
            <a:off x="533400" y="1609725"/>
            <a:ext cx="109347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02A43"/>
                </a:solidFill>
                <a:latin typeface="Arial"/>
                <a:ea typeface="Arial"/>
                <a:cs typeface="Arial"/>
              </a:rPr>
              <a:t>One dataset  ·  Binary motor imagery  ·  Offline evaluation</a:t>
            </a:r>
          </a:p>
        </p:txBody>
      </p:sp>
      <p:sp>
        <p:nvSpPr>
          <p:cNvPr id="5" name="Scope separator">
            <a:extLst>
              <a:ext uri="{FF2B5EF4-FFF2-40B4-BE49-F238E27FC236}">
                <a16:creationId xmlns:a16="http://schemas.microsoft.com/office/drawing/2014/main" id="{A198698D-0F3A-45BA-9D19-735CCB63F223}"/>
              </a:ext>
            </a:extLst>
          </p:cNvPr>
          <p:cNvSpPr>
            <a:spLocks/>
          </p:cNvSpPr>
          <p:nvPr/>
        </p:nvSpPr>
        <p:spPr>
          <a:xfrm>
            <a:off x="533400" y="2181225"/>
            <a:ext cx="11125200" cy="9525"/>
          </a:xfrm>
          <a:prstGeom prst="rect">
            <a:avLst/>
          </a:prstGeom>
          <a:solidFill>
            <a:srgbClr val="D8E4E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uture direction card">
            <a:extLst>
              <a:ext uri="{FF2B5EF4-FFF2-40B4-BE49-F238E27FC236}">
                <a16:creationId xmlns:a16="http://schemas.microsoft.com/office/drawing/2014/main" id="{B4BF9B7C-BB8D-45AB-BE46-8BCBB77EEF73}"/>
              </a:ext>
            </a:extLst>
          </p:cNvPr>
          <p:cNvSpPr>
            <a:spLocks/>
          </p:cNvSpPr>
          <p:nvPr/>
        </p:nvSpPr>
        <p:spPr>
          <a:xfrm>
            <a:off x="533400" y="2647950"/>
            <a:ext cx="3486150" cy="3171825"/>
          </a:xfrm>
          <a:prstGeom prst="roundRect">
            <a:avLst>
              <a:gd name="adj" fmla="val 2402"/>
            </a:avLst>
          </a:prstGeom>
          <a:solidFill>
            <a:srgbClr val="F4F8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01">
            <a:extLst>
              <a:ext uri="{FF2B5EF4-FFF2-40B4-BE49-F238E27FC236}">
                <a16:creationId xmlns:a16="http://schemas.microsoft.com/office/drawing/2014/main" id="{4D2CC6C9-1977-4B98-AAE0-D6A029C2CB8A}"/>
              </a:ext>
            </a:extLst>
          </p:cNvPr>
          <p:cNvSpPr>
            <a:spLocks/>
          </p:cNvSpPr>
          <p:nvPr/>
        </p:nvSpPr>
        <p:spPr>
          <a:xfrm>
            <a:off x="762000" y="2847975"/>
            <a:ext cx="5524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Future direction card">
            <a:extLst>
              <a:ext uri="{FF2B5EF4-FFF2-40B4-BE49-F238E27FC236}">
                <a16:creationId xmlns:a16="http://schemas.microsoft.com/office/drawing/2014/main" id="{06C8D7B4-B081-4667-A18C-DC5BD52C4815}"/>
              </a:ext>
            </a:extLst>
          </p:cNvPr>
          <p:cNvSpPr>
            <a:spLocks/>
          </p:cNvSpPr>
          <p:nvPr/>
        </p:nvSpPr>
        <p:spPr>
          <a:xfrm>
            <a:off x="4352925" y="2647950"/>
            <a:ext cx="3486150" cy="3171825"/>
          </a:xfrm>
          <a:prstGeom prst="roundRect">
            <a:avLst>
              <a:gd name="adj" fmla="val 2402"/>
            </a:avLst>
          </a:prstGeom>
          <a:solidFill>
            <a:srgbClr val="F4F8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02">
            <a:extLst>
              <a:ext uri="{FF2B5EF4-FFF2-40B4-BE49-F238E27FC236}">
                <a16:creationId xmlns:a16="http://schemas.microsoft.com/office/drawing/2014/main" id="{9981B6C2-9C6B-44F2-8CCE-0B4A936184B5}"/>
              </a:ext>
            </a:extLst>
          </p:cNvPr>
          <p:cNvSpPr>
            <a:spLocks/>
          </p:cNvSpPr>
          <p:nvPr/>
        </p:nvSpPr>
        <p:spPr>
          <a:xfrm>
            <a:off x="4581525" y="2847975"/>
            <a:ext cx="5524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Future direction card">
            <a:extLst>
              <a:ext uri="{FF2B5EF4-FFF2-40B4-BE49-F238E27FC236}">
                <a16:creationId xmlns:a16="http://schemas.microsoft.com/office/drawing/2014/main" id="{E6512607-3CCC-445A-B3F6-F0E0EEEF1929}"/>
              </a:ext>
            </a:extLst>
          </p:cNvPr>
          <p:cNvSpPr>
            <a:spLocks/>
          </p:cNvSpPr>
          <p:nvPr/>
        </p:nvSpPr>
        <p:spPr>
          <a:xfrm>
            <a:off x="8172450" y="2647950"/>
            <a:ext cx="3486150" cy="3171825"/>
          </a:xfrm>
          <a:prstGeom prst="roundRect">
            <a:avLst>
              <a:gd name="adj" fmla="val 2402"/>
            </a:avLst>
          </a:prstGeom>
          <a:solidFill>
            <a:srgbClr val="F4F8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03">
            <a:extLst>
              <a:ext uri="{FF2B5EF4-FFF2-40B4-BE49-F238E27FC236}">
                <a16:creationId xmlns:a16="http://schemas.microsoft.com/office/drawing/2014/main" id="{76361D88-FCFD-4456-A2B3-ABEB3E8CE2B4}"/>
              </a:ext>
            </a:extLst>
          </p:cNvPr>
          <p:cNvSpPr>
            <a:spLocks/>
          </p:cNvSpPr>
          <p:nvPr/>
        </p:nvSpPr>
        <p:spPr>
          <a:xfrm>
            <a:off x="8401050" y="2847975"/>
            <a:ext cx="5524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Module component">
            <a:extLst>
              <a:ext uri="{FF2B5EF4-FFF2-40B4-BE49-F238E27FC236}">
                <a16:creationId xmlns:a16="http://schemas.microsoft.com/office/drawing/2014/main" id="{8A70D34F-846A-4927-9563-9569FBFBB5CE}"/>
              </a:ext>
            </a:extLst>
          </p:cNvPr>
          <p:cNvSpPr>
            <a:spLocks/>
          </p:cNvSpPr>
          <p:nvPr/>
        </p:nvSpPr>
        <p:spPr>
          <a:xfrm>
            <a:off x="876300" y="3505200"/>
            <a:ext cx="638175" cy="542925"/>
          </a:xfrm>
          <a:prstGeom prst="roundRect">
            <a:avLst>
              <a:gd name="adj" fmla="val 14035"/>
            </a:avLst>
          </a:prstGeom>
          <a:solidFill>
            <a:srgbClr val="347EB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A">
            <a:extLst>
              <a:ext uri="{FF2B5EF4-FFF2-40B4-BE49-F238E27FC236}">
                <a16:creationId xmlns:a16="http://schemas.microsoft.com/office/drawing/2014/main" id="{C2432EBC-E6BF-4278-A079-8F463E7378FE}"/>
              </a:ext>
            </a:extLst>
          </p:cNvPr>
          <p:cNvSpPr>
            <a:spLocks/>
          </p:cNvSpPr>
          <p:nvPr/>
        </p:nvSpPr>
        <p:spPr>
          <a:xfrm>
            <a:off x="876300" y="3638550"/>
            <a:ext cx="6381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4" name="Flow arrow">
            <a:extLst>
              <a:ext uri="{FF2B5EF4-FFF2-40B4-BE49-F238E27FC236}">
                <a16:creationId xmlns:a16="http://schemas.microsoft.com/office/drawing/2014/main" id="{EFB7DA9B-5F04-45B6-B867-4F2D6C632CA9}"/>
              </a:ext>
            </a:extLst>
          </p:cNvPr>
          <p:cNvSpPr>
            <a:spLocks/>
          </p:cNvSpPr>
          <p:nvPr/>
        </p:nvSpPr>
        <p:spPr>
          <a:xfrm>
            <a:off x="1543050" y="3705225"/>
            <a:ext cx="161925" cy="152400"/>
          </a:xfrm>
          <a:prstGeom prst="rightArrow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Module component">
            <a:extLst>
              <a:ext uri="{FF2B5EF4-FFF2-40B4-BE49-F238E27FC236}">
                <a16:creationId xmlns:a16="http://schemas.microsoft.com/office/drawing/2014/main" id="{7F5F7439-22FD-4E07-B87C-4B14C06E9E5A}"/>
              </a:ext>
            </a:extLst>
          </p:cNvPr>
          <p:cNvSpPr>
            <a:spLocks/>
          </p:cNvSpPr>
          <p:nvPr/>
        </p:nvSpPr>
        <p:spPr>
          <a:xfrm>
            <a:off x="1743075" y="3505200"/>
            <a:ext cx="638175" cy="542925"/>
          </a:xfrm>
          <a:prstGeom prst="roundRect">
            <a:avLst>
              <a:gd name="adj" fmla="val 14035"/>
            </a:avLst>
          </a:prstGeom>
          <a:solidFill>
            <a:srgbClr val="078F89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B">
            <a:extLst>
              <a:ext uri="{FF2B5EF4-FFF2-40B4-BE49-F238E27FC236}">
                <a16:creationId xmlns:a16="http://schemas.microsoft.com/office/drawing/2014/main" id="{E311A357-E979-4D7D-B38C-842C9EB040BE}"/>
              </a:ext>
            </a:extLst>
          </p:cNvPr>
          <p:cNvSpPr>
            <a:spLocks/>
          </p:cNvSpPr>
          <p:nvPr/>
        </p:nvSpPr>
        <p:spPr>
          <a:xfrm>
            <a:off x="1743075" y="3638550"/>
            <a:ext cx="6381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7" name="Flow arrow">
            <a:extLst>
              <a:ext uri="{FF2B5EF4-FFF2-40B4-BE49-F238E27FC236}">
                <a16:creationId xmlns:a16="http://schemas.microsoft.com/office/drawing/2014/main" id="{6D58F356-BAB1-4C73-A3D2-DD0A8A6C34AA}"/>
              </a:ext>
            </a:extLst>
          </p:cNvPr>
          <p:cNvSpPr>
            <a:spLocks/>
          </p:cNvSpPr>
          <p:nvPr/>
        </p:nvSpPr>
        <p:spPr>
          <a:xfrm>
            <a:off x="2409825" y="3705225"/>
            <a:ext cx="161925" cy="152400"/>
          </a:xfrm>
          <a:prstGeom prst="rightArrow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Module component">
            <a:extLst>
              <a:ext uri="{FF2B5EF4-FFF2-40B4-BE49-F238E27FC236}">
                <a16:creationId xmlns:a16="http://schemas.microsoft.com/office/drawing/2014/main" id="{C55F6CE6-7083-4DE8-9524-544AB02A2C56}"/>
              </a:ext>
            </a:extLst>
          </p:cNvPr>
          <p:cNvSpPr>
            <a:spLocks/>
          </p:cNvSpPr>
          <p:nvPr/>
        </p:nvSpPr>
        <p:spPr>
          <a:xfrm>
            <a:off x="2609850" y="3505200"/>
            <a:ext cx="638175" cy="542925"/>
          </a:xfrm>
          <a:prstGeom prst="roundRect">
            <a:avLst>
              <a:gd name="adj" fmla="val 14035"/>
            </a:avLst>
          </a:prstGeom>
          <a:solidFill>
            <a:srgbClr val="347EB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C">
            <a:extLst>
              <a:ext uri="{FF2B5EF4-FFF2-40B4-BE49-F238E27FC236}">
                <a16:creationId xmlns:a16="http://schemas.microsoft.com/office/drawing/2014/main" id="{21439A94-C42B-4528-A0FF-D5BCAC2826B3}"/>
              </a:ext>
            </a:extLst>
          </p:cNvPr>
          <p:cNvSpPr>
            <a:spLocks/>
          </p:cNvSpPr>
          <p:nvPr/>
        </p:nvSpPr>
        <p:spPr>
          <a:xfrm>
            <a:off x="2609850" y="3638550"/>
            <a:ext cx="6381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20" name="Test each module">
            <a:extLst>
              <a:ext uri="{FF2B5EF4-FFF2-40B4-BE49-F238E27FC236}">
                <a16:creationId xmlns:a16="http://schemas.microsoft.com/office/drawing/2014/main" id="{A9A69466-9E3F-4872-A706-494CDFB63591}"/>
              </a:ext>
            </a:extLst>
          </p:cNvPr>
          <p:cNvSpPr>
            <a:spLocks/>
          </p:cNvSpPr>
          <p:nvPr/>
        </p:nvSpPr>
        <p:spPr>
          <a:xfrm>
            <a:off x="762000" y="44672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Test each module</a:t>
            </a:r>
          </a:p>
        </p:txBody>
      </p:sp>
      <p:sp>
        <p:nvSpPr>
          <p:cNvPr id="21" name="Separate contributions">
            <a:extLst>
              <a:ext uri="{FF2B5EF4-FFF2-40B4-BE49-F238E27FC236}">
                <a16:creationId xmlns:a16="http://schemas.microsoft.com/office/drawing/2014/main" id="{0F46F3CF-E73F-4771-809C-87166AA7AD3B}"/>
              </a:ext>
            </a:extLst>
          </p:cNvPr>
          <p:cNvSpPr>
            <a:spLocks/>
          </p:cNvSpPr>
          <p:nvPr/>
        </p:nvSpPr>
        <p:spPr>
          <a:xfrm>
            <a:off x="762000" y="5000625"/>
            <a:ext cx="29527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Separate contributions</a:t>
            </a:r>
          </a:p>
        </p:txBody>
      </p:sp>
      <p:sp>
        <p:nvSpPr>
          <p:cNvPr id="22" name="Time axis">
            <a:extLst>
              <a:ext uri="{FF2B5EF4-FFF2-40B4-BE49-F238E27FC236}">
                <a16:creationId xmlns:a16="http://schemas.microsoft.com/office/drawing/2014/main" id="{F6F4A91F-048B-4C85-9B41-38210205802E}"/>
              </a:ext>
            </a:extLst>
          </p:cNvPr>
          <p:cNvSpPr>
            <a:spLocks/>
          </p:cNvSpPr>
          <p:nvPr/>
        </p:nvSpPr>
        <p:spPr>
          <a:xfrm>
            <a:off x="4695825" y="3838575"/>
            <a:ext cx="2743200" cy="28575"/>
          </a:xfrm>
          <a:prstGeom prst="rect">
            <a:avLst/>
          </a:prstGeom>
          <a:solidFill>
            <a:srgbClr val="53677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Adaptive window">
            <a:extLst>
              <a:ext uri="{FF2B5EF4-FFF2-40B4-BE49-F238E27FC236}">
                <a16:creationId xmlns:a16="http://schemas.microsoft.com/office/drawing/2014/main" id="{FB7D606B-8505-46F3-999C-4F57195FC92D}"/>
              </a:ext>
            </a:extLst>
          </p:cNvPr>
          <p:cNvSpPr>
            <a:spLocks/>
          </p:cNvSpPr>
          <p:nvPr/>
        </p:nvSpPr>
        <p:spPr>
          <a:xfrm>
            <a:off x="4700588" y="3507580"/>
            <a:ext cx="2764631" cy="500063"/>
          </a:xfrm>
          <a:prstGeom prst="roundRect">
            <a:avLst>
              <a:gd name="adj" fmla="val 21053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/>
              </a:gs>
            </a:gsLst>
            <a:lin ang="0" scaled="0"/>
          </a:gra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3–8 s prior → adaptive">
            <a:extLst>
              <a:ext uri="{FF2B5EF4-FFF2-40B4-BE49-F238E27FC236}">
                <a16:creationId xmlns:a16="http://schemas.microsoft.com/office/drawing/2014/main" id="{895E661F-4E35-4F84-BBCB-747757D2D7A0}"/>
              </a:ext>
            </a:extLst>
          </p:cNvPr>
          <p:cNvSpPr>
            <a:spLocks/>
          </p:cNvSpPr>
          <p:nvPr/>
        </p:nvSpPr>
        <p:spPr>
          <a:xfrm>
            <a:off x="4667250" y="4114800"/>
            <a:ext cx="28575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3–8 s prior → adaptive</a:t>
            </a:r>
          </a:p>
        </p:txBody>
      </p:sp>
      <p:sp>
        <p:nvSpPr>
          <p:cNvPr id="26" name="Adapt the delay">
            <a:extLst>
              <a:ext uri="{FF2B5EF4-FFF2-40B4-BE49-F238E27FC236}">
                <a16:creationId xmlns:a16="http://schemas.microsoft.com/office/drawing/2014/main" id="{0C23B7F0-AC36-44B5-8B42-2959066645A2}"/>
              </a:ext>
            </a:extLst>
          </p:cNvPr>
          <p:cNvSpPr>
            <a:spLocks/>
          </p:cNvSpPr>
          <p:nvPr/>
        </p:nvSpPr>
        <p:spPr>
          <a:xfrm>
            <a:off x="4581525" y="4467225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Adapt the delay</a:t>
            </a:r>
          </a:p>
        </p:txBody>
      </p:sp>
      <p:sp>
        <p:nvSpPr>
          <p:cNvPr id="27" name="Fit individual timing">
            <a:extLst>
              <a:ext uri="{FF2B5EF4-FFF2-40B4-BE49-F238E27FC236}">
                <a16:creationId xmlns:a16="http://schemas.microsoft.com/office/drawing/2014/main" id="{4A03CD57-D523-43E6-95E7-44503B5138AE}"/>
              </a:ext>
            </a:extLst>
          </p:cNvPr>
          <p:cNvSpPr>
            <a:spLocks/>
          </p:cNvSpPr>
          <p:nvPr/>
        </p:nvSpPr>
        <p:spPr>
          <a:xfrm>
            <a:off x="4581525" y="5000625"/>
            <a:ext cx="29813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Fit individual timing</a:t>
            </a:r>
          </a:p>
        </p:txBody>
      </p:sp>
      <p:sp>
        <p:nvSpPr>
          <p:cNvPr id="28" name="Participant head">
            <a:extLst>
              <a:ext uri="{FF2B5EF4-FFF2-40B4-BE49-F238E27FC236}">
                <a16:creationId xmlns:a16="http://schemas.microsoft.com/office/drawing/2014/main" id="{7A411E2E-984C-4A01-8DDB-7CE244E9DDD9}"/>
              </a:ext>
            </a:extLst>
          </p:cNvPr>
          <p:cNvSpPr>
            <a:spLocks/>
          </p:cNvSpPr>
          <p:nvPr/>
        </p:nvSpPr>
        <p:spPr>
          <a:xfrm>
            <a:off x="8539163" y="3476625"/>
            <a:ext cx="162877" cy="162877"/>
          </a:xfrm>
          <a:prstGeom prst="ellipse">
            <a:avLst/>
          </a:prstGeom>
          <a:solidFill>
            <a:srgbClr val="347EB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Participant body">
            <a:extLst>
              <a:ext uri="{FF2B5EF4-FFF2-40B4-BE49-F238E27FC236}">
                <a16:creationId xmlns:a16="http://schemas.microsoft.com/office/drawing/2014/main" id="{A5668DF3-D7BA-49F2-8F3B-AC0714F59334}"/>
              </a:ext>
            </a:extLst>
          </p:cNvPr>
          <p:cNvSpPr>
            <a:spLocks/>
          </p:cNvSpPr>
          <p:nvPr/>
        </p:nvSpPr>
        <p:spPr>
          <a:xfrm>
            <a:off x="8448675" y="3684746"/>
            <a:ext cx="343853" cy="280511"/>
          </a:xfrm>
          <a:prstGeom prst="roundRect">
            <a:avLst>
              <a:gd name="adj" fmla="val 27165"/>
            </a:avLst>
          </a:prstGeom>
          <a:solidFill>
            <a:srgbClr val="347EB5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low arrow">
            <a:extLst>
              <a:ext uri="{FF2B5EF4-FFF2-40B4-BE49-F238E27FC236}">
                <a16:creationId xmlns:a16="http://schemas.microsoft.com/office/drawing/2014/main" id="{76E4207F-247A-4EA5-A01A-DDE9FB4B4F94}"/>
              </a:ext>
            </a:extLst>
          </p:cNvPr>
          <p:cNvSpPr>
            <a:spLocks/>
          </p:cNvSpPr>
          <p:nvPr/>
        </p:nvSpPr>
        <p:spPr>
          <a:xfrm>
            <a:off x="8953500" y="3638550"/>
            <a:ext cx="523875" cy="152400"/>
          </a:xfrm>
          <a:prstGeom prst="rightArrow">
            <a:avLst/>
          </a:prstGeom>
          <a:solidFill>
            <a:srgbClr val="078F89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Online screen">
            <a:extLst>
              <a:ext uri="{FF2B5EF4-FFF2-40B4-BE49-F238E27FC236}">
                <a16:creationId xmlns:a16="http://schemas.microsoft.com/office/drawing/2014/main" id="{2ECCD59D-1CBC-47EB-A2A5-713C4DCE96A6}"/>
              </a:ext>
            </a:extLst>
          </p:cNvPr>
          <p:cNvSpPr>
            <a:spLocks/>
          </p:cNvSpPr>
          <p:nvPr/>
        </p:nvSpPr>
        <p:spPr>
          <a:xfrm>
            <a:off x="9620250" y="3390900"/>
            <a:ext cx="1266825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9050">
            <a:solidFill>
              <a:srgbClr val="102A4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BCI">
            <a:extLst>
              <a:ext uri="{FF2B5EF4-FFF2-40B4-BE49-F238E27FC236}">
                <a16:creationId xmlns:a16="http://schemas.microsoft.com/office/drawing/2014/main" id="{189A7311-7094-4413-BC05-8FC341134E08}"/>
              </a:ext>
            </a:extLst>
          </p:cNvPr>
          <p:cNvSpPr>
            <a:spLocks/>
          </p:cNvSpPr>
          <p:nvPr/>
        </p:nvSpPr>
        <p:spPr>
          <a:xfrm>
            <a:off x="9658350" y="3612358"/>
            <a:ext cx="119062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025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2025" b="1" dirty="0">
                <a:solidFill>
                  <a:srgbClr val="078F89"/>
                </a:solidFill>
                <a:latin typeface="Arial"/>
                <a:ea typeface="Arial"/>
                <a:cs typeface="Arial"/>
              </a:rPr>
              <a:t>BCI</a:t>
            </a:r>
          </a:p>
        </p:txBody>
      </p:sp>
      <p:sp>
        <p:nvSpPr>
          <p:cNvPr id="33" name="Return arrow">
            <a:extLst>
              <a:ext uri="{FF2B5EF4-FFF2-40B4-BE49-F238E27FC236}">
                <a16:creationId xmlns:a16="http://schemas.microsoft.com/office/drawing/2014/main" id="{AD285979-FB3A-43BF-B98B-E698489E1071}"/>
              </a:ext>
            </a:extLst>
          </p:cNvPr>
          <p:cNvSpPr>
            <a:spLocks/>
          </p:cNvSpPr>
          <p:nvPr/>
        </p:nvSpPr>
        <p:spPr>
          <a:xfrm>
            <a:off x="8972550" y="3971925"/>
            <a:ext cx="514350" cy="123825"/>
          </a:xfrm>
          <a:prstGeom prst="leftArrow">
            <a:avLst/>
          </a:prstGeom>
          <a:solidFill>
            <a:srgbClr val="078F89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Broaden evaluation">
            <a:extLst>
              <a:ext uri="{FF2B5EF4-FFF2-40B4-BE49-F238E27FC236}">
                <a16:creationId xmlns:a16="http://schemas.microsoft.com/office/drawing/2014/main" id="{7B4A5051-46FB-424C-9FE8-2F087E028913}"/>
              </a:ext>
            </a:extLst>
          </p:cNvPr>
          <p:cNvSpPr>
            <a:spLocks/>
          </p:cNvSpPr>
          <p:nvPr/>
        </p:nvSpPr>
        <p:spPr>
          <a:xfrm>
            <a:off x="8401050" y="4467225"/>
            <a:ext cx="30670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Broaden evaluation</a:t>
            </a:r>
          </a:p>
        </p:txBody>
      </p:sp>
      <p:sp>
        <p:nvSpPr>
          <p:cNvPr id="35" name="More datasets + online use">
            <a:extLst>
              <a:ext uri="{FF2B5EF4-FFF2-40B4-BE49-F238E27FC236}">
                <a16:creationId xmlns:a16="http://schemas.microsoft.com/office/drawing/2014/main" id="{61243488-085A-4F35-A048-1554C8663365}"/>
              </a:ext>
            </a:extLst>
          </p:cNvPr>
          <p:cNvSpPr>
            <a:spLocks/>
          </p:cNvSpPr>
          <p:nvPr/>
        </p:nvSpPr>
        <p:spPr>
          <a:xfrm>
            <a:off x="8401050" y="5000625"/>
            <a:ext cx="29813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More datasets + online use</a:t>
            </a:r>
          </a:p>
        </p:txBody>
      </p:sp>
      <p:sp>
        <p:nvSpPr>
          <p:cNvPr id="36" name="NEXT STEPS">
            <a:extLst>
              <a:ext uri="{FF2B5EF4-FFF2-40B4-BE49-F238E27FC236}">
                <a16:creationId xmlns:a16="http://schemas.microsoft.com/office/drawing/2014/main" id="{5D1EC76F-57A5-4E73-BBA1-C1231B1CB546}"/>
              </a:ext>
            </a:extLst>
          </p:cNvPr>
          <p:cNvSpPr>
            <a:spLocks/>
          </p:cNvSpPr>
          <p:nvPr/>
        </p:nvSpPr>
        <p:spPr>
          <a:xfrm>
            <a:off x="533400" y="6153150"/>
            <a:ext cx="304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NEXT STEPS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BD76C7AD-D31F-487F-520B-896F49008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95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hysiology guides fusion">
            <a:extLst>
              <a:ext uri="{FF2B5EF4-FFF2-40B4-BE49-F238E27FC236}">
                <a16:creationId xmlns:a16="http://schemas.microsoft.com/office/drawing/2014/main" id="{69C817DD-CB92-4936-B7B6-B687DA6DDC21}"/>
              </a:ext>
            </a:extLst>
          </p:cNvPr>
          <p:cNvSpPr>
            <a:spLocks/>
          </p:cNvSpPr>
          <p:nvPr/>
        </p:nvSpPr>
        <p:spPr>
          <a:xfrm>
            <a:off x="514350" y="3619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Physiology guides fusion</a:t>
            </a:r>
          </a:p>
        </p:txBody>
      </p:sp>
      <p:sp>
        <p:nvSpPr>
          <p:cNvPr id="2" name="10 / 10">
            <a:extLst>
              <a:ext uri="{FF2B5EF4-FFF2-40B4-BE49-F238E27FC236}">
                <a16:creationId xmlns:a16="http://schemas.microsoft.com/office/drawing/2014/main" id="{FD6F9E74-527F-4517-9C8C-E4462C3ABAB9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10 / 10</a:t>
            </a:r>
          </a:p>
        </p:txBody>
      </p:sp>
      <p:sp>
        <p:nvSpPr>
          <p:cNvPr id="3" name="AsymHRF-Net">
            <a:extLst>
              <a:ext uri="{FF2B5EF4-FFF2-40B4-BE49-F238E27FC236}">
                <a16:creationId xmlns:a16="http://schemas.microsoft.com/office/drawing/2014/main" id="{F8460507-01F5-412F-B758-AC491E51C6B9}"/>
              </a:ext>
            </a:extLst>
          </p:cNvPr>
          <p:cNvSpPr>
            <a:spLocks/>
          </p:cNvSpPr>
          <p:nvPr/>
        </p:nvSpPr>
        <p:spPr>
          <a:xfrm>
            <a:off x="542925" y="1200150"/>
            <a:ext cx="61912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AsymHRF-Net</a:t>
            </a:r>
          </a:p>
        </p:txBody>
      </p:sp>
      <p:sp>
        <p:nvSpPr>
          <p:cNvPr id="4" name="Summary accent">
            <a:extLst>
              <a:ext uri="{FF2B5EF4-FFF2-40B4-BE49-F238E27FC236}">
                <a16:creationId xmlns:a16="http://schemas.microsoft.com/office/drawing/2014/main" id="{8DEE961F-768E-4A20-8A51-65EC02E11088}"/>
              </a:ext>
            </a:extLst>
          </p:cNvPr>
          <p:cNvSpPr>
            <a:spLocks/>
          </p:cNvSpPr>
          <p:nvPr/>
        </p:nvSpPr>
        <p:spPr>
          <a:xfrm>
            <a:off x="533400" y="2143125"/>
            <a:ext cx="457200" cy="47625"/>
          </a:xfrm>
          <a:prstGeom prst="rect">
            <a:avLst/>
          </a:prstGeom>
          <a:solidFill>
            <a:srgbClr val="078F89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HRF-constrained&#10;attention">
            <a:extLst>
              <a:ext uri="{FF2B5EF4-FFF2-40B4-BE49-F238E27FC236}">
                <a16:creationId xmlns:a16="http://schemas.microsoft.com/office/drawing/2014/main" id="{0B7C3228-D12D-45D8-B082-4F9ADD81198F}"/>
              </a:ext>
            </a:extLst>
          </p:cNvPr>
          <p:cNvSpPr>
            <a:spLocks/>
          </p:cNvSpPr>
          <p:nvPr/>
        </p:nvSpPr>
        <p:spPr>
          <a:xfrm>
            <a:off x="533400" y="2390775"/>
            <a:ext cx="34671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HRF-constrained</a:t>
            </a:r>
          </a:p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attention</a:t>
            </a:r>
          </a:p>
        </p:txBody>
      </p:sp>
      <p:sp>
        <p:nvSpPr>
          <p:cNvPr id="6" name="Summary accent">
            <a:extLst>
              <a:ext uri="{FF2B5EF4-FFF2-40B4-BE49-F238E27FC236}">
                <a16:creationId xmlns:a16="http://schemas.microsoft.com/office/drawing/2014/main" id="{529D49AE-A6A6-4E71-99E6-5D3F77954DF4}"/>
              </a:ext>
            </a:extLst>
          </p:cNvPr>
          <p:cNvSpPr>
            <a:spLocks/>
          </p:cNvSpPr>
          <p:nvPr/>
        </p:nvSpPr>
        <p:spPr>
          <a:xfrm>
            <a:off x="4333875" y="2143125"/>
            <a:ext cx="457200" cy="47625"/>
          </a:xfrm>
          <a:prstGeom prst="rect">
            <a:avLst/>
          </a:prstGeom>
          <a:solidFill>
            <a:srgbClr val="50854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NIRS-guided&#10;EEG features">
            <a:extLst>
              <a:ext uri="{FF2B5EF4-FFF2-40B4-BE49-F238E27FC236}">
                <a16:creationId xmlns:a16="http://schemas.microsoft.com/office/drawing/2014/main" id="{3B473CBF-EE81-4332-AA51-453722C858C8}"/>
              </a:ext>
            </a:extLst>
          </p:cNvPr>
          <p:cNvSpPr>
            <a:spLocks/>
          </p:cNvSpPr>
          <p:nvPr/>
        </p:nvSpPr>
        <p:spPr>
          <a:xfrm>
            <a:off x="4333875" y="2390775"/>
            <a:ext cx="34671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fNIRS-guided</a:t>
            </a:r>
          </a:p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EEG features</a:t>
            </a:r>
          </a:p>
        </p:txBody>
      </p:sp>
      <p:sp>
        <p:nvSpPr>
          <p:cNvPr id="8" name="Summary accent">
            <a:extLst>
              <a:ext uri="{FF2B5EF4-FFF2-40B4-BE49-F238E27FC236}">
                <a16:creationId xmlns:a16="http://schemas.microsoft.com/office/drawing/2014/main" id="{007B59E0-2FA8-48E6-9EE9-60BE81F6C8A9}"/>
              </a:ext>
            </a:extLst>
          </p:cNvPr>
          <p:cNvSpPr>
            <a:spLocks/>
          </p:cNvSpPr>
          <p:nvPr/>
        </p:nvSpPr>
        <p:spPr>
          <a:xfrm>
            <a:off x="8134350" y="2143125"/>
            <a:ext cx="457200" cy="47625"/>
          </a:xfrm>
          <a:prstGeom prst="rect">
            <a:avLst/>
          </a:prstGeom>
          <a:solidFill>
            <a:srgbClr val="078F89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ubject-independent&#10;decoding">
            <a:extLst>
              <a:ext uri="{FF2B5EF4-FFF2-40B4-BE49-F238E27FC236}">
                <a16:creationId xmlns:a16="http://schemas.microsoft.com/office/drawing/2014/main" id="{675585B6-4472-4B18-B048-E9C0D198330A}"/>
              </a:ext>
            </a:extLst>
          </p:cNvPr>
          <p:cNvSpPr>
            <a:spLocks/>
          </p:cNvSpPr>
          <p:nvPr/>
        </p:nvSpPr>
        <p:spPr>
          <a:xfrm>
            <a:off x="8134350" y="2390775"/>
            <a:ext cx="34671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Subject-independent</a:t>
            </a:r>
          </a:p>
          <a:p>
            <a:pPr algn="l">
              <a:defRPr sz="21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decoding</a:t>
            </a:r>
          </a:p>
        </p:txBody>
      </p:sp>
      <p:sp>
        <p:nvSpPr>
          <p:cNvPr id="10" name="Closing divider">
            <a:extLst>
              <a:ext uri="{FF2B5EF4-FFF2-40B4-BE49-F238E27FC236}">
                <a16:creationId xmlns:a16="http://schemas.microsoft.com/office/drawing/2014/main" id="{1052F2DC-4A72-4CFE-B4E2-67D33F02F020}"/>
              </a:ext>
            </a:extLst>
          </p:cNvPr>
          <p:cNvSpPr>
            <a:spLocks/>
          </p:cNvSpPr>
          <p:nvPr/>
        </p:nvSpPr>
        <p:spPr>
          <a:xfrm>
            <a:off x="533400" y="3600450"/>
            <a:ext cx="11125200" cy="9525"/>
          </a:xfrm>
          <a:prstGeom prst="rect">
            <a:avLst/>
          </a:prstGeom>
          <a:solidFill>
            <a:srgbClr val="D8E4E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hank you">
            <a:extLst>
              <a:ext uri="{FF2B5EF4-FFF2-40B4-BE49-F238E27FC236}">
                <a16:creationId xmlns:a16="http://schemas.microsoft.com/office/drawing/2014/main" id="{F4903954-F779-4A1E-9308-BD02F0FC3F6B}"/>
              </a:ext>
            </a:extLst>
          </p:cNvPr>
          <p:cNvSpPr>
            <a:spLocks/>
          </p:cNvSpPr>
          <p:nvPr/>
        </p:nvSpPr>
        <p:spPr>
          <a:xfrm>
            <a:off x="514350" y="3971925"/>
            <a:ext cx="108585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6000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6000" b="1" dirty="0">
                <a:gradFill>
                  <a:gsLst>
                    <a:gs pos="36000">
                      <a:schemeClr val="tx2">
                        <a:lumMod val="25000"/>
                        <a:lumOff val="75000"/>
                      </a:schemeClr>
                    </a:gs>
                    <a:gs pos="63000">
                      <a:schemeClr val="accent6">
                        <a:lumMod val="40000"/>
                        <a:lumOff val="60000"/>
                      </a:schemeClr>
                    </a:gs>
                    <a:gs pos="0">
                      <a:schemeClr val="tx2">
                        <a:lumMod val="75000"/>
                        <a:lumOff val="2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4200000" scaled="0"/>
                </a:gra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12" name="Zhengyang Ding">
            <a:extLst>
              <a:ext uri="{FF2B5EF4-FFF2-40B4-BE49-F238E27FC236}">
                <a16:creationId xmlns:a16="http://schemas.microsoft.com/office/drawing/2014/main" id="{AB6497FD-418D-4CEE-AA5C-1DA1D47D567C}"/>
              </a:ext>
            </a:extLst>
          </p:cNvPr>
          <p:cNvSpPr>
            <a:spLocks/>
          </p:cNvSpPr>
          <p:nvPr/>
        </p:nvSpPr>
        <p:spPr>
          <a:xfrm>
            <a:off x="552450" y="5457825"/>
            <a:ext cx="87630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Zhengyang Ding</a:t>
            </a:r>
          </a:p>
        </p:txBody>
      </p:sp>
      <p:sp>
        <p:nvSpPr>
          <p:cNvPr id="13" name="2023150902014@std.uestc.edu.cn">
            <a:extLst>
              <a:ext uri="{FF2B5EF4-FFF2-40B4-BE49-F238E27FC236}">
                <a16:creationId xmlns:a16="http://schemas.microsoft.com/office/drawing/2014/main" id="{57B6F404-368A-4F7C-8594-ED5787B78DB8}"/>
              </a:ext>
            </a:extLst>
          </p:cNvPr>
          <p:cNvSpPr>
            <a:spLocks/>
          </p:cNvSpPr>
          <p:nvPr/>
        </p:nvSpPr>
        <p:spPr>
          <a:xfrm>
            <a:off x="552450" y="5895975"/>
            <a:ext cx="98107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2023150902014@std.uestc.edu.cn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35BDD2A-115C-DF99-74B9-A69773C39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933439B-7DB2-73F5-C451-DC340AB3A496}"/>
              </a:ext>
            </a:extLst>
          </p:cNvPr>
          <p:cNvSpPr/>
          <p:nvPr/>
        </p:nvSpPr>
        <p:spPr>
          <a:xfrm>
            <a:off x="299677" y="1928692"/>
            <a:ext cx="10980484" cy="1444599"/>
          </a:xfrm>
          <a:prstGeom prst="roundRect">
            <a:avLst/>
          </a:prstGeom>
          <a:noFill/>
          <a:ln w="28575">
            <a:solidFill>
              <a:srgbClr val="078F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6995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ll benchmark results">
            <a:extLst>
              <a:ext uri="{FF2B5EF4-FFF2-40B4-BE49-F238E27FC236}">
                <a16:creationId xmlns:a16="http://schemas.microsoft.com/office/drawing/2014/main" id="{E4F4C6AD-9A4B-4900-9C70-C3913CD08A9E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Full benchmark results</a:t>
            </a:r>
          </a:p>
        </p:txBody>
      </p:sp>
      <p:sp>
        <p:nvSpPr>
          <p:cNvPr id="2" name="Supplementary material">
            <a:extLst>
              <a:ext uri="{FF2B5EF4-FFF2-40B4-BE49-F238E27FC236}">
                <a16:creationId xmlns:a16="http://schemas.microsoft.com/office/drawing/2014/main" id="{299B0A88-EFC4-4052-AE1B-3E5ED973EBED}"/>
              </a:ext>
            </a:extLst>
          </p:cNvPr>
          <p:cNvSpPr>
            <a:spLocks/>
          </p:cNvSpPr>
          <p:nvPr/>
        </p:nvSpPr>
        <p:spPr>
          <a:xfrm>
            <a:off x="533400" y="1038225"/>
            <a:ext cx="111252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Supplementary material</a:t>
            </a:r>
          </a:p>
        </p:txBody>
      </p:sp>
      <p:sp>
        <p:nvSpPr>
          <p:cNvPr id="3" name="Supplement 1">
            <a:extLst>
              <a:ext uri="{FF2B5EF4-FFF2-40B4-BE49-F238E27FC236}">
                <a16:creationId xmlns:a16="http://schemas.microsoft.com/office/drawing/2014/main" id="{43D9C546-98E0-452C-A6AC-9EF0F128A233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Supplement 1</a:t>
            </a:r>
          </a:p>
        </p:txBody>
      </p:sp>
      <p:graphicFrame>
        <p:nvGraphicFramePr>
          <p:cNvPr id="9" name="表格 8"/>
          <p:cNvGraphicFramePr/>
          <p:nvPr/>
        </p:nvGraphicFramePr>
        <p:xfrm>
          <a:off x="619125" y="1647825"/>
          <a:ext cx="10953750" cy="4191000"/>
        </p:xfrm>
        <a:graphic>
          <a:graphicData uri="http://schemas.openxmlformats.org/drawingml/2006/table">
            <a:tbl>
              <a:tblPr/>
              <a:tblGrid>
                <a:gridCol w="309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Method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Input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Acc. (%)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κ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Macro F1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LMDA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53.39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EEG-only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59.48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fNIRS-Trans.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52.55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fNIRSNet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56.92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FGANet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 + 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59.60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BiMNC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 + 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62.39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0.604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M2NN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 + 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52.87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EFMLNet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 + 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58.70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E-FNet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 + fNIRS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54.56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0.516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AsymHRF-Net</a:t>
                      </a:r>
                    </a:p>
                  </a:txBody>
                  <a:tcPr>
                    <a:solidFill>
                      <a:srgbClr val="EA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EEG + fNIRS</a:t>
                      </a:r>
                    </a:p>
                  </a:txBody>
                  <a:tcPr>
                    <a:solidFill>
                      <a:srgbClr val="EA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63.89</a:t>
                      </a:r>
                    </a:p>
                  </a:txBody>
                  <a:tcPr>
                    <a:solidFill>
                      <a:srgbClr val="EA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0.28</a:t>
                      </a:r>
                    </a:p>
                  </a:txBody>
                  <a:tcPr>
                    <a:solidFill>
                      <a:srgbClr val="EA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02A43"/>
                          </a:solidFill>
                          <a:latin typeface="Arial"/>
                          <a:ea typeface="Arial"/>
                          <a:cs typeface="Arial"/>
                        </a:rPr>
                        <a:t>0.620</a:t>
                      </a:r>
                    </a:p>
                  </a:txBody>
                  <a:tcPr>
                    <a:solidFill>
                      <a:srgbClr val="EAF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EEG-only uses the same backbone without the f">
            <a:extLst>
              <a:ext uri="{FF2B5EF4-FFF2-40B4-BE49-F238E27FC236}">
                <a16:creationId xmlns:a16="http://schemas.microsoft.com/office/drawing/2014/main" id="{A6E155EA-E5D7-4A15-8959-22DFF8821AA6}"/>
              </a:ext>
            </a:extLst>
          </p:cNvPr>
          <p:cNvSpPr>
            <a:spLocks/>
          </p:cNvSpPr>
          <p:nvPr/>
        </p:nvSpPr>
        <p:spPr>
          <a:xfrm>
            <a:off x="628650" y="6048375"/>
            <a:ext cx="10668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7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EEG-only uses the same backbone without the fNIRS fusion modules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5D82B5B-5AE2-9B07-8446-91BBFC638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519" y="48165"/>
            <a:ext cx="2914800" cy="111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070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riginal training curves and confusion matric">
            <a:extLst>
              <a:ext uri="{FF2B5EF4-FFF2-40B4-BE49-F238E27FC236}">
                <a16:creationId xmlns:a16="http://schemas.microsoft.com/office/drawing/2014/main" id="{4FD8D3BB-BA6A-416D-8E96-04EF0BC45B10}"/>
              </a:ext>
            </a:extLst>
          </p:cNvPr>
          <p:cNvSpPr>
            <a:spLocks/>
          </p:cNvSpPr>
          <p:nvPr/>
        </p:nvSpPr>
        <p:spPr>
          <a:xfrm>
            <a:off x="514350" y="342900"/>
            <a:ext cx="11163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Original training curves and confusion matrices</a:t>
            </a:r>
          </a:p>
        </p:txBody>
      </p:sp>
      <p:sp>
        <p:nvSpPr>
          <p:cNvPr id="2" name="Supplementary material">
            <a:extLst>
              <a:ext uri="{FF2B5EF4-FFF2-40B4-BE49-F238E27FC236}">
                <a16:creationId xmlns:a16="http://schemas.microsoft.com/office/drawing/2014/main" id="{5FE0EAF7-739B-4674-A337-3A886B6BA3DE}"/>
              </a:ext>
            </a:extLst>
          </p:cNvPr>
          <p:cNvSpPr>
            <a:spLocks/>
          </p:cNvSpPr>
          <p:nvPr/>
        </p:nvSpPr>
        <p:spPr>
          <a:xfrm>
            <a:off x="533400" y="1038225"/>
            <a:ext cx="111252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Supplementary material</a:t>
            </a:r>
          </a:p>
        </p:txBody>
      </p:sp>
      <p:sp>
        <p:nvSpPr>
          <p:cNvPr id="3" name="Supplement 2">
            <a:extLst>
              <a:ext uri="{FF2B5EF4-FFF2-40B4-BE49-F238E27FC236}">
                <a16:creationId xmlns:a16="http://schemas.microsoft.com/office/drawing/2014/main" id="{321D6F0D-8362-4506-8CDA-6A21954A433B}"/>
              </a:ext>
            </a:extLst>
          </p:cNvPr>
          <p:cNvSpPr>
            <a:spLocks/>
          </p:cNvSpPr>
          <p:nvPr/>
        </p:nvSpPr>
        <p:spPr>
          <a:xfrm>
            <a:off x="10668000" y="6477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200" b="0">
                <a:solidFill>
                  <a:srgbClr val="536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777"/>
                </a:solidFill>
                <a:latin typeface="Arial"/>
                <a:ea typeface="Arial"/>
                <a:cs typeface="Arial"/>
              </a:rPr>
              <a:t>Supplement 2</a:t>
            </a:r>
          </a:p>
        </p:txBody>
      </p:sp>
      <p:sp>
        <p:nvSpPr>
          <p:cNvPr id="4" name="AsymHRF-Net">
            <a:extLst>
              <a:ext uri="{FF2B5EF4-FFF2-40B4-BE49-F238E27FC236}">
                <a16:creationId xmlns:a16="http://schemas.microsoft.com/office/drawing/2014/main" id="{1A6ACEDB-1771-43C9-B174-C3EF7824515D}"/>
              </a:ext>
            </a:extLst>
          </p:cNvPr>
          <p:cNvSpPr>
            <a:spLocks/>
          </p:cNvSpPr>
          <p:nvPr/>
        </p:nvSpPr>
        <p:spPr>
          <a:xfrm>
            <a:off x="666750" y="1495425"/>
            <a:ext cx="50482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078F8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78F89"/>
                </a:solidFill>
                <a:latin typeface="Arial"/>
                <a:ea typeface="Arial"/>
                <a:cs typeface="Arial"/>
              </a:rPr>
              <a:t>AsymHRF-Net</a:t>
            </a:r>
          </a:p>
        </p:txBody>
      </p:sp>
      <p:sp>
        <p:nvSpPr>
          <p:cNvPr id="5" name="EEG-only">
            <a:extLst>
              <a:ext uri="{FF2B5EF4-FFF2-40B4-BE49-F238E27FC236}">
                <a16:creationId xmlns:a16="http://schemas.microsoft.com/office/drawing/2014/main" id="{0EAE4D8D-FF1F-4E3E-9DEA-B64E7DE2B550}"/>
              </a:ext>
            </a:extLst>
          </p:cNvPr>
          <p:cNvSpPr>
            <a:spLocks/>
          </p:cNvSpPr>
          <p:nvPr/>
        </p:nvSpPr>
        <p:spPr>
          <a:xfrm>
            <a:off x="6657975" y="1495425"/>
            <a:ext cx="4857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347EB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47EB5"/>
                </a:solidFill>
                <a:latin typeface="Arial"/>
                <a:ea typeface="Arial"/>
                <a:cs typeface="Arial"/>
              </a:rPr>
              <a:t>EEG-only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33475" y="1971675"/>
            <a:ext cx="4143375" cy="1657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19925" y="1971675"/>
            <a:ext cx="4143375" cy="16573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593056" y="3657600"/>
            <a:ext cx="3167063" cy="25336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584281" y="3657600"/>
            <a:ext cx="3167063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878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571</Words>
  <Application>Microsoft Office PowerPoint</Application>
  <DocSecurity>0</DocSecurity>
  <PresentationFormat>宽屏</PresentationFormat>
  <Paragraphs>236</Paragraphs>
  <Slides>12</Slides>
  <Notes>12</Notes>
  <HiddenSlides>2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unny s</cp:lastModifiedBy>
  <cp:revision>6</cp:revision>
  <dcterms:created xsi:type="dcterms:W3CDTF">2026-09-21T13:46:39Z</dcterms:created>
  <dcterms:modified xsi:type="dcterms:W3CDTF">2026-09-21T15:38:15Z</dcterms:modified>
</cp:coreProperties>
</file>