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1" roundtripDataSignature="AMtx7mgHqbSed4Va3jRUI/l33XvidZ192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" name="Google Shape;6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800"/>
              <a:buNone/>
              <a:defRPr b="1">
                <a:solidFill>
                  <a:srgbClr val="20124D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19"/>
          <p:cNvSpPr/>
          <p:nvPr/>
        </p:nvSpPr>
        <p:spPr>
          <a:xfrm>
            <a:off x="239825" y="1046550"/>
            <a:ext cx="8781300" cy="105900"/>
          </a:xfrm>
          <a:prstGeom prst="roundRect">
            <a:avLst>
              <a:gd fmla="val 16667" name="adj"/>
            </a:avLst>
          </a:prstGeom>
          <a:solidFill>
            <a:srgbClr val="CC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9"/>
          <p:cNvSpPr txBox="1"/>
          <p:nvPr/>
        </p:nvSpPr>
        <p:spPr>
          <a:xfrm>
            <a:off x="3896775" y="4703625"/>
            <a:ext cx="121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1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IEEE SMC’26</a:t>
            </a:r>
            <a:endParaRPr b="0" i="1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3" name="Google Shape;2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" name="Google Shape;3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7" name="Google Shape;37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2" name="Google Shape;4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/>
          <p:nvPr/>
        </p:nvSpPr>
        <p:spPr>
          <a:xfrm>
            <a:off x="150" y="4047450"/>
            <a:ext cx="9144000" cy="9849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150" y="-27225"/>
            <a:ext cx="9144000" cy="15543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9069" y="4221425"/>
            <a:ext cx="1648550" cy="63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Human-AI Interaction Lab" id="55" name="Google Shape;5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49026" y="393714"/>
            <a:ext cx="3160087" cy="7014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IT Gandhinagar | ifdls" id="56" name="Google Shape;5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314" y="46733"/>
            <a:ext cx="1392951" cy="14063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dian Institute of Technology,Gandhinagar (IIT Gandhinagar) | Gandhinaga,  India" id="57" name="Google Shape;57;p1"/>
          <p:cNvPicPr preferRelativeResize="0"/>
          <p:nvPr/>
        </p:nvPicPr>
        <p:blipFill rotWithShape="1">
          <a:blip r:embed="rId6">
            <a:alphaModFix/>
          </a:blip>
          <a:srcRect b="31149" l="24034" r="0" t="26403"/>
          <a:stretch/>
        </p:blipFill>
        <p:spPr>
          <a:xfrm>
            <a:off x="1510453" y="323224"/>
            <a:ext cx="3885691" cy="84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 title="20250930191559ff4bdf.jp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88525" y="4221425"/>
            <a:ext cx="2712850" cy="6369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357019" y="1325045"/>
            <a:ext cx="8520600" cy="171969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b="1" i="0" lang="en" sz="2800" u="none" cap="none" strike="noStrike">
                <a:solidFill>
                  <a:srgbClr val="20124D"/>
                </a:solidFill>
                <a:latin typeface="Arial"/>
                <a:ea typeface="Arial"/>
                <a:cs typeface="Arial"/>
                <a:sym typeface="Arial"/>
              </a:rPr>
              <a:t>Towards simultaneous decoding of kinetic and kinematic movement parameters during grasp and lift task by non-invasive brain imaging</a:t>
            </a:r>
            <a:endParaRPr/>
          </a:p>
        </p:txBody>
      </p:sp>
      <p:sp>
        <p:nvSpPr>
          <p:cNvPr id="60" name="Google Shape;60;p1"/>
          <p:cNvSpPr txBox="1"/>
          <p:nvPr/>
        </p:nvSpPr>
        <p:spPr>
          <a:xfrm>
            <a:off x="490285" y="2805384"/>
            <a:ext cx="8520600" cy="11308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4"/>
              <a:buFont typeface="Arial"/>
              <a:buNone/>
            </a:pPr>
            <a:r>
              <a:t/>
            </a:r>
            <a:endParaRPr b="1" i="0" sz="105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4"/>
              <a:buFont typeface="Arial"/>
              <a:buNone/>
            </a:pPr>
            <a:r>
              <a:t/>
            </a:r>
            <a:endParaRPr b="1" i="0" sz="1423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4"/>
              <a:buFont typeface="Arial"/>
              <a:buNone/>
            </a:pPr>
            <a:r>
              <a:t/>
            </a:r>
            <a:endParaRPr b="1" i="0" sz="1423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4"/>
              <a:buFont typeface="Arial"/>
              <a:buNone/>
            </a:pPr>
            <a:r>
              <a:rPr b="1" i="0" lang="en" sz="1423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Parth G. Dangi and Yogesh Kumar Meena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4"/>
              <a:buFont typeface="Arial"/>
              <a:buNone/>
            </a:pPr>
            <a:r>
              <a:rPr b="1" i="0" lang="en" sz="1423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Human-AI Interaction Lab, Dept. of Computer Science and Engineering</a:t>
            </a:r>
            <a:endParaRPr/>
          </a:p>
          <a:p>
            <a:pPr indent="0" lvl="0" marL="0" marR="0" rt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84"/>
              <a:buFont typeface="Arial"/>
              <a:buNone/>
            </a:pPr>
            <a:r>
              <a:t/>
            </a:r>
            <a:endParaRPr b="1" i="0" sz="412" u="none" cap="none" strike="noStrike">
              <a:solidFill>
                <a:schemeClr val="accent2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Problem &amp; Motivation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66" name="Google Shape;66;p3"/>
          <p:cNvSpPr txBox="1"/>
          <p:nvPr>
            <p:ph idx="1" type="body"/>
          </p:nvPr>
        </p:nvSpPr>
        <p:spPr>
          <a:xfrm>
            <a:off x="4732325" y="1152475"/>
            <a:ext cx="41001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24364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11"/>
              <a:buFont typeface="Noto Sans Symbols"/>
              <a:buChar char="▪"/>
            </a:pPr>
            <a:r>
              <a:rPr lang="en"/>
              <a:t>Traditional motor planning-based BCIs essential for upper-limb reconstruction rarely utilize regression-based methods, relying instead on discrete signals and making continuous movement tracking limited.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24364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11"/>
              <a:buFont typeface="Noto Sans Symbols"/>
              <a:buChar char="▪"/>
            </a:pPr>
            <a:r>
              <a:rPr lang="en"/>
              <a:t>Recent focus on regression-based BCIs is expanding, needing broader parameter integration, and complete upper-limb movement reconstruction remains unachieved due to narrow parameter targeting.</a:t>
            </a:r>
            <a:endParaRPr/>
          </a:p>
        </p:txBody>
      </p:sp>
      <p:sp>
        <p:nvSpPr>
          <p:cNvPr id="67" name="Google Shape;6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8" name="Google Shape;6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925" y="1418638"/>
            <a:ext cx="4727751" cy="2306225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 txBox="1"/>
          <p:nvPr/>
        </p:nvSpPr>
        <p:spPr>
          <a:xfrm>
            <a:off x="311700" y="3939850"/>
            <a:ext cx="4446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Example of decoding of single parameter type (Trajectory of the wrist) in prior studies</a:t>
            </a:r>
            <a:r>
              <a:rPr baseline="30000" lang="en" sz="1200">
                <a:solidFill>
                  <a:schemeClr val="dk2"/>
                </a:solidFill>
              </a:rPr>
              <a:t>1</a:t>
            </a:r>
            <a:endParaRPr baseline="30000" sz="1200">
              <a:solidFill>
                <a:schemeClr val="dk2"/>
              </a:solidFill>
            </a:endParaRPr>
          </a:p>
        </p:txBody>
      </p:sp>
      <p:sp>
        <p:nvSpPr>
          <p:cNvPr id="70" name="Google Shape;70;p3"/>
          <p:cNvSpPr txBox="1"/>
          <p:nvPr/>
        </p:nvSpPr>
        <p:spPr>
          <a:xfrm>
            <a:off x="144925" y="4434400"/>
            <a:ext cx="4446300" cy="2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2"/>
                </a:solidFill>
              </a:rPr>
              <a:t>1.</a:t>
            </a:r>
            <a:r>
              <a:rPr lang="en" sz="800">
                <a:solidFill>
                  <a:schemeClr val="dk2"/>
                </a:solidFill>
              </a:rPr>
              <a:t> </a:t>
            </a:r>
            <a:r>
              <a:rPr lang="en" sz="800">
                <a:solidFill>
                  <a:schemeClr val="dk2"/>
                </a:solidFill>
                <a:highlight>
                  <a:srgbClr val="FFFFFF"/>
                </a:highlight>
              </a:rPr>
              <a:t>S. Pancholi and A. Giri, "NeuroKinect: A Deep Learning Framework for Hand Kinematics Reconstruction From EEG Signals," in </a:t>
            </a:r>
            <a:r>
              <a:rPr i="1" lang="en" sz="800">
                <a:solidFill>
                  <a:schemeClr val="dk2"/>
                </a:solidFill>
                <a:highlight>
                  <a:srgbClr val="FFFFFF"/>
                </a:highlight>
              </a:rPr>
              <a:t>IEEE Transactions on Medical Robotics and Bionics</a:t>
            </a:r>
            <a:r>
              <a:rPr lang="en" sz="800">
                <a:solidFill>
                  <a:schemeClr val="dk2"/>
                </a:solidFill>
                <a:highlight>
                  <a:srgbClr val="FFFFFF"/>
                </a:highlight>
              </a:rPr>
              <a:t>, vol. 8, no. 3, pp. 1349-1360, Aug. 2026, doi: 10.1109/TMRB.2026.3699211.</a:t>
            </a:r>
            <a:r>
              <a:rPr lang="en" sz="800">
                <a:solidFill>
                  <a:schemeClr val="dk2"/>
                </a:solidFill>
              </a:rPr>
              <a:t> </a:t>
            </a:r>
            <a:endParaRPr sz="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/>
          <p:nvPr/>
        </p:nvSpPr>
        <p:spPr>
          <a:xfrm>
            <a:off x="339361" y="1154302"/>
            <a:ext cx="8457600" cy="1400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794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oto Sans Symbols"/>
              <a:buChar char="▪"/>
            </a:pPr>
            <a:r>
              <a:rPr b="0" i="0" lang="en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Existing regression-based BCI models focus only on decoding individual parameters</a:t>
            </a:r>
            <a:endParaRPr b="0" i="0" sz="1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Noto Sans Symbols"/>
              <a:buChar char="▪"/>
            </a:pPr>
            <a:r>
              <a:rPr b="0" i="0" lang="en" sz="1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For reconstructing upper limb movements, multiple movement parameters need to be decoded simultaneously.</a:t>
            </a:r>
            <a:endParaRPr b="0" i="0" sz="1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Research Gap</a:t>
            </a:r>
            <a:endParaRPr/>
          </a:p>
        </p:txBody>
      </p:sp>
      <p:sp>
        <p:nvSpPr>
          <p:cNvPr id="77" name="Google Shape;7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8" name="Google Shape;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50186" y="2691222"/>
            <a:ext cx="6235949" cy="1670265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4"/>
          <p:cNvSpPr txBox="1"/>
          <p:nvPr/>
        </p:nvSpPr>
        <p:spPr>
          <a:xfrm>
            <a:off x="1457865" y="4139997"/>
            <a:ext cx="606136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Modified </a:t>
            </a:r>
            <a:r>
              <a:rPr b="0" i="1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EEGForceMap</a:t>
            </a: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pipeline developed to decode multiple movement parameters simultaneously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Contributions</a:t>
            </a:r>
            <a:endParaRPr/>
          </a:p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" name="Google Shape;86;p12"/>
          <p:cNvSpPr txBox="1"/>
          <p:nvPr/>
        </p:nvSpPr>
        <p:spPr>
          <a:xfrm>
            <a:off x="311700" y="1237506"/>
            <a:ext cx="8832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2"/>
          <p:cNvSpPr txBox="1"/>
          <p:nvPr/>
        </p:nvSpPr>
        <p:spPr>
          <a:xfrm>
            <a:off x="4966954" y="1237496"/>
            <a:ext cx="40542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67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Development the prior EEGForceMap preprocessing and feature extraction pipeline to analyze neural encoding patterns for simultaneous movement decoding.</a:t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-2667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Proposing the attention-based regression approach in decoding multiple movement parameters from the EEG signal by developing a transformer-based regressor.</a:t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</a:endParaRPr>
          </a:p>
          <a:p>
            <a:pPr indent="-2667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Comprehensive benchmarking of the proposed attention-based regression approach with current state-of-the-art.</a:t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783" y="1237505"/>
            <a:ext cx="4462227" cy="233187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2"/>
          <p:cNvSpPr txBox="1"/>
          <p:nvPr/>
        </p:nvSpPr>
        <p:spPr>
          <a:xfrm>
            <a:off x="311700" y="3598195"/>
            <a:ext cx="4255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Table showing the parameters from WAY-EEG-GAL dataset selected for simultaneous decoding (GAL - Grasp and Lift)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EEGForceMap Pipeline</a:t>
            </a:r>
            <a:endParaRPr/>
          </a:p>
        </p:txBody>
      </p:sp>
      <p:sp>
        <p:nvSpPr>
          <p:cNvPr id="95" name="Google Shape;95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84676" y="1191531"/>
            <a:ext cx="89364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667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Isolates EEG signals from nine premotor-parietal channels to extract weighted Event-Related Desynchronization/Synchronization features across Mu (9–11 Hz) and Theta (4–7 Hz) bands.  </a:t>
            </a:r>
            <a:endParaRPr b="0" i="0" sz="15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595959"/>
              </a:solidFill>
            </a:endParaRPr>
          </a:p>
          <a:p>
            <a:pPr indent="-2667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Capitalizes on underlying neural correlations present when motor networks simultaneously encode multiple kinetic and kinematic movement parameters. </a:t>
            </a:r>
            <a:endParaRPr b="0" i="0" sz="15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595959"/>
              </a:solidFill>
            </a:endParaRPr>
          </a:p>
          <a:p>
            <a:pPr indent="-2667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b="0" i="0" lang="en" sz="15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Scaled up feature extraction to cover 24 movement parameters across kinetic force, 3D linear position, and 3D angular rotation domains simultaneously.  </a:t>
            </a:r>
            <a:endParaRPr sz="1200"/>
          </a:p>
        </p:txBody>
      </p:sp>
      <p:pic>
        <p:nvPicPr>
          <p:cNvPr id="97" name="Google Shape;9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2739" y="3194519"/>
            <a:ext cx="5839693" cy="1096103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/>
          <p:nvPr/>
        </p:nvSpPr>
        <p:spPr>
          <a:xfrm>
            <a:off x="1304861" y="4386322"/>
            <a:ext cx="705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Original </a:t>
            </a:r>
            <a:r>
              <a:rPr b="0" i="1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EEGForceMap </a:t>
            </a: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pipeline for extracting relevant features from premotor parietal region</a:t>
            </a:r>
            <a:endParaRPr b="0" i="1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Proposed Regressor Models</a:t>
            </a:r>
            <a:endParaRPr/>
          </a:p>
        </p:txBody>
      </p:sp>
      <p:sp>
        <p:nvSpPr>
          <p:cNvPr id="104" name="Google Shape;10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4675636" y="1236348"/>
            <a:ext cx="4156800" cy="34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730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b="0" i="0" lang="en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Partial Least Squares Regressor (PLS): A traditional linear model optimized via adaptive hyper-parameter tuning and component selection, serving as a baseline to benchmark non-deep-learning parameter decoding.</a:t>
            </a:r>
            <a:endParaRPr b="0" i="0" sz="13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</a:endParaRPr>
          </a:p>
          <a:p>
            <a:pPr indent="-2730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b="0" i="0" lang="en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Multi-Layered Perceptron (MLP): A deep network featuring three dense layers (512, 256, and 128 nodes) with 30% dropout, designed to model static non-linear features without temporal context</a:t>
            </a:r>
            <a:endParaRPr b="0" i="0" sz="13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595959"/>
              </a:solidFill>
            </a:endParaRPr>
          </a:p>
          <a:p>
            <a:pPr indent="-2730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Noto Sans Symbols"/>
              <a:buChar char="▪"/>
            </a:pPr>
            <a:r>
              <a:rPr b="0" i="0" lang="en" sz="13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Transformer-Based Regressor (TBR): An attention-based network with a 4-layer encoder, 4 heads, and 50-token sequence length, designed to learn complex temporal dynamics and cross-parameter correlations.</a:t>
            </a:r>
            <a:endParaRPr sz="1300"/>
          </a:p>
        </p:txBody>
      </p:sp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738" y="1236348"/>
            <a:ext cx="3553718" cy="3154236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"/>
          <p:cNvSpPr txBox="1"/>
          <p:nvPr/>
        </p:nvSpPr>
        <p:spPr>
          <a:xfrm>
            <a:off x="311700" y="4236810"/>
            <a:ext cx="381720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Table describing the total and aggregate conditions in which the regressor models were tested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Method</a:t>
            </a:r>
            <a:endParaRPr/>
          </a:p>
        </p:txBody>
      </p:sp>
      <p:sp>
        <p:nvSpPr>
          <p:cNvPr id="113" name="Google Shape;113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▪"/>
            </a:pPr>
            <a:r>
              <a:rPr lang="en" sz="1700">
                <a:solidFill>
                  <a:srgbClr val="595959"/>
                </a:solidFill>
              </a:rPr>
              <a:t>Prior to testing the models, all the features were tested against multiple movement parameters for correlation between the features and movement parameters</a:t>
            </a:r>
            <a:endParaRPr/>
          </a:p>
          <a:p>
            <a:pPr indent="0" lvl="0" marL="1206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None/>
            </a:pPr>
            <a:r>
              <a:t/>
            </a:r>
            <a:endParaRPr sz="1700">
              <a:solidFill>
                <a:srgbClr val="595959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▪"/>
            </a:pPr>
            <a:r>
              <a:rPr lang="en" sz="1700">
                <a:solidFill>
                  <a:srgbClr val="595959"/>
                </a:solidFill>
              </a:rPr>
              <a:t>Tested in pseudo-online conditions with a window size of 0.1 seconds and a step size 0.05 seconds</a:t>
            </a:r>
            <a:endParaRPr sz="1700">
              <a:solidFill>
                <a:srgbClr val="595959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None/>
            </a:pPr>
            <a:r>
              <a:t/>
            </a:r>
            <a:endParaRPr sz="1700">
              <a:solidFill>
                <a:srgbClr val="595959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▪"/>
            </a:pPr>
            <a:r>
              <a:rPr lang="en" sz="1700">
                <a:solidFill>
                  <a:srgbClr val="595959"/>
                </a:solidFill>
              </a:rPr>
              <a:t>All models were tested in subject-specific and subject-independent conditions. </a:t>
            </a:r>
            <a:endParaRPr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None/>
            </a:pPr>
            <a:r>
              <a:t/>
            </a:r>
            <a:endParaRPr sz="1700">
              <a:solidFill>
                <a:srgbClr val="595959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8108"/>
              <a:buFont typeface="Noto Sans Symbols"/>
              <a:buChar char="▪"/>
            </a:pPr>
            <a:r>
              <a:rPr lang="en" sz="1700">
                <a:solidFill>
                  <a:srgbClr val="595959"/>
                </a:solidFill>
              </a:rPr>
              <a:t>Benchmarked against the models prior integrated with EEGForceMap for </a:t>
            </a:r>
            <a:endParaRPr/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1372"/>
              <a:buFont typeface="Arial"/>
              <a:buChar char="•"/>
            </a:pPr>
            <a:r>
              <a:rPr lang="en" sz="1300">
                <a:solidFill>
                  <a:srgbClr val="595959"/>
                </a:solidFill>
              </a:rPr>
              <a:t>Accuracy: Difference between predicted and actual trajectory; calculated using R</a:t>
            </a:r>
            <a:r>
              <a:rPr baseline="30000" lang="en" sz="1300">
                <a:solidFill>
                  <a:srgbClr val="595959"/>
                </a:solidFill>
              </a:rPr>
              <a:t>2</a:t>
            </a:r>
            <a:r>
              <a:rPr lang="en" sz="1300">
                <a:solidFill>
                  <a:srgbClr val="595959"/>
                </a:solidFill>
              </a:rPr>
              <a:t> value </a:t>
            </a:r>
            <a:endParaRPr/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1372"/>
              <a:buFont typeface="Arial"/>
              <a:buChar char="•"/>
            </a:pPr>
            <a:r>
              <a:rPr lang="en" sz="1300">
                <a:solidFill>
                  <a:srgbClr val="595959"/>
                </a:solidFill>
              </a:rPr>
              <a:t>Precision: Total error across the runs, calculated using mean squared error (MSE) </a:t>
            </a:r>
            <a:endParaRPr/>
          </a:p>
          <a:p>
            <a:pPr indent="-3365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41372"/>
              <a:buFont typeface="Arial"/>
              <a:buChar char="•"/>
            </a:pPr>
            <a:r>
              <a:rPr lang="en" sz="1300">
                <a:solidFill>
                  <a:srgbClr val="595959"/>
                </a:solidFill>
              </a:rPr>
              <a:t>Latency: Total time taken between acquiring EEG data and subsequent predicted movement parameters</a:t>
            </a:r>
            <a:endParaRPr sz="1300">
              <a:solidFill>
                <a:srgbClr val="595959"/>
              </a:solidFill>
            </a:endParaRPr>
          </a:p>
        </p:txBody>
      </p:sp>
      <p:sp>
        <p:nvSpPr>
          <p:cNvPr id="114" name="Google Shape;11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Results – Features and Parameters</a:t>
            </a:r>
            <a:endParaRPr/>
          </a:p>
        </p:txBody>
      </p:sp>
      <p:sp>
        <p:nvSpPr>
          <p:cNvPr id="120" name="Google Shape;12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1" name="Google Shape;121;p5"/>
          <p:cNvGrpSpPr/>
          <p:nvPr/>
        </p:nvGrpSpPr>
        <p:grpSpPr>
          <a:xfrm>
            <a:off x="311692" y="1174401"/>
            <a:ext cx="4724306" cy="1967337"/>
            <a:chOff x="369954" y="1305699"/>
            <a:chExt cx="4207611" cy="1697883"/>
          </a:xfrm>
        </p:grpSpPr>
        <p:pic>
          <p:nvPicPr>
            <p:cNvPr id="122" name="Google Shape;122;p5"/>
            <p:cNvPicPr preferRelativeResize="0"/>
            <p:nvPr/>
          </p:nvPicPr>
          <p:blipFill rotWithShape="1">
            <a:blip r:embed="rId3">
              <a:alphaModFix/>
            </a:blip>
            <a:srcRect b="49956" l="0" r="0" t="0"/>
            <a:stretch/>
          </p:blipFill>
          <p:spPr>
            <a:xfrm>
              <a:off x="369954" y="1305699"/>
              <a:ext cx="2104309" cy="16978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5"/>
            <p:cNvPicPr preferRelativeResize="0"/>
            <p:nvPr/>
          </p:nvPicPr>
          <p:blipFill rotWithShape="1">
            <a:blip r:embed="rId4">
              <a:alphaModFix/>
            </a:blip>
            <a:srcRect b="0" l="0" r="0" t="50000"/>
            <a:stretch/>
          </p:blipFill>
          <p:spPr>
            <a:xfrm>
              <a:off x="2474263" y="1305699"/>
              <a:ext cx="2103302" cy="169788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4" name="Google Shape;124;p5"/>
          <p:cNvSpPr txBox="1"/>
          <p:nvPr/>
        </p:nvSpPr>
        <p:spPr>
          <a:xfrm>
            <a:off x="89992" y="3231138"/>
            <a:ext cx="89640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Moderate correlations were found between ERDS features and movement parameters in Mu (r = 0.25) and Theta (r = 0.23) bands. Student's t-test confirmed no statistically significant difference between the two frequency bands (p = 0.49).  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Overall, ERDS representations showed a high correlation (r = 0.89) across movement parameter values across frequency bands. This demonstrates strong shared neural activity captured from the targeted parietal-premotor region.  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Within-group correlations (r = 0.96) were significantly higher than between-group correlations (r = 0.82) (t = 3.25, p = 0.002). This indicates tighter neural alignment among parameters within the same domain than across domains. 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5361709" y="1517072"/>
            <a:ext cx="3221182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 sample of scatter plots showing autocorrelation across different movement parameters' ERDS activity in mu band for between-group (left), and within-group (right) parameters (Az2: rotation of index finger along Z-axis; Fx1: force applied by the thumb along the X-axis; Fx2: force applied by the index finger along the X-axis)</a:t>
            </a:r>
            <a:endParaRPr b="0" i="1" sz="1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Results – Model Performance</a:t>
            </a:r>
            <a:endParaRPr/>
          </a:p>
        </p:txBody>
      </p:sp>
      <p:sp>
        <p:nvSpPr>
          <p:cNvPr id="131" name="Google Shape;131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2" name="Google Shape;132;p29"/>
          <p:cNvSpPr txBox="1"/>
          <p:nvPr/>
        </p:nvSpPr>
        <p:spPr>
          <a:xfrm>
            <a:off x="100800" y="1177154"/>
            <a:ext cx="5371745" cy="18639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Noto Sans Symbols"/>
              <a:buChar char="▪"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Partial Least Squares regressor performed poorly (R² = 0.13, latency 265.4 ms), proving traditional linear models fail at real-time multi-output decoding. </a:t>
            </a:r>
            <a:endParaRPr sz="1200"/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Noto Sans Symbols"/>
              <a:buChar char="▪"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Multi-Layered Perceptron yielded steady moderate accuracy (R² = 0.49) across setup strategies, accompanied by high latency (265.6 ms).</a:t>
            </a:r>
            <a:endParaRPr b="0" i="0" sz="12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Noto Sans Symbols"/>
              <a:buChar char="▪"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Transformer-Based Regressor achieved top performance (R² = 0.80, latency 30.3 ms) in total setup, but dropped (R² = 0.01) in isolated single-parameter decoding.  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7410" y="3814324"/>
            <a:ext cx="6289180" cy="957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5076" y="1333638"/>
            <a:ext cx="3708124" cy="2164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111"/>
              <a:buNone/>
            </a:pPr>
            <a:r>
              <a:rPr lang="en" sz="2400"/>
              <a:t>Discussion &amp; Conclusion</a:t>
            </a:r>
            <a:endParaRPr sz="2400"/>
          </a:p>
        </p:txBody>
      </p:sp>
      <p:sp>
        <p:nvSpPr>
          <p:cNvPr id="140" name="Google Shape;140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 sz="1600"/>
              <a:t>Movement parameters are simultaneously encoded within parietal-premotor networks rather than independently. This neural correlation explains why traditional linear models like PLS failed in multi-output setups.  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 sz="1600"/>
              <a:t>TBR achieved superior performance by using self-attention to exploit temporal context and cross-parameter autocorrelations. However, it struggles when predicting parameters in isolation.  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 sz="1600"/>
              <a:t>MLP provided steady performance across setups but suffered lower accuracy than in single-parameter studies. This stems from its inability to model temporal dynamics in autocorrelated EEG signals.  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▪"/>
            </a:pPr>
            <a:r>
              <a:rPr lang="en" sz="1600"/>
              <a:t>Current limitations include the need to validate on external datasets and incorporate reaching task parameters. Future work must focus on testing these models in real-world closed-loop BMIs. </a:t>
            </a:r>
            <a:endParaRPr sz="1600"/>
          </a:p>
        </p:txBody>
      </p:sp>
      <p:sp>
        <p:nvSpPr>
          <p:cNvPr id="141" name="Google Shape;14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Acknowledgement</a:t>
            </a:r>
            <a:endParaRPr/>
          </a:p>
        </p:txBody>
      </p:sp>
      <p:sp>
        <p:nvSpPr>
          <p:cNvPr id="147" name="Google Shape;147;p16"/>
          <p:cNvSpPr txBox="1"/>
          <p:nvPr>
            <p:ph idx="1" type="body"/>
          </p:nvPr>
        </p:nvSpPr>
        <p:spPr>
          <a:xfrm>
            <a:off x="4572000" y="11524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46"/>
              <a:buNone/>
            </a:pPr>
            <a:r>
              <a:rPr lang="en"/>
              <a:t>Thank you for your attention.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46"/>
              <a:buNone/>
            </a:pPr>
            <a:r>
              <a:rPr lang="en"/>
              <a:t>This study was supported by the IP/IITGN/CSE/YM/2324/05 project grant.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46"/>
              <a:buNone/>
            </a:pPr>
            <a:r>
              <a:rPr lang="en"/>
              <a:t>The details are available on GitHub: https://github.com/HAIx-Lab/EEG2GAL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46"/>
              <a:buNone/>
            </a:pPr>
            <a:r>
              <a:rPr lang="en"/>
              <a:t>Contact: yk.meena@iitgn.ac.in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946"/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148" name="Google Shape;14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9" name="Google Shape;14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5675" y="3991276"/>
            <a:ext cx="3483375" cy="71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300" y="1411863"/>
            <a:ext cx="2456600" cy="257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Parth's Desktop</dc:creator>
</cp:coreProperties>
</file>