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>
        <p:scale>
          <a:sx n="75" d="100"/>
          <a:sy n="75" d="100"/>
        </p:scale>
        <p:origin x="97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31651-EC75-4669-9FD4-ABF8B5A2E4E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3D7D-B85A-4AA2-81CE-83CD1B6EA1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092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7841E-286C-4685-F46B-923A9F382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C8F3C-C5D7-EC3E-D087-6E31F550F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40EDC-05C9-DB33-3679-49672352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EB7AA-4EF2-920C-D6CD-E1E675B65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A8B4B-D19E-B18B-DB1C-F846AAEB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822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3FF0E-09AE-BD5E-2B2A-0CA53E893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D503B-537B-8F3B-0EB2-C68BB1103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73034-F0E1-0BBC-548E-19A73FF30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C0084-2341-6A52-C6D9-3CCF27EC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6BBB2-35CD-2663-8404-DAA5346A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5497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E77F-AB31-3396-3A89-B573E7112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89C0D-08A3-A789-1A4F-1E1E447A9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A8917-3D6C-6603-E436-58F48C90A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E0B73-1CA8-162C-E0DE-5AC8AAB46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1FA6A-E705-88A6-0B21-61B9EFCDE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92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3D242-F53E-D2BE-13DE-92A5E265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5C172-D105-3E86-0492-3A7C8D586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C9906-C6F5-063C-4EE2-FE9619DA2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B56A4-65FE-FE7C-D65D-8CAC59F0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03469-22E6-D077-FF17-30EB533A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69C26-4E55-14C2-212F-C48BBF18E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6953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6945E-F059-141D-3CB3-FB7D14A85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546FD-3561-4931-E540-9C50ED8B2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DC7525-2212-67A0-69FB-A67DEFB51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D99F5-922A-DA8B-B5CD-1A2544F70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F8E99-805F-4D97-8835-884EE3765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82CEC0-21E7-4CCA-64D2-EF108D9C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D609CB-7BB0-9FA3-9A91-EF138FAE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B6BA5-2A7A-A9CF-73A4-48388B2C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006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CB55-BB96-4B04-18C3-07E12D72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DEAF2-2D6F-0B02-D7C8-182A539F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AFD5A7-4F37-ED06-66D9-D3470662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F84F7A-6413-0D73-C992-D965665C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284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59F4E4-2F3D-0EA6-D845-F82E2C6B2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8FD82-E831-7618-2864-20C40DED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0A7F2-06D1-0E84-4B88-32F25D588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843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93F0C-24EB-5D0A-DFEF-9A0F5926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97AD4-778B-063E-69BD-C41E4CA97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D4492-F0B1-551D-41BC-924B7B9D5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B7259-3F72-3D6E-3446-1B992EF13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DBA66-89DC-20EC-3FF3-2EB3C0326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046C27-2911-0390-A8FE-34AC8D55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915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188CE-E58C-874F-58BA-06CBF774C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F5F737-EACB-DFC0-8A77-53902D7C3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64F3-6A2A-3B76-59B7-1C87C6227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50D32-C30B-298A-81EA-972BE176A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885F4-2BBD-24BC-7A43-AEF2F8B1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FA3DF-EDD3-1F8A-3258-AB18895F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700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4E29D-6C41-ECD2-F749-26D0B5C1B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421FA-834E-1552-3394-3C71C16B1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C416D-25FC-11D9-D829-774D6F569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21036-4D15-C155-0402-CBAC4D11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E9345-C568-CA5F-412B-484AFB92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95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7EA159-F9FB-FEAD-F0D7-29D9F630A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FC833E-030A-E9C8-4834-7D5DA35F3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46863-0CD6-2A20-8528-D8DCB227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723B1-02B8-CD08-84F3-AE55E1DCA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AD695-BA40-D7B9-7025-752F18BE5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427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4306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6D2F57-20CC-F714-FFBC-8E6E1B9B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80BF00-059D-25F1-E628-EB7B82580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68ABD-0F08-4969-E66D-08E46D8DBC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8AB13-EA5B-470B-B79D-9165A297E554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560CB-A1E3-83E4-43F8-C69E18FDD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CAD6E-250E-74AA-0DC9-10EB92E3A5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9E7A9-2449-43FB-BA70-3AAFCCBA872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48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324612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02920" y="41148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</a:t>
            </a:r>
            <a:endParaRPr lang="en-US" sz="105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ID #1406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331720"/>
            <a:ext cx="1036015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Intra-Class Representation Regularization for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EEG Motor Imagery Classification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160520"/>
            <a:ext cx="10360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Roger Krishna B J   ·   Amritavarshini S   ·   Veena K</a:t>
            </a:r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4617720"/>
            <a:ext cx="10360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Sathyabama Institute of Science and Technology, Chennai, India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274552" y="6528816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2AE109-B57B-6DB6-9A6F-55CE8DEFC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734" y="108694"/>
            <a:ext cx="3194160" cy="11229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37"/>
    </mc:Choice>
    <mc:Fallback xmlns="">
      <p:transition spd="slow" advTm="1133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Problem: Accuracy Without Geometry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600200"/>
            <a:ext cx="5120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2600"/>
              </a:spcAft>
              <a:buSzPct val="100000"/>
              <a:buChar char="▸"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 trained end-to-end → judged on held-out accuracy [1]</a:t>
            </a:r>
            <a:endParaRPr lang="en-US" sz="1650" dirty="0"/>
          </a:p>
          <a:p>
            <a:pPr marL="203200" indent="-203200" algn="l">
              <a:spcAft>
                <a:spcPts val="2600"/>
              </a:spcAft>
              <a:buSzPct val="100000"/>
              <a:buChar char="▸"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Cross-entropy enforces separation, not compactness</a:t>
            </a:r>
            <a:endParaRPr lang="en-US" sz="1650" dirty="0"/>
          </a:p>
          <a:p>
            <a:pPr marL="203200" indent="-203200" algn="l">
              <a:spcAft>
                <a:spcPts val="2600"/>
              </a:spcAft>
              <a:buSzPct val="100000"/>
              <a:buChar char="▸"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geometry: unmeasured, uncontrolled</a:t>
            </a:r>
            <a:endParaRPr lang="en-US" sz="1650" dirty="0"/>
          </a:p>
        </p:txBody>
      </p:sp>
      <p:pic>
        <p:nvPicPr>
          <p:cNvPr id="4" name="Image 0" descr="/home/claude/assets/schematic_geomet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1463040"/>
            <a:ext cx="5925312" cy="298094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4709160"/>
            <a:ext cx="11274552" cy="1051560"/>
          </a:xfrm>
          <a:prstGeom prst="roundRect">
            <a:avLst>
              <a:gd name="adj" fmla="val 6087"/>
            </a:avLst>
          </a:prstGeom>
          <a:solidFill>
            <a:srgbClr val="FBF1DF"/>
          </a:solidFill>
          <a:ln w="12700">
            <a:solidFill>
              <a:srgbClr val="C97C1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13232" y="4764024"/>
            <a:ext cx="10762488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panels classify correctly. Cross-entropy is completely indifferent between them — it has no term that distinguishes a tight cluster from a dispersed one.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F. Lotte et al., “A review of classification algorithms for EEG-based brain–computer interfaces: A 10 year update,” J. Neural Eng., vol. 15, no. 3, p. 031005, Jun. 2018.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Under Cross-Subject (LOSO) Evaluation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600200"/>
            <a:ext cx="52120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2400"/>
              </a:spcAft>
              <a:buSzPct val="100000"/>
              <a:buChar char="▸"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LOSO: generalize from a heterogeneous population → one held-out individual [2]</a:t>
            </a:r>
            <a:endParaRPr lang="en-US" sz="1550" dirty="0"/>
          </a:p>
          <a:p>
            <a:pPr marL="203200" indent="-203200" algn="l">
              <a:spcAft>
                <a:spcPts val="2400"/>
              </a:spcAft>
              <a:buSzPct val="100000"/>
              <a:buChar char="▸"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High-dimensional embeddings: large intra-class scatter, adequate accuracy</a:t>
            </a:r>
            <a:endParaRPr lang="en-US" sz="1550" dirty="0"/>
          </a:p>
          <a:p>
            <a:pPr marL="203200" indent="-203200" algn="l">
              <a:spcAft>
                <a:spcPts val="2400"/>
              </a:spcAft>
              <a:buSzPct val="100000"/>
              <a:buChar char="▸"/>
            </a:pPr>
            <a:r>
              <a:rPr lang="en-US" sz="15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Boundary sits in a low-density region between dispersed same-class clouds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5989320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656832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656832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324344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24344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91856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991856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659368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59368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326880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326880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994392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994392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0661904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2F5C8A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0661904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1329416" y="2286000"/>
            <a:ext cx="566928" cy="566928"/>
          </a:xfrm>
          <a:prstGeom prst="roundRect">
            <a:avLst>
              <a:gd name="adj" fmla="val 4839"/>
            </a:avLst>
          </a:prstGeom>
          <a:solidFill>
            <a:srgbClr val="C97C1F"/>
          </a:solidFill>
          <a:ln w="6350">
            <a:solidFill>
              <a:srgbClr val="1626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1329416" y="2286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989320" y="2962656"/>
            <a:ext cx="52395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subjects — training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11329416" y="2962656"/>
            <a:ext cx="566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C97C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C97C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5943600" y="3538728"/>
            <a:ext cx="5897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9 times — every subject held out exactly once; no subject-specific fine-tuning.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57200" y="4709160"/>
            <a:ext cx="11274552" cy="1051560"/>
          </a:xfrm>
          <a:prstGeom prst="roundRect">
            <a:avLst>
              <a:gd name="adj" fmla="val 6087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13232" y="4764024"/>
            <a:ext cx="10762488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 — and unanswerable without a loss function that controls intra-class compactness and a metric that measures it.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P. Saha and M. Baumert, “Intra- and inter-subject variability in EEG-based sensorimotor brain computer interface: A review,” Front. Comput. Neurosci., vol. 14, p. 87, Feb. 2020.</a:t>
            </a:r>
            <a:endParaRPr lang="en-US" sz="800" dirty="0"/>
          </a:p>
        </p:txBody>
      </p:sp>
      <p:sp>
        <p:nvSpPr>
          <p:cNvPr id="29" name="Text 27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Contributions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417320" y="2069195"/>
            <a:ext cx="685800" cy="685800"/>
          </a:xfrm>
          <a:prstGeom prst="ellipse">
            <a:avLst/>
          </a:prstGeom>
          <a:solidFill>
            <a:srgbClr val="16263D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417320" y="2069195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2937875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ICRR Loss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486515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Intra-class variance loss with exact gradient semantics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15384" y="2069195"/>
            <a:ext cx="685800" cy="685800"/>
          </a:xfrm>
          <a:prstGeom prst="ellipse">
            <a:avLst/>
          </a:prstGeom>
          <a:solidFill>
            <a:srgbClr val="1626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215384" y="2069195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255264" y="2937875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46704" y="3486515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metric precisely scoped to intra-class compactness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013448" y="2069195"/>
            <a:ext cx="685800" cy="685800"/>
          </a:xfrm>
          <a:prstGeom prst="ellipse">
            <a:avLst/>
          </a:prstGeom>
          <a:solidFill>
            <a:srgbClr val="1626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013448" y="2069195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053328" y="2937875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Selection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144768" y="3486515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— perpendicular distance from the efficiency diagonal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811512" y="2069195"/>
            <a:ext cx="685800" cy="685800"/>
          </a:xfrm>
          <a:prstGeom prst="ellipse">
            <a:avLst/>
          </a:prstGeom>
          <a:solidFill>
            <a:srgbClr val="16263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811512" y="2069195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8851392" y="2937875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 Result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942832" y="3486515"/>
            <a:ext cx="2423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and accuracy shown to be independently optimizable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5120640"/>
            <a:ext cx="11274552" cy="868680"/>
          </a:xfrm>
          <a:prstGeom prst="roundRect">
            <a:avLst>
              <a:gd name="adj" fmla="val 7368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13232" y="5175504"/>
            <a:ext cx="1076248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paper contributes the loss, the metric, the selection rule, and the demonstration — as one coherent measurement framework.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Stability Score (ESS)</a:t>
            </a:r>
            <a:endParaRPr lang="en-US" sz="2800" dirty="0"/>
          </a:p>
        </p:txBody>
      </p:sp>
      <p:pic>
        <p:nvPicPr>
          <p:cNvPr id="3" name="Image 0" descr="/home/claude/assets/eq_e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160" y="1143000"/>
            <a:ext cx="7315200" cy="208483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3429000"/>
            <a:ext cx="10332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1000"/>
              </a:spcAft>
              <a:buSzPct val="100000"/>
              <a:buChar char="▸"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L2 distance from each embedding to its class centroid, averaged uniformly over classes</a:t>
            </a:r>
            <a:endParaRPr lang="en-US" sz="1450" dirty="0"/>
          </a:p>
          <a:p>
            <a:pPr marL="203200" indent="-203200" algn="l">
              <a:spcAft>
                <a:spcPts val="1000"/>
              </a:spcAft>
              <a:buSzPct val="100000"/>
              <a:buChar char="▸"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ESS → tighter intra-class clusters</a:t>
            </a:r>
            <a:endParaRPr lang="en-US" sz="1450" dirty="0"/>
          </a:p>
          <a:p>
            <a:pPr marL="203200" indent="-203200" algn="l">
              <a:spcAft>
                <a:spcPts val="1000"/>
              </a:spcAft>
              <a:buSzPct val="100000"/>
              <a:buChar char="▸"/>
            </a:pPr>
            <a:r>
              <a:rPr lang="en-US" sz="14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Deliberately excludes inter-class separation — by design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457200" y="4983480"/>
            <a:ext cx="11274552" cy="777240"/>
          </a:xfrm>
          <a:prstGeom prst="roundRect">
            <a:avLst>
              <a:gd name="adj" fmla="val 8235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13232" y="5038344"/>
            <a:ext cx="1076248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claim that ESS is a superior general-purpose clustering measure — a claim that it is more precisely scoped to this research question than silhouette, Davies–Bouldin, or Calinski–Harabasz [13][14][15].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P. J. Rousseeuw, “Silhouettes: A graphical aid to the interpretation and validation of cluster analysis,” J. Comput. Appl. Math., vol. 20, pp. 53–65, Nov. 1987.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[14] D. L. Davies and D. W. Bouldin, “A cluster separation measure,” IEEE Trans. Pattern Anal. Mach. Intell., vol. PAMI-1, no. 2, pp. 224–227, Apr. 1979.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[15] T. Caliński and J. Harabasz, “A dendrite method for cluster analysis,” Commun. Stat., vol. 3, no. 1, pp. 1–27, 1974.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ICRR — A Squared Centroid-Deviation Term</a:t>
            </a:r>
            <a:endParaRPr lang="en-US" sz="2800" dirty="0"/>
          </a:p>
        </p:txBody>
      </p:sp>
      <p:pic>
        <p:nvPicPr>
          <p:cNvPr id="3" name="Image 0" descr="/home/claude/assets/eq_icr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005840"/>
            <a:ext cx="9326880" cy="245973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36118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Center Loss [8]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457200" y="3977640"/>
          <a:ext cx="5760720" cy="160020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ICRR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Center Loss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Centroids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 batch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global, learned (α)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squared deviation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unsquared L2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Applied 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post-flatten 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projection space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6446520" y="3977640"/>
            <a:ext cx="5285232" cy="1737360"/>
          </a:xfrm>
          <a:prstGeom prst="roundRect">
            <a:avLst>
              <a:gd name="adj" fmla="val 3684"/>
            </a:avLst>
          </a:prstGeom>
          <a:solidFill>
            <a:srgbClr val="FBF1DF"/>
          </a:solidFill>
          <a:ln w="12700">
            <a:solidFill>
              <a:srgbClr val="C97C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702552" y="4032504"/>
            <a:ext cx="4773168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projection head: tested in pilot experiments and discarded — it caused ESS to increase by absorbing classification structure while leaving backbone geometry unregularized.</a:t>
            </a:r>
            <a:endParaRPr lang="en-US" sz="1250" dirty="0"/>
          </a:p>
        </p:txBody>
      </p:sp>
      <p:sp>
        <p:nvSpPr>
          <p:cNvPr id="8" name="Shape 4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Y. Wen, K. Zhang, Z. Li, and Y. Qiao, “A discriminative feature learning approach for deep face recognition,” in Proc. 14th Eur. Conf. Comput. Vis. (ECCV), 2016, pp. 499–515.</a:t>
            </a:r>
            <a:endParaRPr lang="en-US" sz="800" dirty="0"/>
          </a:p>
        </p:txBody>
      </p:sp>
      <p:sp>
        <p:nvSpPr>
          <p:cNvPr id="10" name="Text 6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Setup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 &amp; Architecture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/>
        </p:nvGraphicFramePr>
        <p:xfrm>
          <a:off x="457200" y="1536192"/>
          <a:ext cx="5212080" cy="22860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Dataset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BNCI 2014-001 — 4-class motor imagery [16]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Subjects / trials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subjects · 576 trials each · 5,184 total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Channels / rate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 EEG channels @ 250 Hz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Chance level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Backbone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DeepConvNet — filters 25 / 50 / 100 / 200 [3]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Embedding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 ∈ ℝ⁷⁰⁰⁰ (post-flatten, sole latent space)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989320" y="118872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 &amp; Training</a:t>
            </a:r>
            <a:endParaRPr lang="en-US" sz="14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/>
        </p:nvGraphicFramePr>
        <p:xfrm>
          <a:off x="5989320" y="1536192"/>
          <a:ext cx="5212080" cy="22860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9-fold LOSO — 8 train / 1 test, no fine-tuning [4]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Seed isolation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 + fold, before each instantiation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Optimizer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Adam, lr 10⁻³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Batch size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Epochs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626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github.com/Roger1611/eeg_representation_geometry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457200" y="3977640"/>
            <a:ext cx="10744200" cy="868680"/>
          </a:xfrm>
          <a:prstGeom prst="roundRect">
            <a:avLst>
              <a:gd name="adj" fmla="val 7368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4" name="Text 4"/>
          <p:cNvSpPr txBox="1"/>
          <p:nvPr/>
        </p:nvSpPr>
        <p:spPr>
          <a:xfrm>
            <a:off x="713232" y="4032504"/>
            <a:ext cx="10232136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initialization across all experimental conditions within each fold — differences in results are attributable solely to the loss function.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[16] M. Tangermann et al., “Review of the BCI Competition IV,” Front. Neurosci., vol. 6, p. 55, 2012.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R. T. Schirrmeister et al., “Deep learning with convolutional neural networks for EEG decoding and visualization,” Human Brain Mapping, vol. 38, no. 11, pp. 5391–5420, Nov. 2017.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V. J. Lawhern, A. J. Solon, N. R. Waytowich, S. M. Gordon, C. P. Hung, and B. J. Lance, “EEGNet: A compact convolutional neural network for EEG-based brain–computer interfaces,” J. Neural Eng., vol. 15, no. 5, p. 056013, Oct. 2018.</a:t>
            </a:r>
            <a:endParaRPr lang="en-US" sz="800" dirty="0"/>
          </a:p>
        </p:txBody>
      </p:sp>
      <p:sp>
        <p:nvSpPr>
          <p:cNvPr id="11" name="Text 7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Concept: λ = 0.1</a:t>
            </a:r>
            <a:endParaRPr lang="en-US" sz="2800" dirty="0"/>
          </a:p>
        </p:txBody>
      </p:sp>
      <p:pic>
        <p:nvPicPr>
          <p:cNvPr id="3" name="Image 0" descr="/home/claude/assets/chart_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097280"/>
            <a:ext cx="9326880" cy="340156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4553712"/>
            <a:ext cx="11274552" cy="658368"/>
          </a:xfrm>
          <a:prstGeom prst="roundRect">
            <a:avLst>
              <a:gd name="adj" fmla="val 9722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13232" y="4608576"/>
            <a:ext cx="107624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ESS: 16.08 ± 3.32 → 14.07 ± 3.12 (−12.5%), d = 2.353 [22], p = 0.0001 — all 9 subjects show the drop (sign test p = 0.0039). Accuracy Δ = −0.39 pp, p = 0.68, d = −0.144.</a:t>
            </a:r>
            <a:endParaRPr lang="en-US" sz="1150" dirty="0"/>
          </a:p>
        </p:txBody>
      </p:sp>
      <p:sp>
        <p:nvSpPr>
          <p:cNvPr id="6" name="Shape 3"/>
          <p:cNvSpPr/>
          <p:nvPr/>
        </p:nvSpPr>
        <p:spPr>
          <a:xfrm>
            <a:off x="457200" y="5285232"/>
            <a:ext cx="11274552" cy="566928"/>
          </a:xfrm>
          <a:prstGeom prst="roundRect">
            <a:avLst>
              <a:gd name="adj" fmla="val 11290"/>
            </a:avLst>
          </a:prstGeom>
          <a:solidFill>
            <a:srgbClr val="FBF1DF"/>
          </a:solidFill>
          <a:ln w="12700">
            <a:solidFill>
              <a:srgbClr val="C97C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3232" y="5340096"/>
            <a:ext cx="10762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geometric effect is large and directionally unanimous. The accuracy effect is statistically undetectable at any conventional threshold.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[22] J. Cohen, Statistical Power Analysis for the Behavioral Sciences, 2nd ed. Hillsdale, NJ: Lawrence Erlbaum Associates, 1988.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λ Sweep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/>
        </p:nvGraphicFramePr>
        <p:xfrm>
          <a:off x="502920" y="1051560"/>
          <a:ext cx="9098280" cy="1417320"/>
        </p:xfrm>
        <a:graphic>
          <a:graphicData uri="http://schemas.openxmlformats.org/drawingml/2006/table">
            <a:tbl>
              <a:tblPr/>
              <a:tblGrid>
                <a:gridCol w="86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 (mean ± sd)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ESS (mean ± sd)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p_acc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d_acc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p_ess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d_ess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ESS red.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0.5478 ± 0.1231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16.0759 ± 3.3245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0.5440 ± 0.1065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14.0673 ± 3.1179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0.6775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−0.144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2.353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C97C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†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0.5397 ± 0.1161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12.3402 ± 3.2848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0.4897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−0.241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&lt;0.0001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5.641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23.2%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0.5251 ± 0.1219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10.7915 ± 3.0392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0.0837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−0.658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&lt;0.0001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5.165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32.9%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0.5187 ± 0.1300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8.9694 ± 2.6110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0.1394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−0.547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&lt;0.0001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5.781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44.2%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Image 0" descr="/home/claude/assets/chart_s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697480"/>
            <a:ext cx="10058400" cy="374904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051560" y="6382512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Table I. d_ess ≥ 2.35 at every λ &gt; 0; no p_acc crosses 0.05.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Selecting λ — The Tradeoff-Knee Algorithm</a:t>
            </a:r>
            <a:endParaRPr lang="en-US" sz="2800" dirty="0"/>
          </a:p>
        </p:txBody>
      </p:sp>
      <p:pic>
        <p:nvPicPr>
          <p:cNvPr id="3" name="Image 0" descr="/home/claude/assets/eq_kn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097280"/>
            <a:ext cx="4480560" cy="2596896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/>
        </p:nvGraphicFramePr>
        <p:xfrm>
          <a:off x="457200" y="3886200"/>
          <a:ext cx="5486400" cy="169164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83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Δacc (norm.)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Δess (norm.)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2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0.283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+0.106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C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†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C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C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0.526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C97C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+0.175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1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0.781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−0.027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26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38100" marB="381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Image 1" descr="/home/claude/assets/chart_s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051560"/>
            <a:ext cx="5120640" cy="448056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457200" y="5715000"/>
            <a:ext cx="11274552" cy="777240"/>
          </a:xfrm>
          <a:prstGeom prst="roundRect">
            <a:avLst>
              <a:gd name="adj" fmla="val 8235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7" name="Text 2"/>
          <p:cNvSpPr txBox="1"/>
          <p:nvPr/>
        </p:nvSpPr>
        <p:spPr>
          <a:xfrm>
            <a:off x="713232" y="5769864"/>
            <a:ext cx="1076248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0.25 maximizes perpendicular distance from the proportional-tradeoff diagonal — no hardcoded thresholds; fully reproducible from Table I.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Result at λ = 0.25</a:t>
            </a:r>
            <a:endParaRPr lang="en-US" sz="2800" dirty="0"/>
          </a:p>
        </p:txBody>
      </p:sp>
      <p:pic>
        <p:nvPicPr>
          <p:cNvPr id="3" name="Image 0" descr="/home/claude/assets/chart_s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34440"/>
            <a:ext cx="5577840" cy="427024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355080" y="1280160"/>
            <a:ext cx="5394960" cy="1783080"/>
          </a:xfrm>
          <a:prstGeom prst="roundRect">
            <a:avLst>
              <a:gd name="adj" fmla="val 4103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6629400" y="1280160"/>
            <a:ext cx="4846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 ↓ 23.2%</a:t>
            </a:r>
            <a:endParaRPr lang="en-US" sz="26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16.0759 → 12.3402</a:t>
            </a:r>
            <a:endParaRPr lang="en-US" sz="26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5.641   ·   p &lt; 0.0001   ·   N = 9   ·   all 9 subjects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355080" y="3246120"/>
            <a:ext cx="5394960" cy="1783080"/>
          </a:xfrm>
          <a:prstGeom prst="roundRect">
            <a:avLst>
              <a:gd name="adj" fmla="val 4103"/>
            </a:avLst>
          </a:prstGeom>
          <a:solidFill>
            <a:srgbClr val="F2F2F2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629400" y="3246120"/>
            <a:ext cx="4846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Δ −0.81 pp</a:t>
            </a:r>
            <a:endParaRPr lang="en-US" sz="24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0.5478 → 0.5397</a:t>
            </a:r>
            <a:endParaRPr lang="en-US" sz="2400" dirty="0"/>
          </a:p>
          <a:p>
            <a:pPr marL="0" indent="0" algn="l">
              <a:buNone/>
            </a:pPr>
            <a:r>
              <a:rPr lang="en-US" sz="12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−0.241   ·   p = 0.490   ·   not significant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355080" y="5193792"/>
            <a:ext cx="5394960" cy="118872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611112" y="5248656"/>
            <a:ext cx="488289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Additive loss preserves the CE gradient intact; the centroid-pulling term reshapes intra-class geometry separately. The two outcomes are structurally independent.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and Limitations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are scoped to DeepConvNet on BNCI 2014-001 under LOSO.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37360"/>
            <a:ext cx="3611880" cy="3977640"/>
          </a:xfrm>
          <a:prstGeom prst="roundRect">
            <a:avLst>
              <a:gd name="adj" fmla="val 1772"/>
            </a:avLst>
          </a:prstGeom>
          <a:solidFill>
            <a:srgbClr val="EAF1F8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2423160"/>
            <a:ext cx="30998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9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3154680"/>
            <a:ext cx="309981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 power for the geometric claims (dₑₛₛ ≥ 2.35) — not for definitive accuracy claims. The power limitation must be carried into any interpretation of the accuracy results.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88536" y="1737360"/>
            <a:ext cx="3611880" cy="3977640"/>
          </a:xfrm>
          <a:prstGeom prst="roundRect">
            <a:avLst>
              <a:gd name="adj" fmla="val 1772"/>
            </a:avLst>
          </a:prstGeom>
          <a:solidFill>
            <a:srgbClr val="FFFFFF"/>
          </a:solidFill>
          <a:ln w="12700">
            <a:solidFill>
              <a:srgbClr val="2F5C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89704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544568" y="2423160"/>
            <a:ext cx="30998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selected on the sweep data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544568" y="3154680"/>
            <a:ext cx="309981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held-out validation fold confirms that λ = 0.25 generalizes to unseen data configurations — a data-driven criterion, not a validated hyperparameter.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19872" y="1737360"/>
            <a:ext cx="3611880" cy="3977640"/>
          </a:xfrm>
          <a:prstGeom prst="roundRect">
            <a:avLst>
              <a:gd name="adj" fmla="val 1772"/>
            </a:avLst>
          </a:prstGeom>
          <a:solidFill>
            <a:srgbClr val="FBF1DF"/>
          </a:solidFill>
          <a:ln w="12700">
            <a:solidFill>
              <a:srgbClr val="C97C1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1901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C97C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8375904" y="2423160"/>
            <a:ext cx="30998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 not benchmarked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375904" y="3154680"/>
            <a:ext cx="3099816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compared against silhouette, Davies–Bouldin, or Calinski–Harabasz on EEG embeddings [13][14][15]. Generalization to other architectures and datasets remains to be investigated.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0" y="5989320"/>
            <a:ext cx="12191695" cy="77724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65760" y="6053328"/>
            <a:ext cx="104241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P. J. Rousseeuw, “Silhouettes: A graphical aid to the interpretation and validation of cluster analysis,” J. Comput. Appl. Math., vol. 20, pp. 53–65, Nov. 1987.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[14] D. L. Davies and D. W. Bouldin, “A cluster separation measure,” IEEE Trans. Pattern Anal. Mach. Intell., vol. PAMI-1, no. 2, pp. 224–227, Apr. 1979.</a:t>
            </a:r>
            <a:endParaRPr lang="en-US" sz="80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[15] T. Caliński and J. Harabasz, “A dendrite method for cluster analysis,” Commun. Stat., vol. 3, no. 1, pp. 1–27, 1974.</a:t>
            </a:r>
            <a:endParaRPr lang="en-US" sz="800" dirty="0"/>
          </a:p>
        </p:txBody>
      </p:sp>
      <p:sp>
        <p:nvSpPr>
          <p:cNvPr id="18" name="Text 16"/>
          <p:cNvSpPr txBox="1"/>
          <p:nvPr/>
        </p:nvSpPr>
        <p:spPr>
          <a:xfrm>
            <a:off x="11091672" y="6053328"/>
            <a:ext cx="6400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8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508760"/>
            <a:ext cx="10881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3000"/>
              </a:spcAft>
              <a:buSzPct val="100000"/>
              <a:buChar char="▸"/>
            </a:pPr>
            <a:r>
              <a:rPr lang="en-US" sz="18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23.2% ESS reduction at λ = 0.25 (d = 5.641, p &lt; 0.0001), consistent across all 9 subjects</a:t>
            </a:r>
            <a:endParaRPr lang="en-US" sz="1800" dirty="0"/>
          </a:p>
          <a:p>
            <a:pPr marL="203200" indent="-203200" algn="l">
              <a:spcAft>
                <a:spcPts val="3000"/>
              </a:spcAft>
              <a:buSzPct val="100000"/>
              <a:buChar char="▸"/>
            </a:pPr>
            <a:r>
              <a:rPr lang="en-US" sz="18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−0.81 pp accuracy (d = −0.241, p = 0.490) — no significant degradation at any tested λ</a:t>
            </a:r>
            <a:endParaRPr lang="en-US" sz="1800" dirty="0"/>
          </a:p>
          <a:p>
            <a:pPr marL="203200" indent="-203200" algn="l">
              <a:spcAft>
                <a:spcPts val="3000"/>
              </a:spcAft>
              <a:buSzPct val="100000"/>
              <a:buChar char="▸"/>
            </a:pPr>
            <a:r>
              <a:rPr lang="en-US" sz="18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and accuracy: independently optimizable properties of the same model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343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C97C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open, deliberately: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4754880"/>
            <a:ext cx="11274552" cy="1371600"/>
          </a:xfrm>
          <a:prstGeom prst="roundRect">
            <a:avLst>
              <a:gd name="adj" fmla="val 4667"/>
            </a:avLst>
          </a:prstGeom>
          <a:solidFill>
            <a:srgbClr val="FBF1DF"/>
          </a:solidFill>
          <a:ln w="12700">
            <a:solidFill>
              <a:srgbClr val="C97C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4809744"/>
            <a:ext cx="1076248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tighter intra-class geometry help downstream — cross-subject transfer, noise robustness, adaptation efficiency? This work builds the measurement framework. It does not answer the question.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 &amp; References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426464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github.com/Roger1611/eeg_representation_geometry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920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F5C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 — as cited on the preceding slides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67712"/>
            <a:ext cx="548640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Lotte et al., “A review of classification algorithms for EEG-based brain–computer interfaces: A 10 year update,” J. Neural Eng., 2018.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Saha &amp; Baumert, “Intra- and inter-subject variability in EEG-based sensorimotor brain computer interface: A review,” Front. Comput. Neurosci., 2020.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Schirrmeister et al., “Deep learning with convolutional neural networks for EEG decoding and visualization,” Human Brain Mapping, 2017.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Lawhern et al., “EEGNet: A compact convolutional neural network for EEG-based brain–computer interfaces,” J. Neural Eng., 2018.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Wen et al., “A discriminative feature learning approach for deep face recognition,” ECCV, 2016.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126480" y="2267712"/>
            <a:ext cx="56235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Rousseeuw, “Silhouettes: A graphical aid to the interpretation and validation of cluster analysis,” J. Comput. Appl. Math., 1987.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[14] Davies &amp; Bouldin, “A cluster separation measure,” IEEE Trans. Pattern Anal. Mach. Intell., 1979.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[15] Caliński &amp; Harabasz, “A dendrite method for cluster analysis,” Commun. Stat., 1974.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[16] Tangermann et al., “Review of the BCI Competition IV,” Front. Neurosci., 2012.</a:t>
            </a:r>
            <a:endParaRPr lang="en-US" sz="1000" dirty="0"/>
          </a:p>
          <a:p>
            <a:pPr marL="203200" indent="-203200" algn="l">
              <a:spcAft>
                <a:spcPts val="700"/>
              </a:spcAft>
              <a:buSzPct val="100000"/>
              <a:buChar char="▸"/>
            </a:pPr>
            <a:r>
              <a:rPr lang="en-US" sz="10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[22] Cohen, Statistical Power Analysis for the Behavioral Sciences, 2nd ed., 1988.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08076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26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28816"/>
            <a:ext cx="7772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SMC 2026 — BMI Workshop  ·  Paper #1406</a:t>
            </a:r>
            <a:endParaRPr lang="en-US" sz="800" dirty="0"/>
          </a:p>
        </p:txBody>
      </p:sp>
      <p:sp>
        <p:nvSpPr>
          <p:cNvPr id="12" name="Text 10"/>
          <p:cNvSpPr txBox="1"/>
          <p:nvPr/>
        </p:nvSpPr>
        <p:spPr>
          <a:xfrm>
            <a:off x="11091672" y="65288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2019</Words>
  <Application>Microsoft Office PowerPoint</Application>
  <PresentationFormat>Widescreen</PresentationFormat>
  <Paragraphs>252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Roger Krishna</dc:creator>
  <cp:lastModifiedBy>Roger Krishna</cp:lastModifiedBy>
  <cp:revision>2</cp:revision>
  <dcterms:created xsi:type="dcterms:W3CDTF">2026-09-03T07:16:58Z</dcterms:created>
  <dcterms:modified xsi:type="dcterms:W3CDTF">2026-09-03T08:08:10Z</dcterms:modified>
</cp:coreProperties>
</file>