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19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x="9144000" cy="5143500" type="screen16x9"/>
  <p:notesSz cx="6858000" cy="9144000"/>
  <p:embeddedFontLst>
    <p:embeddedFont>
      <p:font typeface="Cambria" panose="02040503050406030204" pitchFamily="18" charset="0"/>
      <p:regular r:id="rId20"/>
      <p:bold r:id="rId21"/>
      <p:italic r:id="rId22"/>
      <p:boldItalic r:id="rId23"/>
    </p:embeddedFont>
    <p:embeddedFont>
      <p:font typeface="Lato" panose="020F0502020204030203" pitchFamily="34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6" roundtripDataSignature="AMtx7mgKMad1U60KeswDEYwW4I9yhxJrm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D22159-FCB9-784B-9445-D88878E51919}" v="1" dt="2022-02-19T10:58:53.2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32"/>
    <p:restoredTop sz="82077"/>
  </p:normalViewPr>
  <p:slideViewPr>
    <p:cSldViewPr snapToGrid="0">
      <p:cViewPr varScale="1">
        <p:scale>
          <a:sx n="154" d="100"/>
          <a:sy n="154" d="100"/>
        </p:scale>
        <p:origin x="2352" y="1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7.fntdata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2.fntdata"/><Relationship Id="rId42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6.fntdata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1.fntdata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5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4.fntdata"/><Relationship Id="rId36" Type="http://customschemas.google.com/relationships/presentationmetadata" Target="metadata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ulio Mallardi" userId="46b82d56-4915-44b5-976d-ce6517197297" providerId="ADAL" clId="{3CD22159-FCB9-784B-9445-D88878E51919}"/>
    <pc:docChg chg="modSld">
      <pc:chgData name="Giulio Mallardi" userId="46b82d56-4915-44b5-976d-ce6517197297" providerId="ADAL" clId="{3CD22159-FCB9-784B-9445-D88878E51919}" dt="2022-02-19T10:58:53.260" v="12" actId="767"/>
      <pc:docMkLst>
        <pc:docMk/>
      </pc:docMkLst>
      <pc:sldChg chg="addSp modSp mod">
        <pc:chgData name="Giulio Mallardi" userId="46b82d56-4915-44b5-976d-ce6517197297" providerId="ADAL" clId="{3CD22159-FCB9-784B-9445-D88878E51919}" dt="2022-02-19T10:58:53.260" v="12" actId="767"/>
        <pc:sldMkLst>
          <pc:docMk/>
          <pc:sldMk cId="0" sldId="256"/>
        </pc:sldMkLst>
        <pc:spChg chg="add mod">
          <ac:chgData name="Giulio Mallardi" userId="46b82d56-4915-44b5-976d-ce6517197297" providerId="ADAL" clId="{3CD22159-FCB9-784B-9445-D88878E51919}" dt="2022-02-19T10:58:53.260" v="12" actId="767"/>
          <ac:spMkLst>
            <pc:docMk/>
            <pc:sldMk cId="0" sldId="256"/>
            <ac:spMk id="2" creationId="{B0C8C431-4B1B-784B-B358-77D73702EE76}"/>
          </ac:spMkLst>
        </pc:spChg>
        <pc:spChg chg="mod">
          <ac:chgData name="Giulio Mallardi" userId="46b82d56-4915-44b5-976d-ce6517197297" providerId="ADAL" clId="{3CD22159-FCB9-784B-9445-D88878E51919}" dt="2022-02-19T10:55:59.468" v="5" actId="20577"/>
          <ac:spMkLst>
            <pc:docMk/>
            <pc:sldMk cId="0" sldId="256"/>
            <ac:spMk id="59" creationId="{00000000-0000-0000-0000-000000000000}"/>
          </ac:spMkLst>
        </pc:spChg>
        <pc:spChg chg="mod">
          <ac:chgData name="Giulio Mallardi" userId="46b82d56-4915-44b5-976d-ce6517197297" providerId="ADAL" clId="{3CD22159-FCB9-784B-9445-D88878E51919}" dt="2022-02-19T10:56:03.081" v="11" actId="20577"/>
          <ac:spMkLst>
            <pc:docMk/>
            <pc:sldMk cId="0" sldId="256"/>
            <ac:spMk id="60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" name="Google Shape;5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311700" y="826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11700" y="1533475"/>
            <a:ext cx="8520600" cy="29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826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>
            <a:spLocks noGrp="1"/>
          </p:cNvSpPr>
          <p:nvPr>
            <p:ph type="title"/>
          </p:nvPr>
        </p:nvSpPr>
        <p:spPr>
          <a:xfrm>
            <a:off x="311700" y="826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p1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311700" y="826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800"/>
              <a:buFont typeface="Lato"/>
              <a:buNone/>
              <a:defRPr sz="2800" i="0" u="none" strike="noStrike" cap="none">
                <a:solidFill>
                  <a:srgbClr val="1F497D"/>
                </a:solidFill>
                <a:latin typeface="Lato"/>
                <a:ea typeface="Lato"/>
                <a:cs typeface="Lato"/>
                <a:sym typeface="La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ato"/>
              <a:buNone/>
              <a:defRPr sz="280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ato"/>
              <a:buNone/>
              <a:defRPr sz="280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ato"/>
              <a:buNone/>
              <a:defRPr sz="280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ato"/>
              <a:buNone/>
              <a:defRPr sz="280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ato"/>
              <a:buNone/>
              <a:defRPr sz="280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ato"/>
              <a:buNone/>
              <a:defRPr sz="280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ato"/>
              <a:buNone/>
              <a:defRPr sz="280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ato"/>
              <a:buNone/>
              <a:defRPr sz="280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311700" y="1533475"/>
            <a:ext cx="8520600" cy="29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sz="140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sz="140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sz="140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sz="140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 sz="140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  <p:pic>
        <p:nvPicPr>
          <p:cNvPr id="9" name="Google Shape;9;p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7504" y="41245"/>
            <a:ext cx="2193299" cy="535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403103" y="23179"/>
            <a:ext cx="1686275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/>
          <p:nvPr/>
        </p:nvSpPr>
        <p:spPr>
          <a:xfrm>
            <a:off x="0" y="633956"/>
            <a:ext cx="9144000" cy="68400"/>
          </a:xfrm>
          <a:prstGeom prst="rect">
            <a:avLst/>
          </a:pr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3" name="Google Shape;13;p2"/>
          <p:cNvSpPr/>
          <p:nvPr/>
        </p:nvSpPr>
        <p:spPr>
          <a:xfrm>
            <a:off x="0" y="4574807"/>
            <a:ext cx="9144000" cy="68400"/>
          </a:xfrm>
          <a:prstGeom prst="rect">
            <a:avLst/>
          </a:pr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ctr"/>
            <a:r>
              <a:rPr sz="2800" b="1">
                <a:solidFill>
                  <a:srgbClr val="1F497D"/>
                </a:solidFill>
                <a:latin typeface="Lato"/>
              </a:rPr>
              <a:t>A Dyadic Neuroadaptive System for EEG-Based Affective State Fusion and Multimodal Generation</a:t>
            </a:r>
            <a:endParaRPr dirty="0"/>
          </a:p>
        </p:txBody>
      </p:sp>
      <p:sp>
        <p:nvSpPr>
          <p:cNvPr id="60" name="Google Shape;60;p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sz="1400" b="1">
                <a:solidFill>
                  <a:srgbClr val="212121"/>
                </a:solidFill>
                <a:latin typeface="Arial"/>
              </a:rPr>
              <a:t>Tommaso Colafiglio  ·  Angela Lombardi  ·  Domenico Lofù  ·  Paolo Sorino  ·  Tommaso Di Noia</a:t>
            </a:r>
            <a:endParaRPr dirty="0"/>
          </a:p>
          <a:p>
            <a:pPr algn="ctr"/>
            <a:r>
              <a:rPr sz="1150">
                <a:solidFill>
                  <a:srgbClr val="5C7186"/>
                </a:solidFill>
                <a:latin typeface="Arial"/>
              </a:rPr>
              <a:t>Dept. of Electrical and Information Engineering (DEI), Politecnico di Bari, Italy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B0C8C431-4B1B-784B-B358-77D73702EE76}"/>
              </a:ext>
            </a:extLst>
          </p:cNvPr>
          <p:cNvSpPr txBox="1"/>
          <p:nvPr/>
        </p:nvSpPr>
        <p:spPr>
          <a:xfrm>
            <a:off x="4929809" y="4834393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61" name="TextBox 60"/>
          <p:cNvSpPr txBox="1"/>
          <p:nvPr/>
        </p:nvSpPr>
        <p:spPr>
          <a:xfrm>
            <a:off x="411480" y="713232"/>
            <a:ext cx="832104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5000"/>
              </a:lnSpc>
            </a:pPr>
            <a:r>
              <a:rPr sz="1050" b="1" i="0" spc="120">
                <a:solidFill>
                  <a:srgbClr val="009999"/>
                </a:solidFill>
                <a:latin typeface="Arial"/>
              </a:rPr>
              <a:t>IEEE SMC 2026  ·  16TH WORKSHOP ON BRAIN–MACHINE INTERFACE (BMI)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280160" y="3794760"/>
            <a:ext cx="6583680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25000"/>
              </a:lnSpc>
            </a:pPr>
            <a:r>
              <a:rPr sz="1150" b="0" i="1">
                <a:solidFill>
                  <a:srgbClr val="5C7186"/>
                </a:solidFill>
                <a:latin typeface="Arial"/>
              </a:rPr>
              <a:t>Turning probabilistic emotional states, inferred from low-cost EEG, into shared visual and auditory artifacts through a language-mediated generative pipeline.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731520"/>
            <a:ext cx="8321040" cy="5669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1F497D"/>
                </a:solidFill>
                <a:latin typeface="Lato"/>
              </a:rPr>
              <a:t>From EEG classification to meaningful experience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1480" y="1389888"/>
            <a:ext cx="5074920" cy="274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164592" indent="-164592" algn="l">
              <a:lnSpc>
                <a:spcPct val="118000"/>
              </a:lnSpc>
              <a:spcAft>
                <a:spcPts val="900"/>
              </a:spcAft>
              <a:buClr>
                <a:srgbClr val="009999"/>
              </a:buClr>
              <a:buSzPct val="80000"/>
              <a:buFont typeface="Arial"/>
              <a:buChar char="■"/>
            </a:pPr>
            <a:r>
              <a:rPr sz="1250" b="0">
                <a:solidFill>
                  <a:srgbClr val="212121"/>
                </a:solidFill>
                <a:latin typeface="Arial"/>
              </a:rPr>
              <a:t>EEG-based affective computing has largely optimized </a:t>
            </a:r>
            <a:r>
              <a:rPr sz="1250" b="1">
                <a:solidFill>
                  <a:srgbClr val="212121"/>
                </a:solidFill>
                <a:latin typeface="Arial"/>
              </a:rPr>
              <a:t>classification accuracy</a:t>
            </a:r>
            <a:r>
              <a:rPr sz="1250" b="0">
                <a:solidFill>
                  <a:srgbClr val="212121"/>
                </a:solidFill>
                <a:latin typeface="Arial"/>
              </a:rPr>
              <a:t> or clinical interpretation.</a:t>
            </a:r>
          </a:p>
          <a:p>
            <a:pPr marL="164592" indent="-164592" algn="l">
              <a:lnSpc>
                <a:spcPct val="118000"/>
              </a:lnSpc>
              <a:spcAft>
                <a:spcPts val="900"/>
              </a:spcAft>
              <a:buClr>
                <a:srgbClr val="009999"/>
              </a:buClr>
              <a:buSzPct val="80000"/>
              <a:buFont typeface="Arial"/>
              <a:buChar char="■"/>
            </a:pPr>
            <a:r>
              <a:rPr sz="1250" b="0">
                <a:solidFill>
                  <a:srgbClr val="212121"/>
                </a:solidFill>
                <a:latin typeface="Arial"/>
              </a:rPr>
              <a:t>Inferred emotions are typically reduced to </a:t>
            </a:r>
            <a:r>
              <a:rPr sz="1250" b="1">
                <a:solidFill>
                  <a:srgbClr val="212121"/>
                </a:solidFill>
                <a:latin typeface="Arial"/>
              </a:rPr>
              <a:t>discrete labels or numerical scores</a:t>
            </a:r>
            <a:r>
              <a:rPr sz="1250" b="0">
                <a:solidFill>
                  <a:srgbClr val="212121"/>
                </a:solidFill>
                <a:latin typeface="Arial"/>
              </a:rPr>
              <a:t> — hard to relate to subjective experience.</a:t>
            </a:r>
          </a:p>
          <a:p>
            <a:pPr marL="164592" indent="-164592" algn="l">
              <a:lnSpc>
                <a:spcPct val="118000"/>
              </a:lnSpc>
              <a:spcAft>
                <a:spcPts val="900"/>
              </a:spcAft>
              <a:buClr>
                <a:srgbClr val="009999"/>
              </a:buClr>
              <a:buSzPct val="80000"/>
              <a:buFont typeface="Arial"/>
              <a:buChar char="■"/>
            </a:pPr>
            <a:r>
              <a:rPr sz="1250" b="0">
                <a:solidFill>
                  <a:srgbClr val="212121"/>
                </a:solidFill>
                <a:latin typeface="Arial"/>
              </a:rPr>
              <a:t>This leaves a gap between </a:t>
            </a:r>
            <a:r>
              <a:rPr sz="1250" b="1">
                <a:solidFill>
                  <a:srgbClr val="212121"/>
                </a:solidFill>
                <a:latin typeface="Arial"/>
              </a:rPr>
              <a:t>signal processing</a:t>
            </a:r>
            <a:r>
              <a:rPr sz="1250" b="0">
                <a:solidFill>
                  <a:srgbClr val="212121"/>
                </a:solidFill>
                <a:latin typeface="Arial"/>
              </a:rPr>
              <a:t> and </a:t>
            </a:r>
            <a:r>
              <a:rPr sz="1250" b="1">
                <a:solidFill>
                  <a:srgbClr val="212121"/>
                </a:solidFill>
                <a:latin typeface="Arial"/>
              </a:rPr>
              <a:t>user-centered, creative applications.</a:t>
            </a:r>
          </a:p>
          <a:p>
            <a:pPr marL="164592" indent="-164592" algn="l">
              <a:lnSpc>
                <a:spcPct val="118000"/>
              </a:lnSpc>
              <a:spcAft>
                <a:spcPts val="900"/>
              </a:spcAft>
              <a:buClr>
                <a:srgbClr val="009999"/>
              </a:buClr>
              <a:buSzPct val="80000"/>
              <a:buFont typeface="Arial"/>
              <a:buChar char="■"/>
            </a:pPr>
            <a:r>
              <a:rPr sz="1250" b="0">
                <a:solidFill>
                  <a:srgbClr val="212121"/>
                </a:solidFill>
                <a:latin typeface="Arial"/>
              </a:rPr>
              <a:t>Generative AI (LLMs, text-to-image) can bridge this gap by turning abstract affect into rich multimodal artifacts.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11480" y="3977639"/>
            <a:ext cx="5074920" cy="530352"/>
          </a:xfrm>
          <a:prstGeom prst="roundRect">
            <a:avLst>
              <a:gd name="adj" fmla="val 7000"/>
            </a:avLst>
          </a:prstGeom>
          <a:solidFill>
            <a:srgbClr val="EAF6F5"/>
          </a:solidFill>
          <a:ln w="15875">
            <a:solidFill>
              <a:srgbClr val="0099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76072" y="3977639"/>
            <a:ext cx="4745736" cy="53035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20000"/>
              </a:lnSpc>
            </a:pPr>
            <a:r>
              <a:rPr sz="1050" b="0" i="0">
                <a:solidFill>
                  <a:srgbClr val="1F497D"/>
                </a:solidFill>
                <a:latin typeface="Arial"/>
              </a:rPr>
              <a:t>Open question: how do we translate low-level neural signals into interpretable and expressive multimodal output — for more than one user at once?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0" y="1417320"/>
            <a:ext cx="3063240" cy="841248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5875">
            <a:solidFill>
              <a:srgbClr val="DCE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5779008" y="1298448"/>
            <a:ext cx="237744" cy="237744"/>
          </a:xfrm>
          <a:prstGeom prst="ellipse">
            <a:avLst/>
          </a:prstGeom>
          <a:solidFill>
            <a:srgbClr val="5AA9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88152" y="1563624"/>
            <a:ext cx="28254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150" b="1" i="0">
                <a:solidFill>
                  <a:srgbClr val="1F497D"/>
                </a:solidFill>
                <a:latin typeface="Arial"/>
              </a:rPr>
              <a:t>EEG signal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88152" y="1874520"/>
            <a:ext cx="2825496" cy="29260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5C7186"/>
                </a:solidFill>
                <a:latin typeface="Arial"/>
              </a:rPr>
              <a:t>Continuous, low-level, hard to interpret directly.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0" y="2258568"/>
            <a:ext cx="3063240" cy="1828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rgbClr val="5C7186"/>
                </a:solidFill>
                <a:latin typeface="Arial"/>
              </a:rPr>
              <a:t>↓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80" y="2441448"/>
            <a:ext cx="3063240" cy="841248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5875">
            <a:solidFill>
              <a:srgbClr val="DCE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5779008" y="2322576"/>
            <a:ext cx="237744" cy="237744"/>
          </a:xfrm>
          <a:prstGeom prst="ellipse">
            <a:avLst/>
          </a:prstGeom>
          <a:solidFill>
            <a:srgbClr val="5C71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88152" y="2587752"/>
            <a:ext cx="28254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150" b="1" i="0">
                <a:solidFill>
                  <a:srgbClr val="1F497D"/>
                </a:solidFill>
                <a:latin typeface="Arial"/>
              </a:rPr>
              <a:t>Label / score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88152" y="2898648"/>
            <a:ext cx="2825496" cy="29260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5C7186"/>
                </a:solidFill>
                <a:latin typeface="Arial"/>
              </a:rPr>
              <a:t>“Excited: 0.82” — accurate, but experientially flat.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0" y="3282696"/>
            <a:ext cx="3063240" cy="1828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15000"/>
              </a:lnSpc>
            </a:pPr>
            <a:r>
              <a:rPr sz="1100" b="1" i="0">
                <a:solidFill>
                  <a:srgbClr val="C03B4E"/>
                </a:solidFill>
                <a:latin typeface="Arial"/>
              </a:rPr>
              <a:t>↓ gap ↓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0" y="3465576"/>
            <a:ext cx="3063240" cy="841248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22225">
            <a:solidFill>
              <a:srgbClr val="C87A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5779008" y="3346704"/>
            <a:ext cx="237744" cy="237744"/>
          </a:xfrm>
          <a:prstGeom prst="ellipse">
            <a:avLst/>
          </a:prstGeom>
          <a:solidFill>
            <a:srgbClr val="C87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88152" y="3611880"/>
            <a:ext cx="28254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150" b="1" i="0">
                <a:solidFill>
                  <a:srgbClr val="1F497D"/>
                </a:solidFill>
                <a:latin typeface="Arial"/>
              </a:rPr>
              <a:t>Meaningful artifact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88152" y="3922776"/>
            <a:ext cx="2825496" cy="29260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5C7186"/>
                </a:solidFill>
                <a:latin typeface="Arial"/>
              </a:rPr>
              <a:t>Interpretable, engaging, shareable — this work's target.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731520"/>
            <a:ext cx="8321040" cy="5669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1F497D"/>
                </a:solidFill>
                <a:latin typeface="Lato"/>
              </a:rPr>
              <a:t>Why a language-mediated, dyadic pipeline?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11480" y="1389888"/>
            <a:ext cx="4023360" cy="30632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12648" y="1536192"/>
            <a:ext cx="3621024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100" b="1" i="0" spc="80">
                <a:solidFill>
                  <a:srgbClr val="1F497D"/>
                </a:solidFill>
                <a:latin typeface="Arial"/>
              </a:rPr>
              <a:t>WHAT PRIOR WORK DOES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1892808"/>
            <a:ext cx="3621024" cy="2468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164592" indent="-164592" algn="l">
              <a:lnSpc>
                <a:spcPct val="118000"/>
              </a:lnSpc>
              <a:spcAft>
                <a:spcPts val="800"/>
              </a:spcAft>
              <a:buClr>
                <a:srgbClr val="009999"/>
              </a:buClr>
              <a:buSzPct val="80000"/>
              <a:buFont typeface="Arial"/>
              <a:buChar char="■"/>
            </a:pPr>
            <a:r>
              <a:rPr sz="1050" b="0">
                <a:solidFill>
                  <a:srgbClr val="212121"/>
                </a:solidFill>
                <a:latin typeface="Arial"/>
              </a:rPr>
              <a:t>EEG generative work (e.g., </a:t>
            </a:r>
            <a:r>
              <a:rPr sz="1050" b="1">
                <a:solidFill>
                  <a:srgbClr val="212121"/>
                </a:solidFill>
                <a:latin typeface="Arial"/>
              </a:rPr>
              <a:t>BrainDreamer</a:t>
            </a:r>
            <a:r>
              <a:rPr sz="1050" b="0">
                <a:solidFill>
                  <a:srgbClr val="212121"/>
                </a:solidFill>
                <a:latin typeface="Arial"/>
              </a:rPr>
              <a:t>, </a:t>
            </a:r>
            <a:r>
              <a:rPr sz="1050" b="1">
                <a:solidFill>
                  <a:srgbClr val="212121"/>
                </a:solidFill>
                <a:latin typeface="Arial"/>
              </a:rPr>
              <a:t>LoongX</a:t>
            </a:r>
            <a:r>
              <a:rPr sz="1050" b="0">
                <a:solidFill>
                  <a:srgbClr val="212121"/>
                </a:solidFill>
                <a:latin typeface="Arial"/>
              </a:rPr>
              <a:t>) aligns EEG with images via direct or predefined feature-to-output mappings.</a:t>
            </a:r>
          </a:p>
          <a:p>
            <a:pPr marL="164592" indent="-164592" algn="l">
              <a:lnSpc>
                <a:spcPct val="118000"/>
              </a:lnSpc>
              <a:spcAft>
                <a:spcPts val="800"/>
              </a:spcAft>
              <a:buClr>
                <a:srgbClr val="009999"/>
              </a:buClr>
              <a:buSzPct val="80000"/>
              <a:buFont typeface="Arial"/>
              <a:buChar char="■"/>
            </a:pPr>
            <a:r>
              <a:rPr sz="1050" b="0">
                <a:solidFill>
                  <a:srgbClr val="212121"/>
                </a:solidFill>
                <a:latin typeface="Arial"/>
              </a:rPr>
              <a:t>EEG-driven biofeedback / art / music systems map neural features straight to output parameters.</a:t>
            </a:r>
          </a:p>
          <a:p>
            <a:pPr marL="164592" indent="-164592" algn="l">
              <a:lnSpc>
                <a:spcPct val="118000"/>
              </a:lnSpc>
              <a:spcAft>
                <a:spcPts val="800"/>
              </a:spcAft>
              <a:buClr>
                <a:srgbClr val="009999"/>
              </a:buClr>
              <a:buSzPct val="80000"/>
              <a:buFont typeface="Arial"/>
              <a:buChar char="■"/>
            </a:pPr>
            <a:r>
              <a:rPr sz="1050" b="0">
                <a:solidFill>
                  <a:srgbClr val="212121"/>
                </a:solidFill>
                <a:latin typeface="Arial"/>
              </a:rPr>
              <a:t>LLM-based EEG interpretation (</a:t>
            </a:r>
            <a:r>
              <a:rPr sz="1050" b="1">
                <a:solidFill>
                  <a:srgbClr val="212121"/>
                </a:solidFill>
                <a:latin typeface="Arial"/>
              </a:rPr>
              <a:t>EEG Emotion Copilot</a:t>
            </a:r>
            <a:r>
              <a:rPr sz="1050" b="0">
                <a:solidFill>
                  <a:srgbClr val="212121"/>
                </a:solidFill>
                <a:latin typeface="Arial"/>
              </a:rPr>
              <a:t>, </a:t>
            </a:r>
            <a:r>
              <a:rPr sz="1050" b="1">
                <a:solidFill>
                  <a:srgbClr val="212121"/>
                </a:solidFill>
                <a:latin typeface="Arial"/>
              </a:rPr>
              <a:t>Thought2Text</a:t>
            </a:r>
            <a:r>
              <a:rPr sz="1050" b="0">
                <a:solidFill>
                  <a:srgbClr val="212121"/>
                </a:solidFill>
                <a:latin typeface="Arial"/>
              </a:rPr>
              <a:t>) stays mostly clinical or analytical.</a:t>
            </a:r>
          </a:p>
          <a:p>
            <a:pPr marL="164592" indent="-164592" algn="l">
              <a:lnSpc>
                <a:spcPct val="118000"/>
              </a:lnSpc>
              <a:spcAft>
                <a:spcPts val="800"/>
              </a:spcAft>
              <a:buClr>
                <a:srgbClr val="009999"/>
              </a:buClr>
              <a:buSzPct val="80000"/>
              <a:buFont typeface="Arial"/>
              <a:buChar char="■"/>
            </a:pPr>
            <a:r>
              <a:rPr sz="1050" b="0">
                <a:solidFill>
                  <a:srgbClr val="212121"/>
                </a:solidFill>
                <a:latin typeface="Arial"/>
              </a:rPr>
              <a:t>Natural language as an </a:t>
            </a:r>
            <a:r>
              <a:rPr sz="1050" b="1">
                <a:solidFill>
                  <a:srgbClr val="212121"/>
                </a:solidFill>
                <a:latin typeface="Arial"/>
              </a:rPr>
              <a:t>interpretable intermediate layer</a:t>
            </a:r>
            <a:r>
              <a:rPr sz="1050" b="0">
                <a:solidFill>
                  <a:srgbClr val="212121"/>
                </a:solidFill>
                <a:latin typeface="Arial"/>
              </a:rPr>
              <a:t> — and </a:t>
            </a:r>
            <a:r>
              <a:rPr sz="1050" b="1">
                <a:solidFill>
                  <a:srgbClr val="212121"/>
                </a:solidFill>
                <a:latin typeface="Arial"/>
              </a:rPr>
              <a:t>multi-user fusion</a:t>
            </a:r>
            <a:r>
              <a:rPr sz="1050" b="0">
                <a:solidFill>
                  <a:srgbClr val="212121"/>
                </a:solidFill>
                <a:latin typeface="Arial"/>
              </a:rPr>
              <a:t> — remain largely unexplored.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709160" y="1389888"/>
            <a:ext cx="4023360" cy="30632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9050">
            <a:solidFill>
              <a:srgbClr val="0099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910328" y="1536192"/>
            <a:ext cx="3621024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100" b="1" i="0" spc="80">
                <a:solidFill>
                  <a:srgbClr val="009999"/>
                </a:solidFill>
                <a:latin typeface="Arial"/>
              </a:rPr>
              <a:t>OUR CONTRIBUTIONS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10328" y="1892808"/>
            <a:ext cx="3621024" cy="2468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164592" indent="-164592" algn="l">
              <a:lnSpc>
                <a:spcPct val="118000"/>
              </a:lnSpc>
              <a:spcAft>
                <a:spcPts val="900"/>
              </a:spcAft>
              <a:buClr>
                <a:srgbClr val="009999"/>
              </a:buClr>
              <a:buSzPct val="80000"/>
              <a:buFont typeface="Arial"/>
              <a:buChar char="■"/>
            </a:pPr>
            <a:r>
              <a:rPr sz="1050" b="1">
                <a:solidFill>
                  <a:srgbClr val="212121"/>
                </a:solidFill>
                <a:latin typeface="Arial"/>
              </a:rPr>
              <a:t>End-to-end pipeline</a:t>
            </a:r>
            <a:r>
              <a:rPr sz="1050" b="0">
                <a:solidFill>
                  <a:srgbClr val="212121"/>
                </a:solidFill>
                <a:latin typeface="Arial"/>
              </a:rPr>
              <a:t>: EEG emotion recognition → text → image → sound.</a:t>
            </a:r>
          </a:p>
          <a:p>
            <a:pPr marL="164592" indent="-164592" algn="l">
              <a:lnSpc>
                <a:spcPct val="118000"/>
              </a:lnSpc>
              <a:spcAft>
                <a:spcPts val="900"/>
              </a:spcAft>
              <a:buClr>
                <a:srgbClr val="009999"/>
              </a:buClr>
              <a:buSzPct val="80000"/>
              <a:buFont typeface="Arial"/>
              <a:buChar char="■"/>
            </a:pPr>
            <a:r>
              <a:rPr sz="1050" b="1">
                <a:solidFill>
                  <a:srgbClr val="212121"/>
                </a:solidFill>
                <a:latin typeface="Arial"/>
              </a:rPr>
              <a:t>Interpretable intermediate layer</a:t>
            </a:r>
            <a:r>
              <a:rPr sz="1050" b="0">
                <a:solidFill>
                  <a:srgbClr val="212121"/>
                </a:solidFill>
                <a:latin typeface="Arial"/>
              </a:rPr>
              <a:t>: natural-language description of affect between classifier and generator.</a:t>
            </a:r>
          </a:p>
          <a:p>
            <a:pPr marL="164592" indent="-164592" algn="l">
              <a:lnSpc>
                <a:spcPct val="118000"/>
              </a:lnSpc>
              <a:spcAft>
                <a:spcPts val="900"/>
              </a:spcAft>
              <a:buClr>
                <a:srgbClr val="009999"/>
              </a:buClr>
              <a:buSzPct val="80000"/>
              <a:buFont typeface="Arial"/>
              <a:buChar char="■"/>
            </a:pPr>
            <a:r>
              <a:rPr sz="1050" b="1">
                <a:solidFill>
                  <a:srgbClr val="212121"/>
                </a:solidFill>
                <a:latin typeface="Arial"/>
              </a:rPr>
              <a:t>“Brain-mix”</a:t>
            </a:r>
            <a:r>
              <a:rPr sz="1050" b="0">
                <a:solidFill>
                  <a:srgbClr val="212121"/>
                </a:solidFill>
                <a:latin typeface="Arial"/>
              </a:rPr>
              <a:t>: a collaborative mechanism that fuses two users' affective profiles into one shared artifact.</a:t>
            </a:r>
          </a:p>
          <a:p>
            <a:pPr marL="164592" indent="-164592" algn="l">
              <a:lnSpc>
                <a:spcPct val="118000"/>
              </a:lnSpc>
              <a:spcAft>
                <a:spcPts val="900"/>
              </a:spcAft>
              <a:buClr>
                <a:srgbClr val="009999"/>
              </a:buClr>
              <a:buSzPct val="80000"/>
              <a:buFont typeface="Arial"/>
              <a:buChar char="■"/>
            </a:pPr>
            <a:r>
              <a:rPr sz="1050" b="1">
                <a:solidFill>
                  <a:srgbClr val="212121"/>
                </a:solidFill>
                <a:latin typeface="Arial"/>
              </a:rPr>
              <a:t>Pilot study (n = 10)</a:t>
            </a:r>
            <a:r>
              <a:rPr sz="1050" b="0">
                <a:solidFill>
                  <a:srgbClr val="212121"/>
                </a:solidFill>
                <a:latin typeface="Arial"/>
              </a:rPr>
              <a:t> assessing usability and experiential quality.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731520"/>
            <a:ext cx="8321040" cy="5669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1F497D"/>
                </a:solidFill>
                <a:latin typeface="Lato"/>
              </a:rPr>
              <a:t>End-to-end neuroadaptive pipeline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11480" y="1389888"/>
            <a:ext cx="5257800" cy="288036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system_architectu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258" y="1499616"/>
            <a:ext cx="4144243" cy="23317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904488"/>
            <a:ext cx="498348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850" b="0" i="1">
                <a:solidFill>
                  <a:srgbClr val="5C7186"/>
                </a:solidFill>
                <a:latin typeface="Arial"/>
              </a:rPr>
              <a:t>Two Muse 2 devices acquire EEG from two users; probabilities are translated into text, then individual and merged (“brain-mix”) images.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0" y="1389888"/>
            <a:ext cx="2788920" cy="9144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126480" y="1490472"/>
            <a:ext cx="242316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950" b="1" i="0" spc="40">
                <a:solidFill>
                  <a:srgbClr val="1F497D"/>
                </a:solidFill>
                <a:latin typeface="Arial"/>
              </a:rPr>
              <a:t>TWO USERS, ONE LOOP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26480" y="1737360"/>
            <a:ext cx="2423160" cy="5029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212121"/>
                </a:solidFill>
                <a:latin typeface="Arial"/>
              </a:rPr>
              <a:t>Each participant wears a Muse 2 BCI; EEG streams are processed independently and in real time.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0" y="2432304"/>
            <a:ext cx="2788920" cy="9144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126480" y="2532888"/>
            <a:ext cx="242316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950" b="1" i="0" spc="40">
                <a:solidFill>
                  <a:srgbClr val="009999"/>
                </a:solidFill>
                <a:latin typeface="Arial"/>
              </a:rPr>
              <a:t>SHARED AI ENGINE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26480" y="2779776"/>
            <a:ext cx="2423160" cy="5029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212121"/>
                </a:solidFill>
                <a:latin typeface="Arial"/>
              </a:rPr>
              <a:t>Probabilistic affect → language description → image → brain-mix fusion → additive-synthesis sound.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943600" y="3474720"/>
            <a:ext cx="2788920" cy="9144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126480" y="3575304"/>
            <a:ext cx="242316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950" b="1" i="0" spc="40">
                <a:solidFill>
                  <a:srgbClr val="C87A1E"/>
                </a:solidFill>
                <a:latin typeface="Arial"/>
              </a:rPr>
              <a:t>CLOSED-LOOP FEEDBACK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26480" y="3822192"/>
            <a:ext cx="2423160" cy="5029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212121"/>
                </a:solidFill>
                <a:latin typeface="Arial"/>
              </a:rPr>
              <a:t>Text, image, and audio are returned to both users, individually and as a merged dyadic output.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731520"/>
            <a:ext cx="8321040" cy="5669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1F497D"/>
                </a:solidFill>
                <a:latin typeface="Lato"/>
              </a:rPr>
              <a:t>EEG preprocessing &amp; affective-state inference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57200" y="1499616"/>
            <a:ext cx="1481328" cy="141732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3970">
            <a:solidFill>
              <a:srgbClr val="DCE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566928" y="1380744"/>
            <a:ext cx="237744" cy="237744"/>
          </a:xfrm>
          <a:prstGeom prst="ellipse">
            <a:avLst/>
          </a:prstGeom>
          <a:solidFill>
            <a:srgbClr val="1F4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6072" y="1645920"/>
            <a:ext cx="1243584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000" b="1" i="0">
                <a:solidFill>
                  <a:srgbClr val="1F497D"/>
                </a:solidFill>
                <a:latin typeface="Arial"/>
              </a:rPr>
              <a:t>Acquisition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6072" y="1956816"/>
            <a:ext cx="1243584" cy="64922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830" b="0" i="0">
                <a:solidFill>
                  <a:srgbClr val="5C7186"/>
                </a:solidFill>
                <a:latin typeface="Arial"/>
              </a:rPr>
              <a:t>Muse 2, 4 ch. (AF3, TP9, TP10, AF4), 256 Hz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76072" y="2615184"/>
            <a:ext cx="960120" cy="201168"/>
          </a:xfrm>
          <a:prstGeom prst="roundRect">
            <a:avLst>
              <a:gd name="adj" fmla="val 50000"/>
            </a:avLst>
          </a:prstGeom>
          <a:solidFill>
            <a:srgbClr val="5C71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76072" y="2615184"/>
            <a:ext cx="960120" cy="20116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15000"/>
              </a:lnSpc>
            </a:pPr>
            <a:r>
              <a:rPr sz="750" b="1" i="0">
                <a:solidFill>
                  <a:srgbClr val="FFFFFF"/>
                </a:solidFill>
                <a:latin typeface="Arial"/>
              </a:rPr>
              <a:t>HARDWARE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38528" y="2098548"/>
            <a:ext cx="128016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rgbClr val="5C7186"/>
                </a:solidFill>
                <a:latin typeface="Arial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66544" y="1499616"/>
            <a:ext cx="1481328" cy="141732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3970">
            <a:solidFill>
              <a:srgbClr val="DCE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2176272" y="1380744"/>
            <a:ext cx="237744" cy="237744"/>
          </a:xfrm>
          <a:prstGeom prst="ellipse">
            <a:avLst/>
          </a:prstGeom>
          <a:solidFill>
            <a:srgbClr val="1F4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85416" y="1645920"/>
            <a:ext cx="1243584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000" b="1" i="0">
                <a:solidFill>
                  <a:srgbClr val="1F497D"/>
                </a:solidFill>
                <a:latin typeface="Arial"/>
              </a:rPr>
              <a:t>Filtering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85416" y="1956816"/>
            <a:ext cx="1243584" cy="64922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830" b="0" i="0">
                <a:solidFill>
                  <a:srgbClr val="5C7186"/>
                </a:solidFill>
                <a:latin typeface="Arial"/>
              </a:rPr>
              <a:t>FIR band-pass, 1–45 Hz, MNE-Python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185416" y="2615184"/>
            <a:ext cx="960120" cy="201168"/>
          </a:xfrm>
          <a:prstGeom prst="roundRect">
            <a:avLst>
              <a:gd name="adj" fmla="val 50000"/>
            </a:avLst>
          </a:prstGeom>
          <a:solidFill>
            <a:srgbClr val="1F6F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2185416" y="2615184"/>
            <a:ext cx="960120" cy="20116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15000"/>
              </a:lnSpc>
            </a:pPr>
            <a:r>
              <a:rPr sz="750" b="1" i="0">
                <a:solidFill>
                  <a:srgbClr val="FFFFFF"/>
                </a:solidFill>
                <a:latin typeface="Arial"/>
              </a:rPr>
              <a:t>SIGNAL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47872" y="2098548"/>
            <a:ext cx="128016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rgbClr val="5C7186"/>
                </a:solidFill>
                <a:latin typeface="Arial"/>
              </a:rPr>
              <a:t>→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675888" y="1499616"/>
            <a:ext cx="1481328" cy="141732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3970">
            <a:solidFill>
              <a:srgbClr val="DCE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3785616" y="1380744"/>
            <a:ext cx="237744" cy="237744"/>
          </a:xfrm>
          <a:prstGeom prst="ellipse">
            <a:avLst/>
          </a:prstGeom>
          <a:solidFill>
            <a:srgbClr val="1F4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94760" y="1645920"/>
            <a:ext cx="1243584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000" b="1" i="0">
                <a:solidFill>
                  <a:srgbClr val="1F497D"/>
                </a:solidFill>
                <a:latin typeface="Arial"/>
              </a:rPr>
              <a:t>Windowing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94760" y="1956816"/>
            <a:ext cx="1243584" cy="64922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830" b="0" i="0">
                <a:solidFill>
                  <a:srgbClr val="5C7186"/>
                </a:solidFill>
                <a:latin typeface="Arial"/>
              </a:rPr>
              <a:t>5-s windows = 1280 samples / channel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794760" y="2615184"/>
            <a:ext cx="960120" cy="201168"/>
          </a:xfrm>
          <a:prstGeom prst="roundRect">
            <a:avLst>
              <a:gd name="adj" fmla="val 50000"/>
            </a:avLst>
          </a:prstGeom>
          <a:solidFill>
            <a:srgbClr val="1F6F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3794760" y="2615184"/>
            <a:ext cx="960120" cy="20116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15000"/>
              </a:lnSpc>
            </a:pPr>
            <a:r>
              <a:rPr sz="750" b="1" i="0">
                <a:solidFill>
                  <a:srgbClr val="FFFFFF"/>
                </a:solidFill>
                <a:latin typeface="Arial"/>
              </a:rPr>
              <a:t>SIGNAL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57216" y="2098548"/>
            <a:ext cx="128016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rgbClr val="5C7186"/>
                </a:solidFill>
                <a:latin typeface="Arial"/>
              </a:rPr>
              <a:t>→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285232" y="1499616"/>
            <a:ext cx="1481328" cy="141732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3970">
            <a:solidFill>
              <a:srgbClr val="DCE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5394960" y="1380744"/>
            <a:ext cx="237744" cy="237744"/>
          </a:xfrm>
          <a:prstGeom prst="ellipse">
            <a:avLst/>
          </a:prstGeom>
          <a:solidFill>
            <a:srgbClr val="1F4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04104" y="1645920"/>
            <a:ext cx="1243584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000" b="1" i="0" dirty="0">
                <a:solidFill>
                  <a:srgbClr val="1F497D"/>
                </a:solidFill>
                <a:latin typeface="Arial"/>
              </a:rPr>
              <a:t>Artifact </a:t>
            </a:r>
            <a:r>
              <a:rPr lang="it-IT" sz="1000" b="1" i="0" dirty="0" err="1">
                <a:solidFill>
                  <a:srgbClr val="1F497D"/>
                </a:solidFill>
                <a:latin typeface="Arial"/>
              </a:rPr>
              <a:t>mitigation</a:t>
            </a:r>
            <a:endParaRPr sz="1000" b="1" i="0" dirty="0">
              <a:solidFill>
                <a:srgbClr val="1F497D"/>
              </a:solidFill>
              <a:latin typeface="Arial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404104" y="1956816"/>
            <a:ext cx="1243584" cy="64922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830" b="0" i="0">
                <a:solidFill>
                  <a:srgbClr val="5C7186"/>
                </a:solidFill>
                <a:latin typeface="Arial"/>
              </a:rPr>
              <a:t>kNN outlier detection (contam. 0.1) + interpolation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404104" y="2615184"/>
            <a:ext cx="960120" cy="201168"/>
          </a:xfrm>
          <a:prstGeom prst="roundRect">
            <a:avLst>
              <a:gd name="adj" fmla="val 50000"/>
            </a:avLst>
          </a:prstGeom>
          <a:solidFill>
            <a:srgbClr val="0099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5404104" y="2615184"/>
            <a:ext cx="960120" cy="20116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15000"/>
              </a:lnSpc>
            </a:pPr>
            <a:r>
              <a:rPr sz="750" b="1" i="0">
                <a:solidFill>
                  <a:srgbClr val="FFFFFF"/>
                </a:solidFill>
                <a:latin typeface="Arial"/>
              </a:rPr>
              <a:t>CLEANING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766560" y="2098548"/>
            <a:ext cx="128016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rgbClr val="5C7186"/>
                </a:solidFill>
                <a:latin typeface="Arial"/>
              </a:rPr>
              <a:t>→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894576" y="1499616"/>
            <a:ext cx="1481328" cy="141732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22225">
            <a:solidFill>
              <a:srgbClr val="C87A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7004304" y="1380744"/>
            <a:ext cx="237744" cy="237744"/>
          </a:xfrm>
          <a:prstGeom prst="ellipse">
            <a:avLst/>
          </a:prstGeom>
          <a:solidFill>
            <a:srgbClr val="C87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013448" y="1645920"/>
            <a:ext cx="1243584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000" b="1" i="0">
                <a:solidFill>
                  <a:srgbClr val="1F497D"/>
                </a:solidFill>
                <a:latin typeface="Arial"/>
              </a:rPr>
              <a:t>Inference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013448" y="1956816"/>
            <a:ext cx="1243584" cy="64922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830" b="0" i="0">
                <a:solidFill>
                  <a:srgbClr val="5C7186"/>
                </a:solidFill>
                <a:latin typeface="Arial"/>
              </a:rPr>
              <a:t>30 pre-trained NeuroSense classifiers / emotion, averaged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7013448" y="2615184"/>
            <a:ext cx="960120" cy="201168"/>
          </a:xfrm>
          <a:prstGeom prst="roundRect">
            <a:avLst>
              <a:gd name="adj" fmla="val 50000"/>
            </a:avLst>
          </a:prstGeom>
          <a:solidFill>
            <a:srgbClr val="C87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7013448" y="2615184"/>
            <a:ext cx="960120" cy="20116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15000"/>
              </a:lnSpc>
            </a:pPr>
            <a:r>
              <a:rPr sz="750" b="1" i="0">
                <a:solidFill>
                  <a:srgbClr val="FFFFFF"/>
                </a:solidFill>
                <a:latin typeface="Arial"/>
              </a:rPr>
              <a:t>ML MODEL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11480" y="3172968"/>
            <a:ext cx="5120640" cy="777240"/>
          </a:xfrm>
          <a:prstGeom prst="roundRect">
            <a:avLst>
              <a:gd name="adj" fmla="val 7000"/>
            </a:avLst>
          </a:prstGeom>
          <a:solidFill>
            <a:srgbClr val="EAF6F5"/>
          </a:solidFill>
          <a:ln w="15875">
            <a:solidFill>
              <a:srgbClr val="0099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576072" y="3172968"/>
            <a:ext cx="4791456" cy="7772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20000"/>
              </a:lnSpc>
            </a:pPr>
            <a:r>
              <a:rPr sz="980" b="0" i="0">
                <a:solidFill>
                  <a:srgbClr val="1F497D"/>
                </a:solidFill>
                <a:latin typeface="Arial"/>
              </a:rPr>
              <a:t>Only 4 channels → no spatial ICA / decomposition; artifacts are handled as statistical outliers in amplitude, then reconstructed by interpolation.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5760720" y="3172968"/>
            <a:ext cx="2971800" cy="777240"/>
          </a:xfrm>
          <a:prstGeom prst="roundRect">
            <a:avLst>
              <a:gd name="adj" fmla="val 12000"/>
            </a:avLst>
          </a:prstGeom>
          <a:solidFill>
            <a:srgbClr val="0F2C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5760720" y="3172968"/>
            <a:ext cx="2971800" cy="7772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15000"/>
              </a:lnSpc>
            </a:pPr>
            <a:r>
              <a:rPr sz="1150" b="0" i="0">
                <a:solidFill>
                  <a:srgbClr val="DFF3EE"/>
                </a:solidFill>
                <a:latin typeface="Cambria"/>
              </a:rPr>
              <a:t>p = [ p_excited , p_relaxation , p_sad , p_angry 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731520"/>
            <a:ext cx="8321040" cy="5669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1F497D"/>
                </a:solidFill>
                <a:latin typeface="Lato"/>
              </a:rPr>
              <a:t>Emotion → text → image: a semantic intermediate layer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77240" y="1481328"/>
            <a:ext cx="2514600" cy="105156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7780">
            <a:solidFill>
              <a:srgbClr val="1F4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886968" y="1362456"/>
            <a:ext cx="237744" cy="237744"/>
          </a:xfrm>
          <a:prstGeom prst="ellipse">
            <a:avLst/>
          </a:prstGeom>
          <a:solidFill>
            <a:srgbClr val="1F4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6112" y="1627632"/>
            <a:ext cx="227685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050" b="1" i="0">
                <a:solidFill>
                  <a:srgbClr val="1F497D"/>
                </a:solidFill>
                <a:latin typeface="Arial"/>
              </a:rPr>
              <a:t>Probability vector 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6112" y="1938528"/>
            <a:ext cx="2276856" cy="5029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860" b="0" i="0">
                <a:solidFill>
                  <a:srgbClr val="5C7186"/>
                </a:solidFill>
                <a:latin typeface="Arial"/>
              </a:rPr>
              <a:t>4-dim affective estimate per user, per 5-s window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91840" y="1897380"/>
            <a:ext cx="256032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5000"/>
              </a:lnSpc>
            </a:pPr>
            <a:r>
              <a:rPr sz="1400" b="0" i="0">
                <a:solidFill>
                  <a:srgbClr val="5C7186"/>
                </a:solidFill>
                <a:latin typeface="Arial"/>
              </a:rPr>
              <a:t>→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547872" y="1481328"/>
            <a:ext cx="2514600" cy="105156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7780">
            <a:solidFill>
              <a:srgbClr val="C87A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3657600" y="1362456"/>
            <a:ext cx="237744" cy="237744"/>
          </a:xfrm>
          <a:prstGeom prst="ellipse">
            <a:avLst/>
          </a:prstGeom>
          <a:solidFill>
            <a:srgbClr val="C87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66744" y="1627632"/>
            <a:ext cx="227685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050" b="1" i="0">
                <a:solidFill>
                  <a:srgbClr val="1F497D"/>
                </a:solidFill>
                <a:latin typeface="Arial"/>
              </a:rPr>
              <a:t>gpt-4o-mini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66744" y="1938528"/>
            <a:ext cx="2276856" cy="28346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860" b="0" i="0">
                <a:solidFill>
                  <a:srgbClr val="5C7186"/>
                </a:solidFill>
                <a:latin typeface="Arial"/>
              </a:rPr>
              <a:t>Structured prompt → 1–2 sentence affective description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666744" y="2231136"/>
            <a:ext cx="960120" cy="201168"/>
          </a:xfrm>
          <a:prstGeom prst="roundRect">
            <a:avLst>
              <a:gd name="adj" fmla="val 50000"/>
            </a:avLst>
          </a:prstGeom>
          <a:solidFill>
            <a:srgbClr val="C87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666744" y="2231136"/>
            <a:ext cx="960120" cy="20116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15000"/>
              </a:lnSpc>
            </a:pPr>
            <a:r>
              <a:rPr sz="750" b="1" i="0">
                <a:solidFill>
                  <a:srgbClr val="FFFFFF"/>
                </a:solidFill>
                <a:latin typeface="Arial"/>
              </a:rPr>
              <a:t>LLM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62472" y="1897380"/>
            <a:ext cx="256032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5000"/>
              </a:lnSpc>
            </a:pPr>
            <a:r>
              <a:rPr sz="1400" b="0" i="0">
                <a:solidFill>
                  <a:srgbClr val="5C7186"/>
                </a:solidFill>
                <a:latin typeface="Arial"/>
              </a:rPr>
              <a:t>→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18504" y="1481328"/>
            <a:ext cx="2514600" cy="105156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7780">
            <a:solidFill>
              <a:srgbClr val="C03B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6428232" y="1362456"/>
            <a:ext cx="237744" cy="237744"/>
          </a:xfrm>
          <a:prstGeom prst="ellipse">
            <a:avLst/>
          </a:prstGeom>
          <a:solidFill>
            <a:srgbClr val="C03B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37376" y="1627632"/>
            <a:ext cx="227685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050" b="1" i="0">
                <a:solidFill>
                  <a:srgbClr val="1F497D"/>
                </a:solidFill>
                <a:latin typeface="Arial"/>
              </a:rPr>
              <a:t>gpt-image-1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37376" y="1938528"/>
            <a:ext cx="2276856" cy="28346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860" b="0" i="0">
                <a:solidFill>
                  <a:srgbClr val="5C7186"/>
                </a:solidFill>
                <a:latin typeface="Arial"/>
              </a:rPr>
              <a:t>Abstract, non-literal image conditioned on the description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37376" y="2231136"/>
            <a:ext cx="960120" cy="201168"/>
          </a:xfrm>
          <a:prstGeom prst="roundRect">
            <a:avLst>
              <a:gd name="adj" fmla="val 50000"/>
            </a:avLst>
          </a:prstGeom>
          <a:solidFill>
            <a:srgbClr val="C03B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37376" y="2231136"/>
            <a:ext cx="960120" cy="20116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15000"/>
              </a:lnSpc>
            </a:pPr>
            <a:r>
              <a:rPr sz="750" b="1" i="0">
                <a:solidFill>
                  <a:srgbClr val="FFFFFF"/>
                </a:solidFill>
                <a:latin typeface="Arial"/>
              </a:rPr>
              <a:t>DIFFUSION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11480" y="2734056"/>
            <a:ext cx="8321040" cy="960120"/>
          </a:xfrm>
          <a:prstGeom prst="roundRect">
            <a:avLst>
              <a:gd name="adj" fmla="val 7000"/>
            </a:avLst>
          </a:prstGeom>
          <a:solidFill>
            <a:srgbClr val="0F2C44"/>
          </a:solidFill>
          <a:ln w="12700">
            <a:solidFill>
              <a:srgbClr val="0F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12648" y="2734056"/>
            <a:ext cx="7918704" cy="9601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25000"/>
              </a:lnSpc>
            </a:pPr>
            <a:r>
              <a:rPr sz="950" b="0" i="1">
                <a:solidFill>
                  <a:srgbClr val="E8F3F1"/>
                </a:solidFill>
                <a:latin typeface="Arial"/>
              </a:rPr>
              <a:t>“Create a highly creative, artistic, and suggestive image that expresses emotions through abstract visual metaphors, surreal atmosphere, color, light, texture, and composition. […] </a:t>
            </a:r>
            <a:r>
              <a:rPr sz="950" b="1" i="1">
                <a:solidFill>
                  <a:srgbClr val="C87A1E"/>
                </a:solidFill>
                <a:latin typeface="Arial"/>
              </a:rPr>
              <a:t>Emotion design guide: [affective description]</a:t>
            </a:r>
            <a:r>
              <a:rPr sz="950" b="0" i="1">
                <a:solidFill>
                  <a:srgbClr val="E8F3F1"/>
                </a:solidFill>
                <a:latin typeface="Arial"/>
              </a:rPr>
              <a:t>. No text, no watermark.”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11480" y="3840480"/>
            <a:ext cx="8321040" cy="566928"/>
          </a:xfrm>
          <a:prstGeom prst="roundRect">
            <a:avLst>
              <a:gd name="adj" fmla="val 7000"/>
            </a:avLst>
          </a:prstGeom>
          <a:solidFill>
            <a:srgbClr val="EAF6F5"/>
          </a:solidFill>
          <a:ln w="15875">
            <a:solidFill>
              <a:srgbClr val="0099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576072" y="3840480"/>
            <a:ext cx="7991856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1F497D"/>
                </a:solidFill>
                <a:latin typeface="Arial"/>
              </a:rPr>
              <a:t>The LLM step makes the mapping interpretable: numerical probabilities become a human-readable description of mood, atmosphere, and intensity before conditioning the image model — rather than a black-box direct mapping.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731520"/>
            <a:ext cx="8321040" cy="5669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1F497D"/>
                </a:solidFill>
                <a:latin typeface="Lato"/>
              </a:rPr>
              <a:t>“Brain-mix”: fusing two affective profiles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45820" y="1389888"/>
            <a:ext cx="2331720" cy="269748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user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548" y="1499616"/>
            <a:ext cx="2112264" cy="21122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91540" y="3666744"/>
            <a:ext cx="224028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5000"/>
              </a:lnSpc>
            </a:pPr>
            <a:r>
              <a:rPr sz="819" b="0" i="0">
                <a:solidFill>
                  <a:srgbClr val="5C7186"/>
                </a:solidFill>
                <a:latin typeface="Arial"/>
              </a:rPr>
              <a:t>User 1 — individual description → image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406140" y="1389888"/>
            <a:ext cx="2331720" cy="269748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user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5868" y="1499616"/>
            <a:ext cx="2112264" cy="211226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51860" y="3666744"/>
            <a:ext cx="224028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5000"/>
              </a:lnSpc>
            </a:pPr>
            <a:r>
              <a:rPr sz="819" b="0" i="0">
                <a:solidFill>
                  <a:srgbClr val="5C7186"/>
                </a:solidFill>
                <a:latin typeface="Arial"/>
              </a:rPr>
              <a:t>User 2 — individual description → image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66460" y="1389888"/>
            <a:ext cx="2331720" cy="269748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22225">
            <a:solidFill>
              <a:srgbClr val="C03B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brainmix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6188" y="1499616"/>
            <a:ext cx="2112264" cy="211226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12180" y="3666744"/>
            <a:ext cx="224028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5000"/>
              </a:lnSpc>
            </a:pPr>
            <a:r>
              <a:rPr sz="819" b="1" i="0">
                <a:solidFill>
                  <a:srgbClr val="C03B4E"/>
                </a:solidFill>
                <a:latin typeface="Arial"/>
              </a:rPr>
              <a:t>Brain-mix — merged description → shared image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11480" y="4206240"/>
            <a:ext cx="8321040" cy="320040"/>
          </a:xfrm>
          <a:prstGeom prst="roundRect">
            <a:avLst>
              <a:gd name="adj" fmla="val 7000"/>
            </a:avLst>
          </a:prstGeom>
          <a:solidFill>
            <a:srgbClr val="EAF6F5"/>
          </a:solidFill>
          <a:ln w="15875">
            <a:solidFill>
              <a:srgbClr val="0099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76072" y="4206240"/>
            <a:ext cx="7991856" cy="3200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20000"/>
              </a:lnSpc>
            </a:pPr>
            <a:r>
              <a:rPr sz="900" b="0" i="0">
                <a:solidFill>
                  <a:srgbClr val="1F497D"/>
                </a:solidFill>
                <a:latin typeface="Arial"/>
              </a:rPr>
              <a:t>A second structured prompt asks the LLM to combine dominant and secondary traits from both descriptions — without discarding either — producing one coherent merged prompt for the shared image.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731520"/>
            <a:ext cx="8321040" cy="5669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1F497D"/>
                </a:solidFill>
                <a:latin typeface="Lato"/>
              </a:rPr>
              <a:t>From image to sound: additive synthesis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11480" y="1389888"/>
            <a:ext cx="1295400" cy="10058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7780">
            <a:solidFill>
              <a:srgbClr val="1F4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521208" y="1271016"/>
            <a:ext cx="237744" cy="237744"/>
          </a:xfrm>
          <a:prstGeom prst="ellipse">
            <a:avLst/>
          </a:prstGeom>
          <a:solidFill>
            <a:srgbClr val="1F4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536192"/>
            <a:ext cx="105765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1F497D"/>
                </a:solidFill>
                <a:latin typeface="Arial"/>
              </a:rPr>
              <a:t>RGBA extraction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1847088"/>
            <a:ext cx="1057656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780" b="0" i="0">
                <a:solidFill>
                  <a:srgbClr val="5C7186"/>
                </a:solidFill>
                <a:latin typeface="Arial"/>
              </a:rPr>
              <a:t>Brain-mix image → normalized [0,1] channel values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44040" y="1389888"/>
            <a:ext cx="1295400" cy="10058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7780">
            <a:solidFill>
              <a:srgbClr val="1F6F9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953768" y="1271016"/>
            <a:ext cx="237744" cy="237744"/>
          </a:xfrm>
          <a:prstGeom prst="ellipse">
            <a:avLst/>
          </a:prstGeom>
          <a:solidFill>
            <a:srgbClr val="1F6F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62912" y="1536192"/>
            <a:ext cx="105765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1F497D"/>
                </a:solidFill>
                <a:latin typeface="Arial"/>
              </a:rPr>
              <a:t>MIDI + amplitude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62912" y="1847088"/>
            <a:ext cx="1057656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780" b="0" i="0">
                <a:solidFill>
                  <a:srgbClr val="5C7186"/>
                </a:solidFill>
                <a:latin typeface="Arial"/>
              </a:rPr>
              <a:t>12-TET quantization, duplicates removed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276600" y="1389888"/>
            <a:ext cx="1295400" cy="10058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7780">
            <a:solidFill>
              <a:srgbClr val="C87A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3386328" y="1271016"/>
            <a:ext cx="237744" cy="237744"/>
          </a:xfrm>
          <a:prstGeom prst="ellipse">
            <a:avLst/>
          </a:prstGeom>
          <a:solidFill>
            <a:srgbClr val="C87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95472" y="1536192"/>
            <a:ext cx="105765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1F497D"/>
                </a:solidFill>
                <a:latin typeface="Arial"/>
              </a:rPr>
              <a:t>Synthesis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95472" y="1847088"/>
            <a:ext cx="1057656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780" b="0" i="0">
                <a:solidFill>
                  <a:srgbClr val="5C7186"/>
                </a:solidFill>
                <a:latin typeface="Arial"/>
              </a:rPr>
              <a:t>Sum of K partials + reverb (Max/MSP)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11480" y="2578608"/>
            <a:ext cx="4160520" cy="457200"/>
          </a:xfrm>
          <a:prstGeom prst="roundRect">
            <a:avLst>
              <a:gd name="adj" fmla="val 12000"/>
            </a:avLst>
          </a:prstGeom>
          <a:solidFill>
            <a:srgbClr val="0F2C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11480" y="2578608"/>
            <a:ext cx="4160520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15000"/>
              </a:lnSpc>
            </a:pPr>
            <a:r>
              <a:rPr sz="1150" b="0" i="0">
                <a:solidFill>
                  <a:srgbClr val="DFF3EE"/>
                </a:solidFill>
                <a:latin typeface="Cambria"/>
              </a:rPr>
              <a:t>f(m) = 440 · 2^((m−69)/12)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11480" y="3127248"/>
            <a:ext cx="4160520" cy="457200"/>
          </a:xfrm>
          <a:prstGeom prst="roundRect">
            <a:avLst>
              <a:gd name="adj" fmla="val 12000"/>
            </a:avLst>
          </a:prstGeom>
          <a:solidFill>
            <a:srgbClr val="0F2C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11480" y="3127248"/>
            <a:ext cx="4160520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15000"/>
              </a:lnSpc>
            </a:pPr>
            <a:r>
              <a:rPr sz="1150" b="0" i="0">
                <a:solidFill>
                  <a:srgbClr val="DFF3EE"/>
                </a:solidFill>
                <a:latin typeface="Cambria"/>
              </a:rPr>
              <a:t>s(t) = Σ(k=1→K)  a_k · sin(2π f_k t)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11480" y="3694176"/>
            <a:ext cx="4160520" cy="658368"/>
          </a:xfrm>
          <a:prstGeom prst="roundRect">
            <a:avLst>
              <a:gd name="adj" fmla="val 7000"/>
            </a:avLst>
          </a:prstGeom>
          <a:solidFill>
            <a:srgbClr val="EAF6F5"/>
          </a:solidFill>
          <a:ln w="15875">
            <a:solidFill>
              <a:srgbClr val="0099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76072" y="3694176"/>
            <a:ext cx="3831336" cy="65836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F497D"/>
                </a:solidFill>
                <a:latin typeface="Arial"/>
              </a:rPr>
              <a:t>The mapping from image color to sound spectrum is deterministic: different color distributions → different amplitude / pitch / harmonic combinations.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846320" y="1389888"/>
            <a:ext cx="3886200" cy="2724912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2" name="Picture 21" descr="spectr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3480" y="1852765"/>
            <a:ext cx="3611880" cy="108592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4983480" y="3030130"/>
            <a:ext cx="3611880" cy="685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860" b="0" i="1">
                <a:solidFill>
                  <a:srgbClr val="5C7186"/>
                </a:solidFill>
                <a:latin typeface="Arial"/>
              </a:rPr>
              <a:t>Magnitude spectrum of the sound texture synthesized from the brain-mix image. Peaks are image-derived partials, not EEG frequency components.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731520"/>
            <a:ext cx="8321040" cy="5669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1F497D"/>
                </a:solidFill>
                <a:latin typeface="Lato"/>
              </a:rPr>
              <a:t>Pilot study: design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11480" y="1389888"/>
            <a:ext cx="4023360" cy="30632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12648" y="1527048"/>
            <a:ext cx="3621024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100" b="1" i="0" spc="80">
                <a:solidFill>
                  <a:srgbClr val="1F497D"/>
                </a:solidFill>
                <a:latin typeface="Arial"/>
              </a:rPr>
              <a:t>PARTICIPANTS &amp; PROCEDURE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1920240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850" b="1" i="0">
                <a:solidFill>
                  <a:srgbClr val="5C7186"/>
                </a:solidFill>
                <a:latin typeface="Arial"/>
              </a:rPr>
              <a:t>SAMPLE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0" y="1920240"/>
            <a:ext cx="2377440" cy="731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212121"/>
                </a:solidFill>
                <a:latin typeface="Arial"/>
              </a:rPr>
              <a:t>n = 10, mean age 27, university-level education, no prior BCI experience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2761488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850" b="1" i="0">
                <a:solidFill>
                  <a:srgbClr val="5C7186"/>
                </a:solidFill>
                <a:latin typeface="Arial"/>
              </a:rPr>
              <a:t>SESSION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28800" y="2761488"/>
            <a:ext cx="2377440" cy="731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212121"/>
                </a:solidFill>
                <a:latin typeface="Arial"/>
              </a:rPr>
              <a:t>~10–15 min, individual, wearing Muse 2, real-time EEG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2648" y="3602736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850" b="1" i="0">
                <a:solidFill>
                  <a:srgbClr val="5C7186"/>
                </a:solidFill>
                <a:latin typeface="Arial"/>
              </a:rPr>
              <a:t>CONDITIONS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28800" y="3602736"/>
            <a:ext cx="2377440" cy="731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212121"/>
                </a:solidFill>
                <a:latin typeface="Arial"/>
              </a:rPr>
              <a:t>Individual — own affective state → image
Dyadic — brain-mix, paired participants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709160" y="1389888"/>
            <a:ext cx="4023360" cy="30632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9050">
            <a:solidFill>
              <a:srgbClr val="0099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910328" y="1527048"/>
            <a:ext cx="3621024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100" b="1" i="0" spc="80">
                <a:solidFill>
                  <a:srgbClr val="009999"/>
                </a:solidFill>
                <a:latin typeface="Arial"/>
              </a:rPr>
              <a:t>EVALUATION MEASURES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910328" y="1892808"/>
            <a:ext cx="1143000" cy="292608"/>
          </a:xfrm>
          <a:prstGeom prst="roundRect">
            <a:avLst>
              <a:gd name="adj" fmla="val 50000"/>
            </a:avLst>
          </a:prstGeom>
          <a:solidFill>
            <a:srgbClr val="1F4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910328" y="1892808"/>
            <a:ext cx="1143000" cy="29260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15000"/>
              </a:lnSpc>
            </a:pPr>
            <a:r>
              <a:rPr sz="900" b="1" i="0">
                <a:solidFill>
                  <a:srgbClr val="FFFFFF"/>
                </a:solidFill>
                <a:latin typeface="Arial"/>
              </a:rPr>
              <a:t>AttrakDiff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53912" y="1892808"/>
            <a:ext cx="2103120" cy="292608"/>
          </a:xfrm>
          <a:prstGeom prst="roundRect">
            <a:avLst>
              <a:gd name="adj" fmla="val 50000"/>
            </a:avLst>
          </a:prstGeom>
          <a:solidFill>
            <a:srgbClr val="0099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153912" y="1892808"/>
            <a:ext cx="2103120" cy="29260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15000"/>
              </a:lnSpc>
            </a:pPr>
            <a:r>
              <a:rPr sz="900" b="1" i="0">
                <a:solidFill>
                  <a:srgbClr val="FFFFFF"/>
                </a:solidFill>
                <a:latin typeface="Arial"/>
              </a:rPr>
              <a:t>Creativity Support Index (CSI)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910328" y="2286000"/>
            <a:ext cx="2103120" cy="292608"/>
          </a:xfrm>
          <a:prstGeom prst="roundRect">
            <a:avLst>
              <a:gd name="adj" fmla="val 50000"/>
            </a:avLst>
          </a:prstGeom>
          <a:solidFill>
            <a:srgbClr val="C87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910328" y="2286000"/>
            <a:ext cx="2103120" cy="29260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15000"/>
              </a:lnSpc>
            </a:pPr>
            <a:r>
              <a:rPr sz="900" b="1" i="0">
                <a:solidFill>
                  <a:srgbClr val="FFFFFF"/>
                </a:solidFill>
                <a:latin typeface="Arial"/>
              </a:rPr>
              <a:t>User Engagement Scale (UES)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10328" y="2761488"/>
            <a:ext cx="3621024" cy="685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</a:pPr>
            <a:r>
              <a:rPr sz="980" b="0" i="0">
                <a:solidFill>
                  <a:srgbClr val="212121"/>
                </a:solidFill>
                <a:latin typeface="Arial"/>
              </a:rPr>
              <a:t>Plus direct ratings of </a:t>
            </a:r>
            <a:r>
              <a:rPr sz="980" b="1" i="0">
                <a:solidFill>
                  <a:srgbClr val="212121"/>
                </a:solidFill>
                <a:latin typeface="Arial"/>
              </a:rPr>
              <a:t>liking</a:t>
            </a:r>
            <a:r>
              <a:rPr sz="980" b="0" i="0">
                <a:solidFill>
                  <a:srgbClr val="212121"/>
                </a:solidFill>
                <a:latin typeface="Arial"/>
              </a:rPr>
              <a:t> and </a:t>
            </a:r>
            <a:r>
              <a:rPr sz="980" b="1" i="0">
                <a:solidFill>
                  <a:srgbClr val="212121"/>
                </a:solidFill>
                <a:latin typeface="Arial"/>
              </a:rPr>
              <a:t>arousal</a:t>
            </a:r>
            <a:r>
              <a:rPr sz="980" b="0" i="0">
                <a:solidFill>
                  <a:srgbClr val="212121"/>
                </a:solidFill>
                <a:latin typeface="Arial"/>
              </a:rPr>
              <a:t> for generated images and sounds, to assess perceptual meaningfulness of affect transmission.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910328" y="3538728"/>
            <a:ext cx="3621024" cy="777240"/>
          </a:xfrm>
          <a:prstGeom prst="roundRect">
            <a:avLst>
              <a:gd name="adj" fmla="val 7000"/>
            </a:avLst>
          </a:prstGeom>
          <a:solidFill>
            <a:srgbClr val="FBF0E3"/>
          </a:solidFill>
          <a:ln w="15875">
            <a:solidFill>
              <a:srgbClr val="C87A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074920" y="3538728"/>
            <a:ext cx="3291840" cy="7772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1F497D"/>
                </a:solidFill>
                <a:latin typeface="Arial"/>
              </a:rPr>
              <a:t>Exploratory, descriptive analysis only (n = 10) — not powered for statistical inference.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731520"/>
            <a:ext cx="8321040" cy="5669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1F497D"/>
                </a:solidFill>
                <a:latin typeface="Lato"/>
              </a:rPr>
              <a:t>AttrakDiff &amp; Creativity Support Index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11480" y="1389888"/>
            <a:ext cx="4023360" cy="26060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attrakdif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179" y="1527048"/>
            <a:ext cx="3141961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4360" y="3493008"/>
            <a:ext cx="3657600" cy="320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5000"/>
              </a:lnSpc>
            </a:pPr>
            <a:r>
              <a:rPr sz="950" b="1" i="0">
                <a:solidFill>
                  <a:srgbClr val="1F497D"/>
                </a:solidFill>
                <a:latin typeface="Arial"/>
              </a:rPr>
              <a:t>PQ = 1.59  ·  HQ-I = 0.94  ·  HQ-S = 1.16  ·  ATT = 1.26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709160" y="1389888"/>
            <a:ext cx="4023360" cy="26060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csi_boxplo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3861" y="1527048"/>
            <a:ext cx="2773957" cy="21488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892040" y="3703320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5000"/>
              </a:lnSpc>
            </a:pPr>
            <a:r>
              <a:rPr sz="850" b="0" i="1">
                <a:solidFill>
                  <a:srgbClr val="5C7186"/>
                </a:solidFill>
                <a:latin typeface="Arial"/>
              </a:rPr>
              <a:t>Median CSI scores by dimension (0–10 scale)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11480" y="4105656"/>
            <a:ext cx="8321040" cy="502920"/>
          </a:xfrm>
          <a:prstGeom prst="roundRect">
            <a:avLst>
              <a:gd name="adj" fmla="val 7000"/>
            </a:avLst>
          </a:prstGeom>
          <a:solidFill>
            <a:srgbClr val="EAF6F5"/>
          </a:solidFill>
          <a:ln w="15875">
            <a:solidFill>
              <a:srgbClr val="0099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76072" y="4105656"/>
            <a:ext cx="7991856" cy="5029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20000"/>
              </a:lnSpc>
            </a:pPr>
            <a:r>
              <a:rPr sz="930" b="0" i="0">
                <a:solidFill>
                  <a:srgbClr val="1F497D"/>
                </a:solidFill>
                <a:latin typeface="Arial"/>
              </a:rPr>
              <a:t>System perceived as functional and manageable (highest PQ); immersion, enjoyment, collaboration score higher than expressiveness and exploration — consistent with brain-mix driving shared engagement, but limited creative control.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731520"/>
            <a:ext cx="8321040" cy="5669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1F497D"/>
                </a:solidFill>
                <a:latin typeface="Lato"/>
              </a:rPr>
              <a:t>User Engagement Scale (UES)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11480" y="1389888"/>
            <a:ext cx="5029200" cy="27432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ues_boxpl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5038" y="1527048"/>
            <a:ext cx="3162082" cy="24688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00" y="1435608"/>
            <a:ext cx="3017520" cy="4114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rgbClr val="1F497D"/>
                </a:solidFill>
                <a:latin typeface="Cambria"/>
              </a:rPr>
              <a:t>3.83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0" y="1819656"/>
            <a:ext cx="301752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5000"/>
              </a:lnSpc>
            </a:pPr>
            <a:r>
              <a:rPr sz="800" b="0" i="0">
                <a:solidFill>
                  <a:srgbClr val="5C7186"/>
                </a:solidFill>
                <a:latin typeface="Arial"/>
              </a:rPr>
              <a:t>PERCEIVED USABILITY (HIGHEST)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0" y="2103120"/>
            <a:ext cx="3017520" cy="4114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rgbClr val="1F497D"/>
                </a:solidFill>
                <a:latin typeface="Cambria"/>
              </a:rPr>
              <a:t>3.83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0" y="2487168"/>
            <a:ext cx="301752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5000"/>
              </a:lnSpc>
            </a:pPr>
            <a:r>
              <a:rPr sz="800" b="0" i="0">
                <a:solidFill>
                  <a:srgbClr val="5C7186"/>
                </a:solidFill>
                <a:latin typeface="Arial"/>
              </a:rPr>
              <a:t>AESTHETIC APPEAL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15000" y="2770632"/>
            <a:ext cx="3017520" cy="4114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rgbClr val="1F497D"/>
                </a:solidFill>
                <a:latin typeface="Cambria"/>
              </a:rPr>
              <a:t>3.60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0" y="3154680"/>
            <a:ext cx="301752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5000"/>
              </a:lnSpc>
            </a:pPr>
            <a:r>
              <a:rPr sz="800" b="0" i="0">
                <a:solidFill>
                  <a:srgbClr val="5C7186"/>
                </a:solidFill>
                <a:latin typeface="Arial"/>
              </a:rPr>
              <a:t>REWARD FACTOR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0" y="3438144"/>
            <a:ext cx="3017520" cy="4114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rgbClr val="C03B4E"/>
                </a:solidFill>
                <a:latin typeface="Cambria"/>
              </a:rPr>
              <a:t>3.50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15000" y="3822192"/>
            <a:ext cx="301752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5000"/>
              </a:lnSpc>
            </a:pPr>
            <a:r>
              <a:rPr sz="800" b="0" i="0">
                <a:solidFill>
                  <a:srgbClr val="5C7186"/>
                </a:solidFill>
                <a:latin typeface="Arial"/>
              </a:rPr>
              <a:t>FOCUSED ATTENTION (LOWEST)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11480" y="4242816"/>
            <a:ext cx="8321040" cy="502920"/>
          </a:xfrm>
          <a:prstGeom prst="roundRect">
            <a:avLst>
              <a:gd name="adj" fmla="val 7000"/>
            </a:avLst>
          </a:prstGeom>
          <a:solidFill>
            <a:srgbClr val="EAF6F5"/>
          </a:solidFill>
          <a:ln w="15875">
            <a:solidFill>
              <a:srgbClr val="0099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76072" y="4242816"/>
            <a:ext cx="7991856" cy="5029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20000"/>
              </a:lnSpc>
            </a:pPr>
            <a:r>
              <a:rPr sz="930" b="0" i="0">
                <a:solidFill>
                  <a:srgbClr val="1F497D"/>
                </a:solidFill>
                <a:latin typeface="Arial"/>
              </a:rPr>
              <a:t>Effective interaction and visually pleasing output, but limited sustained attentional immersion — echoing the lower expressiveness / exploration scores from CSI.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731520"/>
            <a:ext cx="8321040" cy="5669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1F497D"/>
                </a:solidFill>
                <a:latin typeface="Lato"/>
              </a:rPr>
              <a:t>What worked — and current limitations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11480" y="1389888"/>
            <a:ext cx="4023360" cy="30632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9050">
            <a:solidFill>
              <a:srgbClr val="0099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12648" y="1527048"/>
            <a:ext cx="3621024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100" b="1" i="0" spc="80">
                <a:solidFill>
                  <a:srgbClr val="009999"/>
                </a:solidFill>
                <a:latin typeface="Arial"/>
              </a:rPr>
              <a:t>WHAT WORKED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1892808"/>
            <a:ext cx="3621024" cy="2377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164592" indent="-164592" algn="l">
              <a:lnSpc>
                <a:spcPct val="118000"/>
              </a:lnSpc>
              <a:spcAft>
                <a:spcPts val="1400"/>
              </a:spcAft>
              <a:buClr>
                <a:srgbClr val="009999"/>
              </a:buClr>
              <a:buSzPct val="80000"/>
              <a:buFont typeface="Arial"/>
              <a:buChar char="■"/>
            </a:pPr>
            <a:r>
              <a:rPr sz="1150" b="0">
                <a:solidFill>
                  <a:srgbClr val="212121"/>
                </a:solidFill>
                <a:latin typeface="Arial"/>
              </a:rPr>
              <a:t>Perceived as </a:t>
            </a:r>
            <a:r>
              <a:rPr sz="1150" b="1">
                <a:solidFill>
                  <a:srgbClr val="212121"/>
                </a:solidFill>
                <a:latin typeface="Arial"/>
              </a:rPr>
              <a:t>functional, accessible, engaging</a:t>
            </a:r>
            <a:r>
              <a:rPr sz="1150" b="0">
                <a:solidFill>
                  <a:srgbClr val="212121"/>
                </a:solidFill>
                <a:latin typeface="Arial"/>
              </a:rPr>
              <a:t>.</a:t>
            </a:r>
          </a:p>
          <a:p>
            <a:pPr marL="164592" indent="-164592" algn="l">
              <a:lnSpc>
                <a:spcPct val="118000"/>
              </a:lnSpc>
              <a:spcAft>
                <a:spcPts val="1400"/>
              </a:spcAft>
              <a:buClr>
                <a:srgbClr val="009999"/>
              </a:buClr>
              <a:buSzPct val="80000"/>
              <a:buFont typeface="Arial"/>
              <a:buChar char="■"/>
            </a:pPr>
            <a:r>
              <a:rPr sz="1150" b="1">
                <a:solidFill>
                  <a:srgbClr val="212121"/>
                </a:solidFill>
                <a:latin typeface="Arial"/>
              </a:rPr>
              <a:t>Brain-mix</a:t>
            </a:r>
            <a:r>
              <a:rPr sz="1150" b="0">
                <a:solidFill>
                  <a:srgbClr val="212121"/>
                </a:solidFill>
                <a:latin typeface="Arial"/>
              </a:rPr>
              <a:t> supported a meaningful shared / collaborative experience.</a:t>
            </a:r>
          </a:p>
          <a:p>
            <a:pPr marL="164592" indent="-164592" algn="l">
              <a:lnSpc>
                <a:spcPct val="118000"/>
              </a:lnSpc>
              <a:spcAft>
                <a:spcPts val="1400"/>
              </a:spcAft>
              <a:buClr>
                <a:srgbClr val="009999"/>
              </a:buClr>
              <a:buSzPct val="80000"/>
              <a:buFont typeface="Arial"/>
              <a:buChar char="■"/>
            </a:pPr>
            <a:r>
              <a:rPr sz="1150" b="0">
                <a:solidFill>
                  <a:srgbClr val="212121"/>
                </a:solidFill>
                <a:latin typeface="Arial"/>
              </a:rPr>
              <a:t>High aesthetic appeal for generated visuals and sounds.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709160" y="1389888"/>
            <a:ext cx="4023360" cy="30632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9050">
            <a:solidFill>
              <a:srgbClr val="C03B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910328" y="1527048"/>
            <a:ext cx="3621024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100" b="1" i="0" spc="80">
                <a:solidFill>
                  <a:srgbClr val="C03B4E"/>
                </a:solidFill>
                <a:latin typeface="Arial"/>
              </a:rPr>
              <a:t>LIMITATIONS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10328" y="1892808"/>
            <a:ext cx="3621024" cy="2377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164592" indent="-164592" algn="l">
              <a:lnSpc>
                <a:spcPct val="118000"/>
              </a:lnSpc>
              <a:spcAft>
                <a:spcPts val="1400"/>
              </a:spcAft>
              <a:buClr>
                <a:srgbClr val="C03B4E"/>
              </a:buClr>
              <a:buSzPct val="80000"/>
              <a:buFont typeface="Arial"/>
              <a:buChar char="■"/>
            </a:pPr>
            <a:r>
              <a:rPr sz="1150" b="0">
                <a:solidFill>
                  <a:srgbClr val="212121"/>
                </a:solidFill>
                <a:latin typeface="Arial"/>
              </a:rPr>
              <a:t>Lower </a:t>
            </a:r>
            <a:r>
              <a:rPr sz="1150" b="1">
                <a:solidFill>
                  <a:srgbClr val="212121"/>
                </a:solidFill>
                <a:latin typeface="Arial"/>
              </a:rPr>
              <a:t>expressiveness / exploration</a:t>
            </a:r>
            <a:r>
              <a:rPr sz="1150" b="0">
                <a:solidFill>
                  <a:srgbClr val="212121"/>
                </a:solidFill>
                <a:latin typeface="Arial"/>
              </a:rPr>
              <a:t> → limited perceived creative control.</a:t>
            </a:r>
          </a:p>
          <a:p>
            <a:pPr marL="164592" indent="-164592" algn="l">
              <a:lnSpc>
                <a:spcPct val="118000"/>
              </a:lnSpc>
              <a:spcAft>
                <a:spcPts val="1400"/>
              </a:spcAft>
              <a:buClr>
                <a:srgbClr val="C03B4E"/>
              </a:buClr>
              <a:buSzPct val="80000"/>
              <a:buFont typeface="Arial"/>
              <a:buChar char="■"/>
            </a:pPr>
            <a:r>
              <a:rPr sz="1150" b="0">
                <a:solidFill>
                  <a:srgbClr val="212121"/>
                </a:solidFill>
                <a:latin typeface="Arial"/>
              </a:rPr>
              <a:t>Muse 2's </a:t>
            </a:r>
            <a:r>
              <a:rPr sz="1150" b="1">
                <a:solidFill>
                  <a:srgbClr val="212121"/>
                </a:solidFill>
                <a:latin typeface="Arial"/>
              </a:rPr>
              <a:t>4-channel</a:t>
            </a:r>
            <a:r>
              <a:rPr sz="1150" b="0">
                <a:solidFill>
                  <a:srgbClr val="212121"/>
                </a:solidFill>
                <a:latin typeface="Arial"/>
              </a:rPr>
              <a:t> montage restricts neurophysiological resolution (traded off for portability &amp; multi-user setup).</a:t>
            </a:r>
          </a:p>
          <a:p>
            <a:pPr marL="164592" indent="-164592" algn="l">
              <a:lnSpc>
                <a:spcPct val="118000"/>
              </a:lnSpc>
              <a:spcAft>
                <a:spcPts val="1400"/>
              </a:spcAft>
              <a:buClr>
                <a:srgbClr val="C03B4E"/>
              </a:buClr>
              <a:buSzPct val="80000"/>
              <a:buFont typeface="Arial"/>
              <a:buChar char="■"/>
            </a:pPr>
            <a:r>
              <a:rPr sz="1150" b="0">
                <a:solidFill>
                  <a:srgbClr val="212121"/>
                </a:solidFill>
                <a:latin typeface="Arial"/>
              </a:rPr>
              <a:t>Small, homogeneous sample (n = 10) — </a:t>
            </a:r>
            <a:r>
              <a:rPr sz="1150" b="1">
                <a:solidFill>
                  <a:srgbClr val="212121"/>
                </a:solidFill>
                <a:latin typeface="Arial"/>
              </a:rPr>
              <a:t>descriptive only</a:t>
            </a:r>
            <a:r>
              <a:rPr sz="1150" b="0">
                <a:solidFill>
                  <a:srgbClr val="212121"/>
                </a:solidFill>
                <a:latin typeface="Arial"/>
              </a:rPr>
              <a:t>, no domain experts.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731520"/>
            <a:ext cx="8321040" cy="5669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1F497D"/>
                </a:solidFill>
                <a:latin typeface="Lato"/>
              </a:rPr>
              <a:t>Language as a bridge between EEG and generative art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1480" y="1389888"/>
            <a:ext cx="5120640" cy="29260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164592" indent="-164592" algn="l">
              <a:lnSpc>
                <a:spcPct val="118000"/>
              </a:lnSpc>
              <a:spcAft>
                <a:spcPts val="1600"/>
              </a:spcAft>
              <a:buClr>
                <a:srgbClr val="009999"/>
              </a:buClr>
              <a:buSzPct val="80000"/>
              <a:buFont typeface="Arial"/>
              <a:buChar char="■"/>
            </a:pPr>
            <a:r>
              <a:rPr sz="1250" b="0">
                <a:solidFill>
                  <a:srgbClr val="212121"/>
                </a:solidFill>
                <a:latin typeface="Arial"/>
              </a:rPr>
              <a:t>A </a:t>
            </a:r>
            <a:r>
              <a:rPr sz="1250" b="1">
                <a:solidFill>
                  <a:srgbClr val="212121"/>
                </a:solidFill>
                <a:latin typeface="Arial"/>
              </a:rPr>
              <a:t>language-mediated</a:t>
            </a:r>
            <a:r>
              <a:rPr sz="1250" b="0">
                <a:solidFill>
                  <a:srgbClr val="212121"/>
                </a:solidFill>
                <a:latin typeface="Arial"/>
              </a:rPr>
              <a:t> layer makes EEG-to-generation mappings more </a:t>
            </a:r>
            <a:r>
              <a:rPr sz="1250" b="1">
                <a:solidFill>
                  <a:srgbClr val="212121"/>
                </a:solidFill>
                <a:latin typeface="Arial"/>
              </a:rPr>
              <a:t>interpretable</a:t>
            </a:r>
            <a:r>
              <a:rPr sz="1250" b="0">
                <a:solidFill>
                  <a:srgbClr val="212121"/>
                </a:solidFill>
                <a:latin typeface="Arial"/>
              </a:rPr>
              <a:t> than direct signal-to-output pipelines.</a:t>
            </a:r>
          </a:p>
          <a:p>
            <a:pPr marL="164592" indent="-164592" algn="l">
              <a:lnSpc>
                <a:spcPct val="118000"/>
              </a:lnSpc>
              <a:spcAft>
                <a:spcPts val="1600"/>
              </a:spcAft>
              <a:buClr>
                <a:srgbClr val="009999"/>
              </a:buClr>
              <a:buSzPct val="80000"/>
              <a:buFont typeface="Arial"/>
              <a:buChar char="■"/>
            </a:pPr>
            <a:r>
              <a:rPr sz="1250" b="1">
                <a:solidFill>
                  <a:srgbClr val="212121"/>
                </a:solidFill>
                <a:latin typeface="Arial"/>
              </a:rPr>
              <a:t>Brain-mix</a:t>
            </a:r>
            <a:r>
              <a:rPr sz="1250" b="0">
                <a:solidFill>
                  <a:srgbClr val="212121"/>
                </a:solidFill>
                <a:latin typeface="Arial"/>
              </a:rPr>
              <a:t> introduces a novel form of </a:t>
            </a:r>
            <a:r>
              <a:rPr sz="1250" b="1">
                <a:solidFill>
                  <a:srgbClr val="212121"/>
                </a:solidFill>
                <a:latin typeface="Arial"/>
              </a:rPr>
              <a:t>collaborative neuroadaptive art</a:t>
            </a:r>
            <a:r>
              <a:rPr sz="1250" b="0">
                <a:solidFill>
                  <a:srgbClr val="212121"/>
                </a:solidFill>
                <a:latin typeface="Arial"/>
              </a:rPr>
              <a:t>, fusing two users' affective states into one artifact.</a:t>
            </a:r>
          </a:p>
          <a:p>
            <a:pPr marL="164592" indent="-164592" algn="l">
              <a:lnSpc>
                <a:spcPct val="118000"/>
              </a:lnSpc>
              <a:spcAft>
                <a:spcPts val="1600"/>
              </a:spcAft>
              <a:buClr>
                <a:srgbClr val="009999"/>
              </a:buClr>
              <a:buSzPct val="80000"/>
              <a:buFont typeface="Arial"/>
              <a:buChar char="■"/>
            </a:pPr>
            <a:r>
              <a:rPr sz="1250" b="0">
                <a:solidFill>
                  <a:srgbClr val="212121"/>
                </a:solidFill>
                <a:latin typeface="Arial"/>
              </a:rPr>
              <a:t>Pilot results support feasibility and usability, while pointing to </a:t>
            </a:r>
            <a:r>
              <a:rPr sz="1250" b="1">
                <a:solidFill>
                  <a:srgbClr val="212121"/>
                </a:solidFill>
                <a:latin typeface="Arial"/>
              </a:rPr>
              <a:t>expressiveness</a:t>
            </a:r>
            <a:r>
              <a:rPr sz="1250" b="0">
                <a:solidFill>
                  <a:srgbClr val="212121"/>
                </a:solidFill>
                <a:latin typeface="Arial"/>
              </a:rPr>
              <a:t> as the key open challenge.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0" y="1389888"/>
            <a:ext cx="3063240" cy="30632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9050">
            <a:solidFill>
              <a:srgbClr val="C87A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870448" y="1527048"/>
            <a:ext cx="2660904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100" b="1" i="0" spc="80">
                <a:solidFill>
                  <a:srgbClr val="C87A1E"/>
                </a:solidFill>
                <a:latin typeface="Arial"/>
              </a:rPr>
              <a:t>NEXT STEPS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70448" y="1892808"/>
            <a:ext cx="2660904" cy="2377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164592" indent="-164592" algn="l">
              <a:lnSpc>
                <a:spcPct val="118000"/>
              </a:lnSpc>
              <a:spcAft>
                <a:spcPts val="1300"/>
              </a:spcAft>
              <a:buClr>
                <a:srgbClr val="C87A1E"/>
              </a:buClr>
              <a:buSzPct val="80000"/>
              <a:buFont typeface="Arial"/>
              <a:buChar char="■"/>
            </a:pPr>
            <a:r>
              <a:rPr sz="1100" b="0">
                <a:solidFill>
                  <a:srgbClr val="212121"/>
                </a:solidFill>
                <a:latin typeface="Arial"/>
              </a:rPr>
              <a:t>Larger, more diverse samples — including domain experts.</a:t>
            </a:r>
          </a:p>
          <a:p>
            <a:pPr marL="164592" indent="-164592" algn="l">
              <a:lnSpc>
                <a:spcPct val="118000"/>
              </a:lnSpc>
              <a:spcAft>
                <a:spcPts val="1300"/>
              </a:spcAft>
              <a:buClr>
                <a:srgbClr val="C87A1E"/>
              </a:buClr>
              <a:buSzPct val="80000"/>
              <a:buFont typeface="Arial"/>
              <a:buChar char="■"/>
            </a:pPr>
            <a:r>
              <a:rPr sz="1100" b="0">
                <a:solidFill>
                  <a:srgbClr val="212121"/>
                </a:solidFill>
                <a:latin typeface="Arial"/>
              </a:rPr>
              <a:t>Alternative generation strategies giving users more control over semantic / visual / audio mappings.</a:t>
            </a:r>
          </a:p>
          <a:p>
            <a:pPr marL="164592" indent="-164592" algn="l">
              <a:lnSpc>
                <a:spcPct val="118000"/>
              </a:lnSpc>
              <a:spcAft>
                <a:spcPts val="1300"/>
              </a:spcAft>
              <a:buClr>
                <a:srgbClr val="C87A1E"/>
              </a:buClr>
              <a:buSzPct val="80000"/>
              <a:buFont typeface="Arial"/>
              <a:buChar char="■"/>
            </a:pPr>
            <a:r>
              <a:rPr sz="1100" b="0">
                <a:solidFill>
                  <a:srgbClr val="212121"/>
                </a:solidFill>
                <a:latin typeface="Arial"/>
              </a:rPr>
              <a:t>Improve transparency, reproducibility, and creative autonomy.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1700" y="987552"/>
            <a:ext cx="8520600" cy="2052600"/>
          </a:xfrm>
        </p:spPr>
        <p:txBody>
          <a:bodyPr wrap="square"/>
          <a:lstStyle/>
          <a:p>
            <a:pPr algn="ctr"/>
            <a:r>
              <a:rPr lang="it-IT" sz="3200" b="1" dirty="0">
                <a:solidFill>
                  <a:srgbClr val="1F497D"/>
                </a:solidFill>
                <a:latin typeface="Lato"/>
              </a:rPr>
              <a:t>Thank </a:t>
            </a:r>
            <a:r>
              <a:rPr lang="it-IT" sz="3200" b="1" dirty="0" err="1">
                <a:solidFill>
                  <a:srgbClr val="1F497D"/>
                </a:solidFill>
                <a:latin typeface="Lato"/>
              </a:rPr>
              <a:t>you</a:t>
            </a:r>
            <a:br>
              <a:rPr lang="it-IT" sz="3200" b="1" dirty="0">
                <a:solidFill>
                  <a:srgbClr val="1F497D"/>
                </a:solidFill>
                <a:latin typeface="Lato"/>
              </a:rPr>
            </a:br>
            <a:r>
              <a:rPr lang="it-IT" sz="1600" b="1" dirty="0" err="1">
                <a:solidFill>
                  <a:srgbClr val="1F497D"/>
                </a:solidFill>
                <a:latin typeface="Lato"/>
              </a:rPr>
              <a:t>tommaso.colafiglio@poliba.it</a:t>
            </a:r>
            <a:endParaRPr sz="1600" b="1" dirty="0">
              <a:solidFill>
                <a:srgbClr val="1F497D"/>
              </a:solidFill>
              <a:latin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B01621BBA04224CA76665F53F893919" ma:contentTypeVersion="15" ma:contentTypeDescription="Creare un nuovo documento." ma:contentTypeScope="" ma:versionID="75e67ae692cdd9816cd067294c7315bf">
  <xsd:schema xmlns:xsd="http://www.w3.org/2001/XMLSchema" xmlns:xs="http://www.w3.org/2001/XMLSchema" xmlns:p="http://schemas.microsoft.com/office/2006/metadata/properties" xmlns:ns2="f390dd2d-bc8c-463f-a974-b33948063e17" xmlns:ns3="cb7fe0fd-314d-4148-a2b9-67677e1cc0a1" targetNamespace="http://schemas.microsoft.com/office/2006/metadata/properties" ma:root="true" ma:fieldsID="55c3c3bbf5b3063a2f94a4f16b46275a" ns2:_="" ns3:_="">
    <xsd:import namespace="f390dd2d-bc8c-463f-a974-b33948063e17"/>
    <xsd:import namespace="cb7fe0fd-314d-4148-a2b9-67677e1cc0a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lcf76f155ced4ddcb4097134ff3c332f" minOccurs="0"/>
                <xsd:element ref="ns2:TaxCatchAll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90dd2d-bc8c-463f-a974-b33948063e1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c8fe9e5d-0881-4828-bf95-1fa4d639d71b}" ma:internalName="TaxCatchAll" ma:showField="CatchAllData" ma:web="f390dd2d-bc8c-463f-a974-b33948063e1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7fe0fd-314d-4148-a2b9-67677e1cc0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c5ef9682-6c55-4541-b5a3-cf23735ee82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b7fe0fd-314d-4148-a2b9-67677e1cc0a1">
      <Terms xmlns="http://schemas.microsoft.com/office/infopath/2007/PartnerControls"/>
    </lcf76f155ced4ddcb4097134ff3c332f>
    <TaxCatchAll xmlns="f390dd2d-bc8c-463f-a974-b33948063e17" xsi:nil="true"/>
  </documentManagement>
</p:properties>
</file>

<file path=customXml/itemProps1.xml><?xml version="1.0" encoding="utf-8"?>
<ds:datastoreItem xmlns:ds="http://schemas.openxmlformats.org/officeDocument/2006/customXml" ds:itemID="{73D938FA-F601-4219-9DE7-B5E81A498D6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A35F6C-B908-4C8A-B953-FA16ADBF5F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390dd2d-bc8c-463f-a974-b33948063e17"/>
    <ds:schemaRef ds:uri="cb7fe0fd-314d-4148-a2b9-67677e1cc0a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1565D9A-C1AB-4837-B6C2-6F8B4A65ED82}">
  <ds:schemaRefs>
    <ds:schemaRef ds:uri="f390dd2d-bc8c-463f-a974-b33948063e17"/>
    <ds:schemaRef ds:uri="http://schemas.openxmlformats.org/package/2006/metadata/core-properties"/>
    <ds:schemaRef ds:uri="cb7fe0fd-314d-4148-a2b9-67677e1cc0a1"/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purl.org/dc/terms/"/>
    <ds:schemaRef ds:uri="http://purl.org/dc/dcmitype/"/>
    <ds:schemaRef ds:uri="http://schemas.microsoft.com/office/infopath/2007/PartnerControl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1274</Words>
  <Application>Microsoft Macintosh PowerPoint</Application>
  <PresentationFormat>Presentazione su schermo (16:9)</PresentationFormat>
  <Paragraphs>149</Paragraphs>
  <Slides>14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8" baseType="lpstr">
      <vt:lpstr>Lato</vt:lpstr>
      <vt:lpstr>Arial</vt:lpstr>
      <vt:lpstr>Cambria</vt:lpstr>
      <vt:lpstr>Simple Light</vt:lpstr>
      <vt:lpstr>A Dyadic Neuroadaptive System for EEG-Based Affective State Fusion and Multimodal Generation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Thank you tommaso.colafiglio@poliba.it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hfghfg</dc:title>
  <cp:lastModifiedBy>Tommaso Colafiglio</cp:lastModifiedBy>
  <cp:revision>17</cp:revision>
  <dcterms:modified xsi:type="dcterms:W3CDTF">2026-09-30T15:19:59Z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0x0101009B01621BBA04224CA76665F53F893919</vt:lpwstr>
  </property>
</Properties>
</file>