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y="5143500" cx="9144000"/>
  <p:notesSz cx="6858000" cy="9144000"/>
  <p:embeddedFontLst>
    <p:embeddedFont>
      <p:font typeface="Roboto"/>
      <p:regular r:id="rId18"/>
      <p:bold r:id="rId19"/>
      <p:italic r:id="rId20"/>
      <p:boldItalic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r:id="rId22" roundtripDataSignature="AMtx7mh+H0xhQvmDphBdi47Mpj4vyYSVw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8C5357C7-F1BB-4DBB-9A6C-A2F60DE644CE}">
  <a:tblStyle styleId="{8C5357C7-F1BB-4DBB-9A6C-A2F60DE644CE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-italic.fntdata"/><Relationship Id="rId11" Type="http://schemas.openxmlformats.org/officeDocument/2006/relationships/slide" Target="slides/slide5.xml"/><Relationship Id="rId22" Type="http://customschemas.google.com/relationships/presentationmetadata" Target="metadata"/><Relationship Id="rId10" Type="http://schemas.openxmlformats.org/officeDocument/2006/relationships/slide" Target="slides/slide4.xml"/><Relationship Id="rId21" Type="http://schemas.openxmlformats.org/officeDocument/2006/relationships/font" Target="fonts/Roboto-boldItalic.fnt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1.xml"/><Relationship Id="rId19" Type="http://schemas.openxmlformats.org/officeDocument/2006/relationships/font" Target="fonts/Roboto-bold.fntdata"/><Relationship Id="rId6" Type="http://schemas.openxmlformats.org/officeDocument/2006/relationships/notesMaster" Target="notesMasters/notesMaster1.xml"/><Relationship Id="rId18" Type="http://schemas.openxmlformats.org/officeDocument/2006/relationships/font" Target="fonts/Roboto-regular.fntdata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9" name="Google Shape;49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3" name="Google Shape;63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0" name="Google Shape;70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t/>
            </a:r>
            <a:endParaRPr sz="10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3f6f4318aa6_0_5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7" name="Google Shape;77;g3f6f4318aa6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42857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50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8" name="Google Shape;88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50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8" name="Google Shape;98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50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3f6f4318aa6_0_13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1" name="Google Shape;111;g3f6f4318aa6_0_1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2" name="Google Shape;122;p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f6f4318aa6_0_14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0" name="Google Shape;130;g3f6f4318aa6_0_1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3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0" name="Google Shape;140;p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7" name="Google Shape;147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8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18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2800"/>
              <a:buNone/>
              <a:defRPr b="1">
                <a:solidFill>
                  <a:srgbClr val="20124D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" name="Google Shape;15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6" name="Google Shape;16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7" name="Google Shape;17;p19"/>
          <p:cNvSpPr/>
          <p:nvPr/>
        </p:nvSpPr>
        <p:spPr>
          <a:xfrm>
            <a:off x="239825" y="1046550"/>
            <a:ext cx="8781300" cy="105900"/>
          </a:xfrm>
          <a:prstGeom prst="roundRect">
            <a:avLst>
              <a:gd fmla="val 16667" name="adj"/>
            </a:avLst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" name="Google Shape;18;p19"/>
          <p:cNvSpPr txBox="1"/>
          <p:nvPr/>
        </p:nvSpPr>
        <p:spPr>
          <a:xfrm>
            <a:off x="3896775" y="4703625"/>
            <a:ext cx="1218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1" lang="en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IEEE SMC’26</a:t>
            </a:r>
            <a:endParaRPr b="0" i="1" sz="12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1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3" name="Google Shape;23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6" name="Google Shape;26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3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9" name="Google Shape;29;p23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0" name="Google Shape;30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24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3" name="Google Shape;33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25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" name="Google Shape;36;p25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7" name="Google Shape;37;p25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8" name="Google Shape;38;p25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9" name="Google Shape;39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6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2" name="Google Shape;42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27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5" name="Google Shape;45;p27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6" name="Google Shape;46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8.png"/><Relationship Id="rId7" Type="http://schemas.openxmlformats.org/officeDocument/2006/relationships/image" Target="../media/image12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hyperlink" Target="https://www.sciencedirect.com/science/article/abs/pii/S0165027018303790" TargetMode="External"/><Relationship Id="rId4" Type="http://schemas.openxmlformats.org/officeDocument/2006/relationships/image" Target="../media/image7.jpg"/><Relationship Id="rId5" Type="http://schemas.openxmlformats.org/officeDocument/2006/relationships/hyperlink" Target="https://www.sciencedirect.com/science/article/abs/pii/S0165027018303790" TargetMode="Externa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Relationship Id="rId4" Type="http://schemas.openxmlformats.org/officeDocument/2006/relationships/image" Target="../media/image11.gif"/><Relationship Id="rId5" Type="http://schemas.openxmlformats.org/officeDocument/2006/relationships/image" Target="../media/image14.png"/><Relationship Id="rId6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1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hyperlink" Target="https://github.com/HAIx-Lab/EEG-EMG-Pair-Selection-Framework" TargetMode="Externa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"/>
          <p:cNvSpPr/>
          <p:nvPr/>
        </p:nvSpPr>
        <p:spPr>
          <a:xfrm>
            <a:off x="150" y="4047450"/>
            <a:ext cx="9144000" cy="984900"/>
          </a:xfrm>
          <a:prstGeom prst="rect">
            <a:avLst/>
          </a:prstGeom>
          <a:solidFill>
            <a:srgbClr val="C9DAF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" name="Google Shape;52;p1"/>
          <p:cNvSpPr/>
          <p:nvPr/>
        </p:nvSpPr>
        <p:spPr>
          <a:xfrm>
            <a:off x="150" y="-27225"/>
            <a:ext cx="9144000" cy="1554300"/>
          </a:xfrm>
          <a:prstGeom prst="rect">
            <a:avLst/>
          </a:prstGeom>
          <a:solidFill>
            <a:srgbClr val="C9DAF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" name="Google Shape;53;p1"/>
          <p:cNvSpPr txBox="1"/>
          <p:nvPr>
            <p:ph type="ctrTitle"/>
          </p:nvPr>
        </p:nvSpPr>
        <p:spPr>
          <a:xfrm>
            <a:off x="288513" y="1165625"/>
            <a:ext cx="8520600" cy="1719691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" sz="2800">
                <a:solidFill>
                  <a:srgbClr val="20124D"/>
                </a:solidFill>
              </a:rPr>
              <a:t>A Multi-Objective Optimisation Framework for Corticomuscular EEG-EMG Pair Selection in Hybrid BCI</a:t>
            </a:r>
            <a:endParaRPr b="1" sz="2800">
              <a:solidFill>
                <a:srgbClr val="20124D"/>
              </a:solidFill>
            </a:endParaRPr>
          </a:p>
        </p:txBody>
      </p:sp>
      <p:sp>
        <p:nvSpPr>
          <p:cNvPr id="54" name="Google Shape;54;p1"/>
          <p:cNvSpPr txBox="1"/>
          <p:nvPr>
            <p:ph idx="1" type="subTitle"/>
          </p:nvPr>
        </p:nvSpPr>
        <p:spPr>
          <a:xfrm>
            <a:off x="288513" y="2683202"/>
            <a:ext cx="8520600" cy="113086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84"/>
              <a:buNone/>
            </a:pPr>
            <a:r>
              <a:t/>
            </a:r>
            <a:endParaRPr b="1" sz="1423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84"/>
              <a:buNone/>
            </a:pPr>
            <a:r>
              <a:t/>
            </a:r>
            <a:endParaRPr b="1" sz="1423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84"/>
              <a:buNone/>
            </a:pPr>
            <a:r>
              <a:rPr b="1" lang="en" sz="1423">
                <a:solidFill>
                  <a:schemeClr val="dk1"/>
                </a:solidFill>
                <a:highlight>
                  <a:srgbClr val="FFFFFF"/>
                </a:highlight>
              </a:rPr>
              <a:t>Dekka Muni Kumar, Yogesh Kumar Meena </a:t>
            </a:r>
            <a:endParaRPr b="1" sz="1423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84"/>
              <a:buNone/>
            </a:pPr>
            <a:r>
              <a:t/>
            </a:r>
            <a:endParaRPr b="1" sz="1423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4"/>
              <a:buFont typeface="Arial"/>
              <a:buNone/>
            </a:pPr>
            <a:r>
              <a:rPr b="1" lang="en" sz="1423">
                <a:solidFill>
                  <a:schemeClr val="dk1"/>
                </a:solidFill>
                <a:highlight>
                  <a:schemeClr val="lt1"/>
                </a:highlight>
              </a:rPr>
              <a:t>Human-AI Interaction (HAIx) Lab, IIT Gandhinagar, India</a:t>
            </a:r>
            <a:endParaRPr b="1" sz="1423">
              <a:solidFill>
                <a:schemeClr val="dk1"/>
              </a:solidFill>
              <a:highlight>
                <a:schemeClr val="lt1"/>
              </a:highlight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84"/>
              <a:buNone/>
            </a:pPr>
            <a:r>
              <a:t/>
            </a:r>
            <a:endParaRPr b="1" sz="1423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584"/>
              <a:buNone/>
            </a:pPr>
            <a:r>
              <a:t/>
            </a:r>
            <a:endParaRPr b="1" sz="412">
              <a:solidFill>
                <a:schemeClr val="accent2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55" name="Google Shape;55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229069" y="4221425"/>
            <a:ext cx="1648550" cy="636950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descr="Human-AI Interaction Lab" id="57" name="Google Shape;57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649026" y="393714"/>
            <a:ext cx="3160087" cy="70141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IT Gandhinagar | ifdls" id="58" name="Google Shape;58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2314" y="46733"/>
            <a:ext cx="1392951" cy="140638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ndian Institute of Technology,Gandhinagar (IIT Gandhinagar) | Gandhinaga,  India" id="59" name="Google Shape;59;p1"/>
          <p:cNvPicPr preferRelativeResize="0"/>
          <p:nvPr/>
        </p:nvPicPr>
        <p:blipFill rotWithShape="1">
          <a:blip r:embed="rId6">
            <a:alphaModFix/>
          </a:blip>
          <a:srcRect b="31149" l="24034" r="0" t="26403"/>
          <a:stretch/>
        </p:blipFill>
        <p:spPr>
          <a:xfrm>
            <a:off x="1510453" y="323224"/>
            <a:ext cx="3885691" cy="8424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" title="20250930191559ff4bdf.jpg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88525" y="4221425"/>
            <a:ext cx="2712850" cy="636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/>
              <a:t>Problem &amp; Motivation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t/>
            </a:r>
            <a:endParaRPr/>
          </a:p>
        </p:txBody>
      </p:sp>
      <p:sp>
        <p:nvSpPr>
          <p:cNvPr id="66" name="Google Shape;66;p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300">
              <a:solidFill>
                <a:schemeClr val="dk1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en" sz="1300">
                <a:solidFill>
                  <a:schemeClr val="dk1"/>
                </a:solidFill>
              </a:rPr>
              <a:t>Existing CBPT-based hybrid EEG-EMG BCIs rely on manually predefined EEG-EMG channel pairs, which may not capture the most informative corticomuscular interactions across subjects.</a:t>
            </a:r>
            <a:endParaRPr sz="13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300">
              <a:solidFill>
                <a:schemeClr val="dk1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en" sz="1300">
                <a:solidFill>
                  <a:schemeClr val="dk1"/>
                </a:solidFill>
              </a:rPr>
              <a:t>Develop an automatic, domain knowledge-guided EEG-EMG pair selection framework to improve corticomuscular interaction analysis and motor imagery classification performance. </a:t>
            </a:r>
            <a:endParaRPr sz="1300">
              <a:solidFill>
                <a:schemeClr val="dk1"/>
              </a:solidFill>
            </a:endParaRPr>
          </a:p>
        </p:txBody>
      </p:sp>
      <p:sp>
        <p:nvSpPr>
          <p:cNvPr id="67" name="Google Shape;67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4"/>
          <p:cNvSpPr txBox="1"/>
          <p:nvPr/>
        </p:nvSpPr>
        <p:spPr>
          <a:xfrm>
            <a:off x="343200" y="1356151"/>
            <a:ext cx="8457600" cy="2057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11150" lvl="0" marL="45720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●"/>
            </a:pPr>
            <a:r>
              <a:rPr b="0" i="0" lang="en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Existing hybrid EEG-EMG BCIs rely on manually predefined EEG-EMG channel pairs.</a:t>
            </a:r>
            <a:endParaRPr b="0" i="0" sz="13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11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●"/>
            </a:pPr>
            <a:r>
              <a:rPr b="0" i="0" lang="en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EEG-EMG pair selection is not formulated as a systematic optimization problem.</a:t>
            </a:r>
            <a:endParaRPr b="0" i="0" sz="13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11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●"/>
            </a:pPr>
            <a:r>
              <a:rPr b="0" i="0" lang="en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Neurophysiological spatial information from motor cortex regions is not incorporated into pair selection.</a:t>
            </a:r>
            <a:endParaRPr b="0" i="0" sz="13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11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●"/>
            </a:pPr>
            <a:r>
              <a:rPr b="0" i="0" lang="en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Existing methods do not adapt channel pair selection to subject-specific corticomuscular connectivity patterns.</a:t>
            </a:r>
            <a:endParaRPr b="0" i="0" sz="13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" name="Google Shape;73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/>
              <a:t>Research Gap</a:t>
            </a:r>
            <a:endParaRPr/>
          </a:p>
        </p:txBody>
      </p:sp>
      <p:sp>
        <p:nvSpPr>
          <p:cNvPr id="74" name="Google Shape;74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3f6f4318aa6_0_5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/>
              <a:t>Contributions</a:t>
            </a:r>
            <a:endParaRPr/>
          </a:p>
        </p:txBody>
      </p:sp>
      <p:sp>
        <p:nvSpPr>
          <p:cNvPr id="80" name="Google Shape;80;g3f6f4318aa6_0_5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1" name="Google Shape;81;g3f6f4318aa6_0_55"/>
          <p:cNvSpPr txBox="1"/>
          <p:nvPr/>
        </p:nvSpPr>
        <p:spPr>
          <a:xfrm>
            <a:off x="311700" y="1237506"/>
            <a:ext cx="8832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g3f6f4318aa6_0_55"/>
          <p:cNvSpPr txBox="1"/>
          <p:nvPr/>
        </p:nvSpPr>
        <p:spPr>
          <a:xfrm>
            <a:off x="4844550" y="1454300"/>
            <a:ext cx="4176600" cy="209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111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Noto Sans Symbols"/>
              <a:buChar char="▪"/>
            </a:pPr>
            <a:r>
              <a:rPr b="0" i="0" lang="en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Bi-objective EEG–EMG pair selection using a constrained optimization framework.</a:t>
            </a:r>
            <a:endParaRPr b="0" i="0" sz="13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11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Noto Sans Symbols"/>
              <a:buChar char="▪"/>
            </a:pPr>
            <a:r>
              <a:rPr b="0" i="0" lang="en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Domain knowledge-guided optimization combining Gaussian spatial relevance and CBPT-based corticomuscular interaction with NSGA-II.</a:t>
            </a:r>
            <a:endParaRPr b="0" i="0" sz="13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11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Noto Sans Symbols"/>
              <a:buChar char="▪"/>
            </a:pPr>
            <a:r>
              <a:rPr b="0" i="0" lang="en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Hybrid CBPT + ERD feature extraction with SVM classification for robust motor imagery detection.</a:t>
            </a:r>
            <a:endParaRPr b="0" i="0" sz="13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" name="Google Shape;83;g3f6f4318aa6_0_55"/>
          <p:cNvSpPr txBox="1"/>
          <p:nvPr/>
        </p:nvSpPr>
        <p:spPr>
          <a:xfrm>
            <a:off x="311700" y="3632750"/>
            <a:ext cx="4899000" cy="47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Proposed hybrid EEG–EMG BCI framework with NSGA-II-based pair selection, CBPT/ERD feature extraction, SVM classification, and hand orthosis control. </a:t>
            </a:r>
            <a:endParaRPr b="0" i="0" sz="12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" name="Google Shape;84;g3f6f4318aa6_0_55"/>
          <p:cNvSpPr txBox="1"/>
          <p:nvPr>
            <p:ph idx="1" type="body"/>
          </p:nvPr>
        </p:nvSpPr>
        <p:spPr>
          <a:xfrm>
            <a:off x="236950" y="1152475"/>
            <a:ext cx="8595300" cy="35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85" name="Google Shape;85;g3f6f4318aa6_0_55" title="FLow_chart_pages-to-jpg-0001.jpg"/>
          <p:cNvPicPr preferRelativeResize="0"/>
          <p:nvPr/>
        </p:nvPicPr>
        <p:blipFill rotWithShape="1">
          <a:blip r:embed="rId3">
            <a:alphaModFix/>
          </a:blip>
          <a:srcRect b="39830" l="0" r="0" t="15593"/>
          <a:stretch/>
        </p:blipFill>
        <p:spPr>
          <a:xfrm>
            <a:off x="236950" y="2123725"/>
            <a:ext cx="4704701" cy="1509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/>
              <a:t>Dataset Acquisition </a:t>
            </a:r>
            <a:endParaRPr/>
          </a:p>
        </p:txBody>
      </p:sp>
      <p:sp>
        <p:nvSpPr>
          <p:cNvPr id="91" name="Google Shape;91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2" name="Google Shape;92;p1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11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en" sz="1300">
                <a:solidFill>
                  <a:schemeClr val="dk1"/>
                </a:solidFill>
              </a:rPr>
              <a:t>EEG-EMG dataset collected from </a:t>
            </a:r>
            <a:r>
              <a:rPr b="1" lang="en" sz="1300">
                <a:solidFill>
                  <a:schemeClr val="dk1"/>
                </a:solidFill>
              </a:rPr>
              <a:t>8 stroke patients</a:t>
            </a:r>
            <a:r>
              <a:rPr lang="en" sz="1300">
                <a:solidFill>
                  <a:schemeClr val="dk1"/>
                </a:solidFill>
              </a:rPr>
              <a:t> performing left- and right-hand MI tasks </a:t>
            </a:r>
            <a:r>
              <a:rPr lang="en" sz="1300" u="sng">
                <a:solidFill>
                  <a:schemeClr val="hlink"/>
                </a:solidFill>
                <a:hlinkClick r:id="rId3"/>
              </a:rPr>
              <a:t>[1]</a:t>
            </a:r>
            <a:r>
              <a:rPr lang="en" sz="1300">
                <a:solidFill>
                  <a:schemeClr val="dk1"/>
                </a:solidFill>
              </a:rPr>
              <a:t>.</a:t>
            </a:r>
            <a:endParaRPr sz="13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300">
              <a:solidFill>
                <a:schemeClr val="dk1"/>
              </a:solidFill>
            </a:endParaRPr>
          </a:p>
          <a:p>
            <a:pPr indent="-3111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en" sz="1300">
                <a:solidFill>
                  <a:schemeClr val="dk1"/>
                </a:solidFill>
              </a:rPr>
              <a:t>EEG acquired using </a:t>
            </a:r>
            <a:r>
              <a:rPr b="1" lang="en" sz="1300">
                <a:solidFill>
                  <a:schemeClr val="dk1"/>
                </a:solidFill>
              </a:rPr>
              <a:t>7 bipolar channels</a:t>
            </a:r>
            <a:r>
              <a:rPr lang="en" sz="1300">
                <a:solidFill>
                  <a:schemeClr val="dk1"/>
                </a:solidFill>
              </a:rPr>
              <a:t> from the standard 10–20 system for sensorimotor activity analysis.</a:t>
            </a:r>
            <a:endParaRPr sz="13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300">
              <a:solidFill>
                <a:schemeClr val="dk1"/>
              </a:solidFill>
            </a:endParaRPr>
          </a:p>
          <a:p>
            <a:pPr indent="-3111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en" sz="1300">
                <a:solidFill>
                  <a:schemeClr val="dk1"/>
                </a:solidFill>
              </a:rPr>
              <a:t>EMG recorded from two forearm muscles: </a:t>
            </a:r>
            <a:r>
              <a:rPr b="1" lang="en" sz="1300">
                <a:solidFill>
                  <a:schemeClr val="dk1"/>
                </a:solidFill>
              </a:rPr>
              <a:t>FDSR</a:t>
            </a:r>
            <a:r>
              <a:rPr lang="en" sz="1300">
                <a:solidFill>
                  <a:schemeClr val="dk1"/>
                </a:solidFill>
              </a:rPr>
              <a:t> and </a:t>
            </a:r>
            <a:r>
              <a:rPr b="1" lang="en" sz="1300">
                <a:solidFill>
                  <a:schemeClr val="dk1"/>
                </a:solidFill>
              </a:rPr>
              <a:t>FDSL</a:t>
            </a:r>
            <a:r>
              <a:rPr lang="en" sz="1300">
                <a:solidFill>
                  <a:schemeClr val="dk1"/>
                </a:solidFill>
              </a:rPr>
              <a:t>.</a:t>
            </a:r>
            <a:endParaRPr sz="13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300">
              <a:solidFill>
                <a:schemeClr val="dk1"/>
              </a:solidFill>
            </a:endParaRPr>
          </a:p>
          <a:p>
            <a:pPr indent="-3111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en" sz="1300">
                <a:solidFill>
                  <a:schemeClr val="dk1"/>
                </a:solidFill>
              </a:rPr>
              <a:t>Experimental protocol consists of:</a:t>
            </a:r>
            <a:endParaRPr sz="1300">
              <a:solidFill>
                <a:schemeClr val="dk1"/>
              </a:solidFill>
            </a:endParaRPr>
          </a:p>
          <a:p>
            <a:pPr indent="-31115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AutoNum type="alphaLcPeriod"/>
            </a:pPr>
            <a:r>
              <a:rPr lang="en" sz="1300">
                <a:solidFill>
                  <a:schemeClr val="dk1"/>
                </a:solidFill>
              </a:rPr>
              <a:t>Offline training phase</a:t>
            </a:r>
            <a:endParaRPr sz="1300">
              <a:solidFill>
                <a:schemeClr val="dk1"/>
              </a:solidFill>
            </a:endParaRPr>
          </a:p>
          <a:p>
            <a:pPr indent="-31115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AutoNum type="alphaLcPeriod"/>
            </a:pPr>
            <a:r>
              <a:rPr lang="en" sz="1300">
                <a:solidFill>
                  <a:schemeClr val="dk1"/>
                </a:solidFill>
              </a:rPr>
              <a:t>Online feedback phase</a:t>
            </a:r>
            <a:endParaRPr sz="1300">
              <a:solidFill>
                <a:schemeClr val="dk1"/>
              </a:solidFill>
            </a:endParaRPr>
          </a:p>
          <a:p>
            <a:pPr indent="0" lvl="0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300">
              <a:solidFill>
                <a:schemeClr val="dk1"/>
              </a:solidFill>
            </a:endParaRPr>
          </a:p>
          <a:p>
            <a:pPr indent="-3111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en" sz="1300">
                <a:solidFill>
                  <a:schemeClr val="dk1"/>
                </a:solidFill>
              </a:rPr>
              <a:t>Each trial includes a visual cue followed by a motor imagery period, with real-time feedback provided during online testing.</a:t>
            </a:r>
            <a:endParaRPr sz="13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3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300"/>
          </a:p>
        </p:txBody>
      </p:sp>
      <p:pic>
        <p:nvPicPr>
          <p:cNvPr id="93" name="Google Shape;93;p13" title="Cue_page-0001.jpg"/>
          <p:cNvPicPr preferRelativeResize="0"/>
          <p:nvPr/>
        </p:nvPicPr>
        <p:blipFill rotWithShape="1">
          <a:blip r:embed="rId4">
            <a:alphaModFix/>
          </a:blip>
          <a:srcRect b="2765" l="2145" r="3382" t="5685"/>
          <a:stretch/>
        </p:blipFill>
        <p:spPr>
          <a:xfrm>
            <a:off x="3195600" y="3488925"/>
            <a:ext cx="2915651" cy="935525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3"/>
          <p:cNvSpPr txBox="1"/>
          <p:nvPr/>
        </p:nvSpPr>
        <p:spPr>
          <a:xfrm>
            <a:off x="2867175" y="4225025"/>
            <a:ext cx="41139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Fig: Timing diagram of single-trial dataset recorded</a:t>
            </a:r>
            <a:endParaRPr b="0" i="0" sz="13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p13"/>
          <p:cNvSpPr txBox="1"/>
          <p:nvPr/>
        </p:nvSpPr>
        <p:spPr>
          <a:xfrm>
            <a:off x="179100" y="4465250"/>
            <a:ext cx="89649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" sz="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[1] </a:t>
            </a:r>
            <a:r>
              <a:rPr b="0" i="0" lang="en" sz="9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5"/>
              </a:rPr>
              <a:t>Anirban Chowdhury et al. ,An EEG-EMG correlation-based brain-computer interface for hand orthosis supported neuro-rehabilitation, Journal of Neuroscience Methods,Volume 312,2019,</a:t>
            </a:r>
            <a:endParaRPr b="0" i="0" sz="12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t/>
            </a:r>
            <a:endParaRPr b="0" i="0" sz="9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/>
              <a:t>Method used for Pair Selection</a:t>
            </a:r>
            <a:endParaRPr/>
          </a:p>
        </p:txBody>
      </p:sp>
      <p:sp>
        <p:nvSpPr>
          <p:cNvPr id="101" name="Google Shape;101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02" name="Google Shape;102;p6"/>
          <p:cNvSpPr txBox="1"/>
          <p:nvPr/>
        </p:nvSpPr>
        <p:spPr>
          <a:xfrm>
            <a:off x="233850" y="1604900"/>
            <a:ext cx="8238600" cy="8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11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●"/>
            </a:pPr>
            <a:r>
              <a:rPr b="0" i="0" lang="en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Prioritize the channels  that are close the reference channels (C3 and C4) over sensorimotor cortex.</a:t>
            </a:r>
            <a:endParaRPr b="0" i="0" sz="13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11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●"/>
            </a:pPr>
            <a:r>
              <a:rPr b="0" i="0" lang="en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Gaussian Kernel is used to give higher weights to channels that are closer to reference channels.</a:t>
            </a:r>
            <a:endParaRPr b="0" i="0" sz="13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{&quot;mathml&quot;:&quot;&lt;math style=\&quot;font-family:stix;font-size:16px;\&quot; xmlns=\&quot;http://www.w3.org/1998/Math/MathML\&quot;&gt;&lt;mstyle mathsize=\&quot;16px\&quot;&gt;&lt;msup&gt;&lt;msub&gt;&lt;mi mathvariant=\&quot;bold-italic\&quot;&gt;f&lt;/mi&gt;&lt;mtext mathvariant=\&quot;bold-italic\&quot;&gt;sp&lt;/mtext&gt;&lt;/msub&gt;&lt;mi mathvariant=\&quot;bold\&quot;&gt;k&lt;/mi&gt;&lt;/msup&gt;&lt;mo&gt;=&lt;/mo&gt;&lt;mi&gt;exp&lt;/mi&gt;&lt;mfenced&gt;&lt;mrow&gt;&lt;mo&gt;-&lt;/mo&gt;&lt;mfrac&gt;&lt;mrow&gt;&lt;mo&gt;&amp;#x2016;&lt;/mo&gt;&lt;msub&gt;&lt;mi mathvariant=\&quot;bold\&quot;&gt;C&lt;/mi&gt;&lt;mi&gt;ref&lt;/mi&gt;&lt;/msub&gt;&lt;mo&gt;-&lt;/mo&gt;&lt;msup&gt;&lt;mi mathvariant=\&quot;bold\&quot;&gt;C&lt;/mi&gt;&lt;mi&gt;k&lt;/mi&gt;&lt;/msup&gt;&lt;msup&gt;&lt;mo&gt;&amp;#x2016;&lt;/mo&gt;&lt;mn&gt;2&lt;/mn&gt;&lt;/msup&gt;&lt;/mrow&gt;&lt;mrow&gt;&lt;mn&gt;2&lt;/mn&gt;&lt;msup&gt;&lt;mi&gt;&amp;#x3C3;&lt;/mi&gt;&lt;mn&gt;2&lt;/mn&gt;&lt;/msup&gt;&lt;/mrow&gt;&lt;/mfrac&gt;&lt;/mrow&gt;&lt;/mfenced&gt;&lt;/mstyle&gt;&lt;/math&gt;&quot;,&quot;truncated&quot;:false}" id="103" name="Google Shape;103;p6" title="bold italic f subscript text bold italic sp end text end subscript to the power of bold k equals exp open parentheses negative fraction numerator ‖ bold C subscript ref minus bold C to the power of k ‖ squared over denominator 2 sigma squared end fraction close parentheses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38903" y="2397244"/>
            <a:ext cx="2432304" cy="692912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6"/>
          <p:cNvSpPr txBox="1"/>
          <p:nvPr/>
        </p:nvSpPr>
        <p:spPr>
          <a:xfrm>
            <a:off x="765600" y="2918200"/>
            <a:ext cx="4786500" cy="19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Where:</a:t>
            </a:r>
            <a:endParaRPr b="0" i="0" sz="13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   : Reference channel position (C3 or C4)</a:t>
            </a:r>
            <a:endParaRPr b="0" i="0" sz="13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  : Position of the k-th EEG channel</a:t>
            </a:r>
            <a:endParaRPr b="0" i="0" sz="13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σ  : Gaussian kernel radius controlling neighbourhood spread</a:t>
            </a:r>
            <a:endParaRPr b="0" i="0" sz="13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5" name="Google Shape;105;p6" title="spatial_relevance_labeled.gif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907453" y="2397250"/>
            <a:ext cx="2924847" cy="2386050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6"/>
          <p:cNvSpPr txBox="1"/>
          <p:nvPr/>
        </p:nvSpPr>
        <p:spPr>
          <a:xfrm>
            <a:off x="560700" y="1168850"/>
            <a:ext cx="7730100" cy="23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Objective 1: Spatial Relevance</a:t>
            </a:r>
            <a:endParaRPr b="1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{&quot;mathml&quot;:&quot;&lt;math style=\&quot;font-family:stix;font-size:16px;\&quot; xmlns=\&quot;http://www.w3.org/1998/Math/MathML\&quot;&gt;&lt;mstyle mathsize=\&quot;16px\&quot;&gt;&lt;msub&gt;&lt;mi&gt;C&lt;/mi&gt;&lt;mrow&gt;&lt;mi&gt;r&lt;/mi&gt;&lt;mi&gt;e&lt;/mi&gt;&lt;mi&gt;f&lt;/mi&gt;&lt;/mrow&gt;&lt;/msub&gt;&lt;/mstyle&gt;&lt;/math&gt;&quot;,&quot;truncated&quot;:false}" id="107" name="Google Shape;107;p6" title="C subscript r e f end subscript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37926" y="3356607"/>
            <a:ext cx="384048" cy="24993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{&quot;mathml&quot;:&quot;&lt;math style=\&quot;font-family:stix;font-size:16px;\&quot; xmlns=\&quot;http://www.w3.org/1998/Math/MathML\&quot;&gt;&lt;mstyle mathsize=\&quot;16px\&quot;&gt;&lt;msup&gt;&lt;mi&gt;C&lt;/mi&gt;&lt;mi&gt;k&lt;/mi&gt;&lt;/msup&gt;&lt;/mstyle&gt;&lt;/math&gt;&quot;,&quot;truncated&quot;:false}" id="108" name="Google Shape;108;p6" title="C to the power of k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11078" y="3791022"/>
            <a:ext cx="237744" cy="1686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3f6f4318aa6_0_1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/>
              <a:t>Method used for Pair Selection</a:t>
            </a:r>
            <a:endParaRPr/>
          </a:p>
        </p:txBody>
      </p:sp>
      <p:sp>
        <p:nvSpPr>
          <p:cNvPr id="114" name="Google Shape;114;g3f6f4318aa6_0_13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15" name="Google Shape;115;g3f6f4318aa6_0_130"/>
          <p:cNvSpPr txBox="1"/>
          <p:nvPr/>
        </p:nvSpPr>
        <p:spPr>
          <a:xfrm>
            <a:off x="560700" y="1168850"/>
            <a:ext cx="7730100" cy="23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Objective 2: </a:t>
            </a:r>
            <a:r>
              <a:rPr b="1" i="0" lang="en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i="0" lang="en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Corticomuscular Coupling Strength</a:t>
            </a:r>
            <a:endParaRPr b="1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g3f6f4318aa6_0_130"/>
          <p:cNvSpPr txBox="1"/>
          <p:nvPr/>
        </p:nvSpPr>
        <p:spPr>
          <a:xfrm>
            <a:off x="598075" y="1632249"/>
            <a:ext cx="4723200" cy="316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</a:pPr>
            <a:r>
              <a:rPr b="0" i="0" lang="en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Objective           aims to maximise corticomuscular coupling between EEG and EMG signals during motor imagery.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</a:pPr>
            <a:r>
              <a:rPr b="0" i="0" lang="en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Strong EEG-EMG coupling reflects meaningful interactions between cortical activity and muscle responses 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</a:pPr>
            <a:r>
              <a:rPr b="0" i="0" lang="en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Pearson correlation coefficient is used to measure coupling between EEG and EMG channels.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</a:pPr>
            <a:r>
              <a:rPr b="0" i="0" lang="en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Absolute correlation values are averaged across all trials to obtain robust coupling estimates and reduce trial variability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{&quot;mathml&quot;:&quot;&lt;math style=\&quot;font-family:stix;font-size:16px;\&quot; xmlns=\&quot;http://www.w3.org/1998/Math/MathML\&quot;&gt;&lt;mstyle mathsize=\&quot;16px\&quot;&gt;&lt;msub&gt;&lt;mi&gt;f&lt;/mi&gt;&lt;mrow&gt;&lt;mi&gt;c&lt;/mi&gt;&lt;mi&gt;m&lt;/mi&gt;&lt;/mrow&gt;&lt;/msub&gt;&lt;/mstyle&gt;&lt;/math&gt;&quot;,&quot;truncated&quot;:false}" id="117" name="Google Shape;117;g3f6f4318aa6_0_130" title="f subscript c m end subscript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78709" y="1692040"/>
            <a:ext cx="357632" cy="22352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{&quot;mathml&quot;:&quot;&lt;math style=\&quot;font-family:stix;font-size:16px;\&quot; xmlns=\&quot;http://www.w3.org/1998/Math/MathML\&quot;&gt;&lt;mstyle mathsize=\&quot;16px\&quot;&gt;&lt;msub&gt;&lt;mi&gt;&amp;#x3C1;&lt;/mi&gt;&lt;mrow&gt;&lt;mi&gt;i&lt;/mi&gt;&lt;mi&gt;j&lt;/mi&gt;&lt;/mrow&gt;&lt;/msub&gt;&lt;mo&gt;=&lt;/mo&gt;&lt;mfrac&gt;&lt;mrow&gt;&lt;mi&gt;cov&lt;/mi&gt;&lt;mo&gt;(&lt;/mo&gt;&lt;msub&gt;&lt;mi&gt;x&lt;/mi&gt;&lt;mi&gt;i&lt;/mi&gt;&lt;/msub&gt;&lt;mo&gt;,&lt;/mo&gt;&lt;msub&gt;&lt;mi&gt;y&lt;/mi&gt;&lt;mi&gt;j&lt;/mi&gt;&lt;/msub&gt;&lt;mo&gt;)&lt;/mo&gt;&lt;/mrow&gt;&lt;mrow&gt;&lt;msub&gt;&lt;mi&gt;&amp;#x3C3;&lt;/mi&gt;&lt;msub&gt;&lt;mi&gt;x&lt;/mi&gt;&lt;mi&gt;i&lt;/mi&gt;&lt;/msub&gt;&lt;/msub&gt;&lt;msub&gt;&lt;mi&gt;&amp;#x3C3;&lt;/mi&gt;&lt;msub&gt;&lt;mi&gt;y&lt;/mi&gt;&lt;mi&gt;j&lt;/mi&gt;&lt;/msub&gt;&lt;/msub&gt;&lt;/mrow&gt;&lt;/mfrac&gt;&lt;/mstyle&gt;&lt;/math&gt;&quot;,&quot;truncated&quot;:false}" id="118" name="Google Shape;118;g3f6f4318aa6_0_130" title="rho subscript i j end subscript equals fraction numerator cov left parenthesis x subscript i comma y subscript j right parenthesis over denominator sigma subscript x subscript i end subscript sigma subscript y subscript j end subscript end fraction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978708" y="3434004"/>
            <a:ext cx="1497584" cy="6725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g3f6f4318aa6_0_130" title="obj2.png"/>
          <p:cNvPicPr preferRelativeResize="0"/>
          <p:nvPr/>
        </p:nvPicPr>
        <p:blipFill rotWithShape="1">
          <a:blip r:embed="rId5">
            <a:alphaModFix/>
          </a:blip>
          <a:srcRect b="4010" l="0" r="0" t="4010"/>
          <a:stretch/>
        </p:blipFill>
        <p:spPr>
          <a:xfrm>
            <a:off x="5121075" y="1956950"/>
            <a:ext cx="3900073" cy="22391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/>
              <a:t>Results</a:t>
            </a:r>
            <a:endParaRPr/>
          </a:p>
        </p:txBody>
      </p:sp>
      <p:sp>
        <p:nvSpPr>
          <p:cNvPr id="125" name="Google Shape;125;p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aphicFrame>
        <p:nvGraphicFramePr>
          <p:cNvPr id="126" name="Google Shape;126;p29"/>
          <p:cNvGraphicFramePr/>
          <p:nvPr/>
        </p:nvGraphicFramePr>
        <p:xfrm>
          <a:off x="265075" y="12617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{8C5357C7-F1BB-4DBB-9A6C-A2F60DE644CE}</a:tableStyleId>
              </a:tblPr>
              <a:tblGrid>
                <a:gridCol w="944175"/>
                <a:gridCol w="829325"/>
                <a:gridCol w="3221950"/>
              </a:tblGrid>
              <a:tr h="3280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1100" u="none" cap="none" strike="noStrike"/>
                        <a:t>Patient</a:t>
                      </a:r>
                      <a:endParaRPr b="1" sz="11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1100" u="none" cap="none" strike="noStrike"/>
                        <a:t>Acc (%)</a:t>
                      </a:r>
                      <a:endParaRPr b="1" sz="11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1100" u="none" cap="none" strike="noStrike"/>
                        <a:t>Selected Channel Pairs</a:t>
                      </a:r>
                      <a:endParaRPr b="1" sz="1100" u="none" cap="none" strike="noStrike"/>
                    </a:p>
                  </a:txBody>
                  <a:tcPr marT="91425" marB="91425" marR="91425" marL="91425"/>
                </a:tc>
              </a:tr>
              <a:tr h="3280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u="none" cap="none" strike="noStrike"/>
                        <a:t>P1</a:t>
                      </a:r>
                      <a:endParaRPr sz="11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u="none" cap="none" strike="noStrike"/>
                        <a:t>100.0</a:t>
                      </a:r>
                      <a:endParaRPr sz="11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u="none" cap="none" strike="noStrike"/>
                        <a:t>FC3-FDSR, C3-FDSR, CP3-FDSR, Cz-FDSR</a:t>
                      </a:r>
                      <a:endParaRPr sz="1100" u="none" cap="none" strike="noStrike"/>
                    </a:p>
                  </a:txBody>
                  <a:tcPr marT="91425" marB="91425" marR="91425" marL="91425"/>
                </a:tc>
              </a:tr>
              <a:tr h="3280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u="none" cap="none" strike="noStrike"/>
                        <a:t>P2</a:t>
                      </a:r>
                      <a:endParaRPr sz="11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u="none" cap="none" strike="noStrike"/>
                        <a:t>85.0</a:t>
                      </a:r>
                      <a:endParaRPr sz="11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u="none" cap="none" strike="noStrike"/>
                        <a:t>CP3-FDSR, Cz-FDSR, C4-FDSL, CP4-FDSL</a:t>
                      </a:r>
                      <a:endParaRPr sz="1100" u="none" cap="none" strike="noStrike"/>
                    </a:p>
                  </a:txBody>
                  <a:tcPr marT="91425" marB="91425" marR="91425" marL="91425"/>
                </a:tc>
              </a:tr>
              <a:tr h="3280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u="none" cap="none" strike="noStrike"/>
                        <a:t>P3</a:t>
                      </a:r>
                      <a:endParaRPr sz="11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u="none" cap="none" strike="noStrike"/>
                        <a:t>90.0</a:t>
                      </a:r>
                      <a:endParaRPr sz="11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u="none" cap="none" strike="noStrike"/>
                        <a:t>CP3-FDSR, FC4-FDSL, C4-FDSL, CP4-FDSL</a:t>
                      </a:r>
                      <a:endParaRPr sz="1100" u="none" cap="none" strike="noStrike"/>
                    </a:p>
                  </a:txBody>
                  <a:tcPr marT="91425" marB="91425" marR="91425" marL="91425"/>
                </a:tc>
              </a:tr>
              <a:tr h="3280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u="none" cap="none" strike="noStrike"/>
                        <a:t>P4</a:t>
                      </a:r>
                      <a:endParaRPr sz="11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u="none" cap="none" strike="noStrike"/>
                        <a:t>92.5</a:t>
                      </a:r>
                      <a:endParaRPr sz="11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u="none" cap="none" strike="noStrike"/>
                        <a:t>CP3-FDSR, FC4-FDSL, C4-FDSL, CP4-FDSL</a:t>
                      </a:r>
                      <a:endParaRPr sz="1100" u="none" cap="none" strike="noStrike"/>
                    </a:p>
                  </a:txBody>
                  <a:tcPr marT="91425" marB="91425" marR="91425" marL="91425"/>
                </a:tc>
              </a:tr>
              <a:tr h="3280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u="none" cap="none" strike="noStrike"/>
                        <a:t>P5</a:t>
                      </a:r>
                      <a:endParaRPr sz="11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u="none" cap="none" strike="noStrike"/>
                        <a:t>100.0</a:t>
                      </a:r>
                      <a:endParaRPr sz="11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u="none" cap="none" strike="noStrike"/>
                        <a:t>CP3-FDSR, Cz-FDSR, Cz-FDSL, CP4-FDSL</a:t>
                      </a:r>
                      <a:endParaRPr sz="1100" u="none" cap="none" strike="noStrike"/>
                    </a:p>
                  </a:txBody>
                  <a:tcPr marT="91425" marB="91425" marR="91425" marL="91425"/>
                </a:tc>
              </a:tr>
              <a:tr h="3280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u="none" cap="none" strike="noStrike"/>
                        <a:t>P6</a:t>
                      </a:r>
                      <a:endParaRPr sz="11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u="none" cap="none" strike="noStrike"/>
                        <a:t>85.0</a:t>
                      </a:r>
                      <a:endParaRPr sz="11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u="none" cap="none" strike="noStrike"/>
                        <a:t>C3-FDSR, CP3-FDSR, Cz-FDSR, Cz-FDSL</a:t>
                      </a:r>
                      <a:endParaRPr sz="1100" u="none" cap="none" strike="noStrike"/>
                    </a:p>
                  </a:txBody>
                  <a:tcPr marT="91425" marB="91425" marR="91425" marL="91425"/>
                </a:tc>
              </a:tr>
              <a:tr h="3280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u="none" cap="none" strike="noStrike"/>
                        <a:t>P7</a:t>
                      </a:r>
                      <a:endParaRPr sz="11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u="none" cap="none" strike="noStrike"/>
                        <a:t>82.5</a:t>
                      </a:r>
                      <a:endParaRPr sz="11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u="none" cap="none" strike="noStrike"/>
                        <a:t>CP3-FDSR, FC4-FDSL, C4-FDSL, CP4-FDSL</a:t>
                      </a:r>
                      <a:endParaRPr sz="1100" u="none" cap="none" strike="noStrike"/>
                    </a:p>
                  </a:txBody>
                  <a:tcPr marT="91425" marB="91425" marR="91425" marL="91425"/>
                </a:tc>
              </a:tr>
              <a:tr h="3280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u="none" cap="none" strike="noStrike"/>
                        <a:t>P8</a:t>
                      </a:r>
                      <a:endParaRPr sz="11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u="none" cap="none" strike="noStrike"/>
                        <a:t>82.5</a:t>
                      </a:r>
                      <a:endParaRPr sz="11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u="none" cap="none" strike="noStrike"/>
                        <a:t>FC3-FDSR, C3-FDSR, CP3-FDSR, Cz-FDSL</a:t>
                      </a:r>
                      <a:endParaRPr sz="1100" u="none" cap="none" strike="noStrike"/>
                    </a:p>
                  </a:txBody>
                  <a:tcPr marT="91425" marB="91425" marR="91425" marL="91425"/>
                </a:tc>
              </a:tr>
              <a:tr h="3280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1100" u="none" cap="none" strike="noStrike"/>
                        <a:t>Mean</a:t>
                      </a:r>
                      <a:endParaRPr b="1" sz="11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1100" u="none" cap="none" strike="noStrike"/>
                        <a:t>89.6</a:t>
                      </a:r>
                      <a:endParaRPr b="1" sz="11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127" name="Google Shape;127;p29"/>
          <p:cNvSpPr txBox="1"/>
          <p:nvPr/>
        </p:nvSpPr>
        <p:spPr>
          <a:xfrm>
            <a:off x="5539725" y="1741900"/>
            <a:ext cx="3349200" cy="127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Table: Motor imagery classification accuracy and the corresponding optimal EEG–EMG channel pairs selected by the proposed NSGA-II-based pair selection framework for each patient.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3f6f4318aa6_0_14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/>
              <a:t>Results</a:t>
            </a:r>
            <a:endParaRPr/>
          </a:p>
        </p:txBody>
      </p:sp>
      <p:sp>
        <p:nvSpPr>
          <p:cNvPr id="133" name="Google Shape;133;g3f6f4318aa6_0_14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aphicFrame>
        <p:nvGraphicFramePr>
          <p:cNvPr id="134" name="Google Shape;134;g3f6f4318aa6_0_149"/>
          <p:cNvGraphicFramePr/>
          <p:nvPr/>
        </p:nvGraphicFramePr>
        <p:xfrm>
          <a:off x="311700" y="12205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{8C5357C7-F1BB-4DBB-9A6C-A2F60DE644CE}</a:tableStyleId>
              </a:tblPr>
              <a:tblGrid>
                <a:gridCol w="1715275"/>
                <a:gridCol w="1715275"/>
                <a:gridCol w="2131600"/>
              </a:tblGrid>
              <a:tr h="3078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solidFill>
                            <a:schemeClr val="dk1"/>
                          </a:solidFill>
                        </a:rPr>
                        <a:t>EEG-EMG Pair</a:t>
                      </a:r>
                      <a:endParaRPr b="1" sz="12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solidFill>
                            <a:schemeClr val="dk1"/>
                          </a:solidFill>
                        </a:rPr>
                        <a:t>Left Hand</a:t>
                      </a:r>
                      <a:endParaRPr b="1" sz="12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solidFill>
                            <a:schemeClr val="dk1"/>
                          </a:solidFill>
                        </a:rPr>
                        <a:t>Right Hand</a:t>
                      </a:r>
                      <a:endParaRPr b="1" sz="12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</a:tr>
              <a:tr h="3078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" sz="1200" u="none" cap="none" strike="noStrike">
                          <a:solidFill>
                            <a:schemeClr val="dk1"/>
                          </a:solidFill>
                        </a:rPr>
                        <a:t>CP3-FDSR</a:t>
                      </a:r>
                      <a:endParaRPr sz="12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" sz="1200" u="none" cap="none" strike="noStrike">
                          <a:solidFill>
                            <a:schemeClr val="dk1"/>
                          </a:solidFill>
                        </a:rPr>
                        <a:t>0.21 ± 0.04</a:t>
                      </a:r>
                      <a:endParaRPr sz="12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" sz="1200" u="none" cap="none" strike="noStrike">
                          <a:solidFill>
                            <a:schemeClr val="dk1"/>
                          </a:solidFill>
                        </a:rPr>
                        <a:t>0.25 ± 0.05</a:t>
                      </a:r>
                      <a:endParaRPr sz="12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</a:tr>
              <a:tr h="3078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" sz="1200" u="none" cap="none" strike="noStrike">
                          <a:solidFill>
                            <a:schemeClr val="dk1"/>
                          </a:solidFill>
                        </a:rPr>
                        <a:t>C3-FDSR</a:t>
                      </a:r>
                      <a:endParaRPr sz="12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" sz="1200" u="none" cap="none" strike="noStrike">
                          <a:solidFill>
                            <a:schemeClr val="dk1"/>
                          </a:solidFill>
                        </a:rPr>
                        <a:t>0.21 ± 0.04</a:t>
                      </a:r>
                      <a:endParaRPr sz="12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" sz="1200" u="none" cap="none" strike="noStrike">
                          <a:solidFill>
                            <a:schemeClr val="dk1"/>
                          </a:solidFill>
                        </a:rPr>
                        <a:t>0.25 ± 0.08</a:t>
                      </a:r>
                      <a:endParaRPr sz="12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</a:tr>
              <a:tr h="3078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" sz="1200" u="none" cap="none" strike="noStrike">
                          <a:solidFill>
                            <a:schemeClr val="dk1"/>
                          </a:solidFill>
                        </a:rPr>
                        <a:t>FC3-FDSR</a:t>
                      </a:r>
                      <a:endParaRPr sz="12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" sz="1200" u="none" cap="none" strike="noStrike">
                          <a:solidFill>
                            <a:schemeClr val="dk1"/>
                          </a:solidFill>
                        </a:rPr>
                        <a:t>0.20 ± 0.06</a:t>
                      </a:r>
                      <a:endParaRPr sz="12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" sz="1200" u="none" cap="none" strike="noStrike">
                          <a:solidFill>
                            <a:schemeClr val="dk1"/>
                          </a:solidFill>
                        </a:rPr>
                        <a:t>0.21 ± 0.06</a:t>
                      </a:r>
                      <a:endParaRPr sz="12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</a:tr>
              <a:tr h="3078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" sz="1200" u="none" cap="none" strike="noStrike">
                          <a:solidFill>
                            <a:schemeClr val="dk1"/>
                          </a:solidFill>
                        </a:rPr>
                        <a:t>Cz-FDSR</a:t>
                      </a:r>
                      <a:endParaRPr sz="12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" sz="1200" u="none" cap="none" strike="noStrike">
                          <a:solidFill>
                            <a:schemeClr val="dk1"/>
                          </a:solidFill>
                        </a:rPr>
                        <a:t>0.20 ± 0.03</a:t>
                      </a:r>
                      <a:endParaRPr sz="12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" sz="1200" u="none" cap="none" strike="noStrike">
                          <a:solidFill>
                            <a:schemeClr val="dk1"/>
                          </a:solidFill>
                        </a:rPr>
                        <a:t>0.22 ± 0.05</a:t>
                      </a:r>
                      <a:endParaRPr sz="12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</a:tr>
              <a:tr h="3078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" sz="1200" u="none" cap="none" strike="noStrike">
                          <a:solidFill>
                            <a:schemeClr val="dk1"/>
                          </a:solidFill>
                        </a:rPr>
                        <a:t>Cz-FDSL</a:t>
                      </a:r>
                      <a:endParaRPr sz="12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" sz="1200" u="none" cap="none" strike="noStrike">
                          <a:solidFill>
                            <a:schemeClr val="dk1"/>
                          </a:solidFill>
                        </a:rPr>
                        <a:t>0.29 ± 0.04</a:t>
                      </a:r>
                      <a:endParaRPr sz="12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" sz="1200" u="none" cap="none" strike="noStrike">
                          <a:solidFill>
                            <a:schemeClr val="dk1"/>
                          </a:solidFill>
                        </a:rPr>
                        <a:t>0.25 ± 0.01</a:t>
                      </a:r>
                      <a:endParaRPr sz="12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</a:tr>
              <a:tr h="3078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" sz="1200" u="none" cap="none" strike="noStrike">
                          <a:solidFill>
                            <a:schemeClr val="dk1"/>
                          </a:solidFill>
                        </a:rPr>
                        <a:t>CP4-FDSL</a:t>
                      </a:r>
                      <a:endParaRPr sz="12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" sz="1200" u="none" cap="none" strike="noStrike">
                          <a:solidFill>
                            <a:schemeClr val="dk1"/>
                          </a:solidFill>
                        </a:rPr>
                        <a:t>0.23 ± 0.03</a:t>
                      </a:r>
                      <a:endParaRPr sz="12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" sz="1200" u="none" cap="none" strike="noStrike">
                          <a:solidFill>
                            <a:schemeClr val="dk1"/>
                          </a:solidFill>
                        </a:rPr>
                        <a:t>0.22 ± 0.05</a:t>
                      </a:r>
                      <a:endParaRPr sz="12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</a:tr>
              <a:tr h="3078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" sz="1200" u="none" cap="none" strike="noStrike">
                          <a:solidFill>
                            <a:schemeClr val="dk1"/>
                          </a:solidFill>
                        </a:rPr>
                        <a:t>C4-FDSL</a:t>
                      </a:r>
                      <a:endParaRPr sz="12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" sz="1200" u="none" cap="none" strike="noStrike">
                          <a:solidFill>
                            <a:schemeClr val="dk1"/>
                          </a:solidFill>
                        </a:rPr>
                        <a:t>0.22 ± 0.02</a:t>
                      </a:r>
                      <a:endParaRPr sz="12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" sz="1200" u="none" cap="none" strike="noStrike">
                          <a:solidFill>
                            <a:schemeClr val="dk1"/>
                          </a:solidFill>
                        </a:rPr>
                        <a:t>0.20 ± 0.04</a:t>
                      </a:r>
                      <a:endParaRPr sz="12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</a:tr>
              <a:tr h="3078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" sz="1200" u="none" cap="none" strike="noStrike">
                          <a:solidFill>
                            <a:schemeClr val="dk1"/>
                          </a:solidFill>
                        </a:rPr>
                        <a:t>FC4-FDSL</a:t>
                      </a:r>
                      <a:endParaRPr sz="12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" sz="1200" u="none" cap="none" strike="noStrike">
                          <a:solidFill>
                            <a:schemeClr val="dk1"/>
                          </a:solidFill>
                        </a:rPr>
                        <a:t>0.22 ± 0.01</a:t>
                      </a:r>
                      <a:endParaRPr sz="12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" sz="1200" u="none" cap="none" strike="noStrike">
                          <a:solidFill>
                            <a:schemeClr val="dk1"/>
                          </a:solidFill>
                        </a:rPr>
                        <a:t>0.19 ± 0.03</a:t>
                      </a:r>
                      <a:endParaRPr sz="12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pic>
        <p:nvPicPr>
          <p:cNvPr id="135" name="Google Shape;135;g3f6f4318aa6_0_149" title="paper2 reuslts.png"/>
          <p:cNvPicPr preferRelativeResize="0"/>
          <p:nvPr/>
        </p:nvPicPr>
        <p:blipFill rotWithShape="1">
          <a:blip r:embed="rId3">
            <a:alphaModFix/>
          </a:blip>
          <a:srcRect b="16033" l="23908" r="0" t="5793"/>
          <a:stretch/>
        </p:blipFill>
        <p:spPr>
          <a:xfrm>
            <a:off x="6042792" y="1206875"/>
            <a:ext cx="2978359" cy="2611601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g3f6f4318aa6_0_149"/>
          <p:cNvSpPr txBox="1"/>
          <p:nvPr/>
        </p:nvSpPr>
        <p:spPr>
          <a:xfrm>
            <a:off x="5873850" y="3990900"/>
            <a:ext cx="3147300" cy="87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Fig: Average CBPT feature distribution across EEG-EMG channel pairs arranged to reflect spatial progression from left to right sensorimotor cortex.</a:t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" name="Google Shape;137;g3f6f4318aa6_0_149"/>
          <p:cNvSpPr txBox="1"/>
          <p:nvPr/>
        </p:nvSpPr>
        <p:spPr>
          <a:xfrm>
            <a:off x="219875" y="4444150"/>
            <a:ext cx="5654100" cy="6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Table: Average EEG-EMG correlation values for each channel pair.</a:t>
            </a:r>
            <a:endParaRPr b="0" i="0" sz="13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11"/>
              <a:buNone/>
            </a:pPr>
            <a:r>
              <a:rPr lang="en" sz="2400"/>
              <a:t>Discussion &amp; Conclusion</a:t>
            </a:r>
            <a:endParaRPr sz="2400"/>
          </a:p>
        </p:txBody>
      </p:sp>
      <p:sp>
        <p:nvSpPr>
          <p:cNvPr id="143" name="Google Shape;143;p30"/>
          <p:cNvSpPr txBox="1"/>
          <p:nvPr>
            <p:ph idx="1" type="body"/>
          </p:nvPr>
        </p:nvSpPr>
        <p:spPr>
          <a:xfrm>
            <a:off x="311700" y="124682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11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en" sz="1300">
                <a:solidFill>
                  <a:schemeClr val="dk1"/>
                </a:solidFill>
              </a:rPr>
              <a:t>Adaptive EEG–EMG pair selection improved motor imagery classification accuracy compared with fixed CBPT channel pairs.</a:t>
            </a:r>
            <a:endParaRPr sz="13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300">
              <a:solidFill>
                <a:schemeClr val="dk1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en" sz="1300">
                <a:solidFill>
                  <a:schemeClr val="dk1"/>
                </a:solidFill>
              </a:rPr>
              <a:t>Selected pairs were concentrated around sensorimotor regions (C3, CP3, Cz, and C4), supporting physiological relevance.</a:t>
            </a:r>
            <a:endParaRPr sz="13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300">
              <a:solidFill>
                <a:schemeClr val="dk1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en" sz="1300">
                <a:solidFill>
                  <a:schemeClr val="dk1"/>
                </a:solidFill>
              </a:rPr>
              <a:t>The framework captured both consistent contralateral corticomuscular interactions and subject-specific connectivity patterns.</a:t>
            </a:r>
            <a:endParaRPr sz="13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300">
              <a:solidFill>
                <a:schemeClr val="dk1"/>
              </a:solidFill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en" sz="1300">
                <a:solidFill>
                  <a:schemeClr val="dk1"/>
                </a:solidFill>
              </a:rPr>
              <a:t>A compact set of four EEG–EMG pairs provided an interpretable and computationally efficient solution for hybrid BCI systems.</a:t>
            </a:r>
            <a:endParaRPr sz="1300">
              <a:solidFill>
                <a:schemeClr val="dk1"/>
              </a:solidFill>
            </a:endParaRPr>
          </a:p>
        </p:txBody>
      </p:sp>
      <p:sp>
        <p:nvSpPr>
          <p:cNvPr id="144" name="Google Shape;144;p3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/>
              <a:t>Acknowledgement</a:t>
            </a:r>
            <a:endParaRPr/>
          </a:p>
        </p:txBody>
      </p:sp>
      <p:sp>
        <p:nvSpPr>
          <p:cNvPr id="150" name="Google Shape;150;p16"/>
          <p:cNvSpPr txBox="1"/>
          <p:nvPr>
            <p:ph idx="1" type="body"/>
          </p:nvPr>
        </p:nvSpPr>
        <p:spPr>
          <a:xfrm>
            <a:off x="311700" y="1152475"/>
            <a:ext cx="5436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665"/>
              <a:buNone/>
            </a:pPr>
            <a:r>
              <a:rPr lang="en" sz="1300">
                <a:solidFill>
                  <a:schemeClr val="dk1"/>
                </a:solidFill>
              </a:rPr>
              <a:t>Thank you for your attention.</a:t>
            </a:r>
            <a:endParaRPr sz="13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1665"/>
              <a:buNone/>
            </a:pPr>
            <a:r>
              <a:t/>
            </a:r>
            <a:endParaRPr sz="13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1665"/>
              <a:buNone/>
            </a:pPr>
            <a:r>
              <a:rPr lang="en" sz="1300">
                <a:solidFill>
                  <a:schemeClr val="dk1"/>
                </a:solidFill>
              </a:rPr>
              <a:t>This study was supported by the IP/IITGN/CSE/YM/2324/05 project grant.</a:t>
            </a:r>
            <a:endParaRPr sz="13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1665"/>
              <a:buNone/>
            </a:pPr>
            <a:r>
              <a:rPr lang="en" sz="1300">
                <a:solidFill>
                  <a:schemeClr val="dk1"/>
                </a:solidFill>
              </a:rPr>
              <a:t>The details are available on GitHub:</a:t>
            </a:r>
            <a:r>
              <a:rPr lang="en" sz="1300"/>
              <a:t>       </a:t>
            </a:r>
            <a:r>
              <a:rPr lang="en" sz="1300" u="sng">
                <a:solidFill>
                  <a:schemeClr val="hlink"/>
                </a:solidFill>
                <a:hlinkClick r:id="rId3"/>
              </a:rPr>
              <a:t>https://github.com/HAIx-Lab/EEG-EMG-Pair-Selection-Framework</a:t>
            </a:r>
            <a:endParaRPr sz="1300"/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1665"/>
              <a:buNone/>
            </a:pPr>
            <a:r>
              <a:rPr lang="en" sz="1300"/>
              <a:t> </a:t>
            </a:r>
            <a:r>
              <a:rPr lang="en" sz="1300">
                <a:solidFill>
                  <a:schemeClr val="dk1"/>
                </a:solidFill>
              </a:rPr>
              <a:t>Contact: yk.meena@iitgn.ac.in</a:t>
            </a:r>
            <a:endParaRPr sz="13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1665"/>
              <a:buNone/>
            </a:pPr>
            <a:r>
              <a:t/>
            </a:r>
            <a:endParaRPr sz="13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1200"/>
              </a:spcAft>
              <a:buSzPts val="1665"/>
              <a:buNone/>
            </a:pPr>
            <a:r>
              <a:rPr lang="en" sz="1300">
                <a:solidFill>
                  <a:schemeClr val="dk1"/>
                </a:solidFill>
              </a:rPr>
              <a:t>Questions?</a:t>
            </a:r>
            <a:endParaRPr sz="1300">
              <a:solidFill>
                <a:schemeClr val="dk1"/>
              </a:solidFill>
            </a:endParaRPr>
          </a:p>
        </p:txBody>
      </p:sp>
      <p:sp>
        <p:nvSpPr>
          <p:cNvPr id="151" name="Google Shape;151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52" name="Google Shape;152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48600" y="1536263"/>
            <a:ext cx="3090600" cy="28416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/>
</file>