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2" roundtripDataSignature="AMtx7miVO7Z9fAkYxxTpP0exifVsOn0z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" name="Google Shape;4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f997ca7d5f_0_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g3f997ca7d5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997ca7d5f_0_6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g3f997ca7d5f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f997ca7d5f_0_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g3f997ca7d5f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f997ca7d5f_0_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g3f997ca7d5f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f997ca7d5f_0_5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g3f997ca7d5f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800"/>
              <a:buNone/>
              <a:defRPr b="1">
                <a:solidFill>
                  <a:srgbClr val="20124D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" name="Google Shape;17;p19"/>
          <p:cNvSpPr/>
          <p:nvPr/>
        </p:nvSpPr>
        <p:spPr>
          <a:xfrm>
            <a:off x="239825" y="1046550"/>
            <a:ext cx="8781300" cy="105900"/>
          </a:xfrm>
          <a:prstGeom prst="roundRect">
            <a:avLst>
              <a:gd fmla="val 16667" name="adj"/>
            </a:avLst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19"/>
          <p:cNvSpPr txBox="1"/>
          <p:nvPr/>
        </p:nvSpPr>
        <p:spPr>
          <a:xfrm>
            <a:off x="3896775" y="4703625"/>
            <a:ext cx="1218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IEEE SMC’26</a:t>
            </a:r>
            <a:endParaRPr b="0" i="1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3" name="Google Shape;23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9" name="Google Shape;29;p2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3" name="Google Shape;3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2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7" name="Google Shape;37;p2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8" name="Google Shape;38;p2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9" name="Google Shape;39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2" name="Google Shape;42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2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openxmlformats.org/officeDocument/2006/relationships/image" Target="../media/image1.png"/><Relationship Id="rId7" Type="http://schemas.openxmlformats.org/officeDocument/2006/relationships/image" Target="../media/image4.png"/><Relationship Id="rId8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"/>
          <p:cNvSpPr/>
          <p:nvPr/>
        </p:nvSpPr>
        <p:spPr>
          <a:xfrm>
            <a:off x="150" y="4047450"/>
            <a:ext cx="9144000" cy="9849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"/>
          <p:cNvSpPr/>
          <p:nvPr/>
        </p:nvSpPr>
        <p:spPr>
          <a:xfrm>
            <a:off x="150" y="-27225"/>
            <a:ext cx="9144000" cy="15543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"/>
          <p:cNvSpPr txBox="1"/>
          <p:nvPr>
            <p:ph type="ctrTitle"/>
          </p:nvPr>
        </p:nvSpPr>
        <p:spPr>
          <a:xfrm>
            <a:off x="288513" y="1165625"/>
            <a:ext cx="8520600" cy="1719691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500">
                <a:solidFill>
                  <a:srgbClr val="20124D"/>
                </a:solidFill>
              </a:rPr>
              <a:t>Title: EEGForceFusion: Joint Tokenised–Continuous Representation Learning for Subject-Independent Grasp Force Decoding</a:t>
            </a:r>
            <a:endParaRPr b="1" sz="2500">
              <a:solidFill>
                <a:srgbClr val="20124D"/>
              </a:solidFill>
            </a:endParaRPr>
          </a:p>
        </p:txBody>
      </p:sp>
      <p:sp>
        <p:nvSpPr>
          <p:cNvPr id="54" name="Google Shape;54;p1"/>
          <p:cNvSpPr txBox="1"/>
          <p:nvPr>
            <p:ph idx="1" type="subTitle"/>
          </p:nvPr>
        </p:nvSpPr>
        <p:spPr>
          <a:xfrm>
            <a:off x="288513" y="2683202"/>
            <a:ext cx="8520600" cy="113086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84"/>
              <a:buNone/>
            </a:pPr>
            <a:r>
              <a:t/>
            </a:r>
            <a:endParaRPr b="1" sz="1423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84"/>
              <a:buNone/>
            </a:pPr>
            <a:r>
              <a:t/>
            </a:r>
            <a:endParaRPr b="1" sz="1423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84"/>
              <a:buNone/>
            </a:pPr>
            <a:r>
              <a:rPr b="1" lang="en" sz="1423">
                <a:solidFill>
                  <a:schemeClr val="dk1"/>
                </a:solidFill>
                <a:highlight>
                  <a:srgbClr val="FFFFFF"/>
                </a:highlight>
              </a:rPr>
              <a:t>Sankalp Sunil Turankar, Yogesh Kumar Meena</a:t>
            </a:r>
            <a:endParaRPr b="1" sz="1423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84"/>
              <a:buNone/>
            </a:pPr>
            <a:r>
              <a:t/>
            </a:r>
            <a:endParaRPr b="1" sz="1423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84"/>
              <a:buNone/>
            </a:pPr>
            <a:r>
              <a:rPr b="1" lang="en" sz="1423">
                <a:solidFill>
                  <a:schemeClr val="dk1"/>
                </a:solidFill>
                <a:highlight>
                  <a:srgbClr val="FFFFFF"/>
                </a:highlight>
              </a:rPr>
              <a:t>Human-AI Interaction (HAIx) Lab, IIT Gandhinagar, India</a:t>
            </a:r>
            <a:endParaRPr b="1" sz="1423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584"/>
              <a:buNone/>
            </a:pPr>
            <a:r>
              <a:t/>
            </a:r>
            <a:endParaRPr b="1" sz="412">
              <a:solidFill>
                <a:schemeClr val="accent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5" name="Google Shape;5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29069" y="4221425"/>
            <a:ext cx="1648550" cy="6369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Human-AI Interaction Lab" id="57" name="Google Shape;5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49026" y="393714"/>
            <a:ext cx="3160087" cy="7014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IT Gandhinagar | ifdls" id="58" name="Google Shape;58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314" y="46733"/>
            <a:ext cx="1392951" cy="14063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dian Institute of Technology,Gandhinagar (IIT Gandhinagar) | Gandhinaga,  India" id="59" name="Google Shape;59;p1"/>
          <p:cNvPicPr preferRelativeResize="0"/>
          <p:nvPr/>
        </p:nvPicPr>
        <p:blipFill rotWithShape="1">
          <a:blip r:embed="rId6">
            <a:alphaModFix/>
          </a:blip>
          <a:srcRect b="31149" l="24034" r="0" t="26403"/>
          <a:stretch/>
        </p:blipFill>
        <p:spPr>
          <a:xfrm>
            <a:off x="1510453" y="323224"/>
            <a:ext cx="3885691" cy="84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" title="india-ai-logo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933450" y="4118700"/>
            <a:ext cx="2363549" cy="84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 title="ieee_smc_2025_logo-removebg-preview.png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88525" y="4047450"/>
            <a:ext cx="2834186" cy="98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"/>
          <p:cNvSpPr txBox="1"/>
          <p:nvPr>
            <p:ph type="title"/>
          </p:nvPr>
        </p:nvSpPr>
        <p:spPr>
          <a:xfrm>
            <a:off x="90975" y="3381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Problem &amp; Motivation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67" name="Google Shape;67;p3"/>
          <p:cNvSpPr txBox="1"/>
          <p:nvPr>
            <p:ph idx="1" type="body"/>
          </p:nvPr>
        </p:nvSpPr>
        <p:spPr>
          <a:xfrm>
            <a:off x="3812050" y="1152475"/>
            <a:ext cx="5020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Font typeface="Noto Sans Symbols"/>
              <a:buChar char="▪"/>
            </a:pPr>
            <a:r>
              <a:rPr lang="en"/>
              <a:t>Brain-machine interfaces decode neural activity into control signals. Strong progress on kinematic decoding (movement trajectory, velocity)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Font typeface="Noto Sans Symbols"/>
              <a:buChar char="▪"/>
            </a:pPr>
            <a:r>
              <a:rPr lang="en"/>
              <a:t>Kinetic variables, specifically continuous grasp force, remain hard to decode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Font typeface="Noto Sans Symbols"/>
              <a:buChar char="▪"/>
            </a:pPr>
            <a:r>
              <a:rPr lang="en"/>
              <a:t>Why: Complex temporal dynamics, high inter-subject variability, distributed cortical generators (parietal-premotor network), low signal-to-noise ratio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68" name="Google Shape;6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9" name="Google Shape;69;p3"/>
          <p:cNvSpPr txBox="1"/>
          <p:nvPr/>
        </p:nvSpPr>
        <p:spPr>
          <a:xfrm>
            <a:off x="311700" y="4186075"/>
            <a:ext cx="4030200" cy="4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Fig.1: Illustration of the brain–machine interface paradigm.</a:t>
            </a:r>
            <a:endParaRPr b="0" i="0" sz="13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3" title="ChatGPT Image Aug 10, 2026, 03_00_49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975" y="1599625"/>
            <a:ext cx="3804423" cy="258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"/>
          <p:cNvSpPr txBox="1"/>
          <p:nvPr/>
        </p:nvSpPr>
        <p:spPr>
          <a:xfrm>
            <a:off x="113100" y="1134175"/>
            <a:ext cx="8917800" cy="253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▪"/>
            </a:pPr>
            <a:r>
              <a:rPr b="0" i="0" lang="en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Feature-engineering pipelines : Handcrafted time-frequency features + regression; effective but limited by predefined features and doesn't generalise across subjects.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▪"/>
            </a:pPr>
            <a:r>
              <a:rPr b="0" i="0" lang="en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Deep learning approaches: Learn directly from raw EEG, but struggle to capture fine-grained local structure and long-range temporal dependencies jointly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▪"/>
            </a:pPr>
            <a:r>
              <a:rPr b="0" i="0" lang="en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actual gap: Nothing bridges continuous (fine-grained) representations with structure that supports long-range temporal modelling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Research Gap</a:t>
            </a:r>
            <a:endParaRPr/>
          </a:p>
        </p:txBody>
      </p:sp>
      <p:sp>
        <p:nvSpPr>
          <p:cNvPr id="77" name="Google Shape;7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8" name="Google Shape;78;p4" title="ChatGPT Image Aug 10, 2026, 03_10_22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9625" y="3124975"/>
            <a:ext cx="7524749" cy="130722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4"/>
          <p:cNvSpPr txBox="1"/>
          <p:nvPr/>
        </p:nvSpPr>
        <p:spPr>
          <a:xfrm>
            <a:off x="3091825" y="4341775"/>
            <a:ext cx="317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Fig. 2: Illustration of the research gap.</a:t>
            </a:r>
            <a:endParaRPr b="0" i="0" sz="14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4"/>
          <p:cNvSpPr txBox="1"/>
          <p:nvPr/>
        </p:nvSpPr>
        <p:spPr>
          <a:xfrm>
            <a:off x="6747200" y="4140600"/>
            <a:ext cx="1221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Deep learning</a:t>
            </a:r>
            <a:endParaRPr b="0" i="0" sz="11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4"/>
          <p:cNvSpPr txBox="1"/>
          <p:nvPr/>
        </p:nvSpPr>
        <p:spPr>
          <a:xfrm>
            <a:off x="918950" y="4140600"/>
            <a:ext cx="1597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Handcrafted features</a:t>
            </a:r>
            <a:endParaRPr b="0" i="0" sz="11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Contributions</a:t>
            </a:r>
            <a:endParaRPr/>
          </a:p>
        </p:txBody>
      </p:sp>
      <p:sp>
        <p:nvSpPr>
          <p:cNvPr id="87" name="Google Shape;8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8" name="Google Shape;88;p12"/>
          <p:cNvSpPr txBox="1"/>
          <p:nvPr/>
        </p:nvSpPr>
        <p:spPr>
          <a:xfrm>
            <a:off x="311700" y="1237506"/>
            <a:ext cx="8832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2"/>
          <p:cNvSpPr txBox="1"/>
          <p:nvPr/>
        </p:nvSpPr>
        <p:spPr>
          <a:xfrm>
            <a:off x="921000" y="1448025"/>
            <a:ext cx="73020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oto Sans Symbols"/>
              <a:buChar char="▪"/>
            </a:pPr>
            <a:r>
              <a:rPr b="0" i="0" lang="en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 tokenisation-based EEG representation framework enabling transformer-based temporal modelling without handcrafted features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oto Sans Symbols"/>
              <a:buChar char="▪"/>
            </a:pPr>
            <a:r>
              <a:rPr b="0" i="0" lang="en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 unified architecture combining continuous embeddings and tokenised representations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oto Sans Symbols"/>
              <a:buChar char="▪"/>
            </a:pPr>
            <a:r>
              <a:rPr b="0" i="0" lang="en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Discrete tokens fused with continuous embeddings → compact, frozen representation for real-time force prediction, while preserving decoding accuracy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oto Sans Symbols"/>
              <a:buChar char="▪"/>
            </a:pPr>
            <a:r>
              <a:rPr b="0" i="0" lang="en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Evaluated under strict LOSO and simulated real-time conditions on WAY-EEG-GAL 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Method: Architecture</a:t>
            </a:r>
            <a:endParaRPr/>
          </a:p>
        </p:txBody>
      </p:sp>
      <p:sp>
        <p:nvSpPr>
          <p:cNvPr id="95" name="Google Shape;95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6" name="Google Shape;96;p13" title="ChatGPT Image Aug 10, 2026, 06_26_47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170125"/>
            <a:ext cx="8009400" cy="3253851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3"/>
          <p:cNvSpPr txBox="1"/>
          <p:nvPr/>
        </p:nvSpPr>
        <p:spPr>
          <a:xfrm>
            <a:off x="2540922" y="4317650"/>
            <a:ext cx="4670700" cy="4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Fig. 3: Proposed EEG-to-grasp-force regression framework</a:t>
            </a:r>
            <a:endParaRPr b="0" i="0" sz="13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Evaluation Protocol</a:t>
            </a:r>
            <a:endParaRPr/>
          </a:p>
        </p:txBody>
      </p:sp>
      <p:sp>
        <p:nvSpPr>
          <p:cNvPr id="103" name="Google Shape;103;p6"/>
          <p:cNvSpPr txBox="1"/>
          <p:nvPr>
            <p:ph idx="1" type="body"/>
          </p:nvPr>
        </p:nvSpPr>
        <p:spPr>
          <a:xfrm>
            <a:off x="632850" y="1246825"/>
            <a:ext cx="7738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-331153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Noto Sans Symbols"/>
              <a:buChar char="▪"/>
            </a:pPr>
            <a:r>
              <a:rPr lang="en" sz="1900">
                <a:solidFill>
                  <a:srgbClr val="595959"/>
                </a:solidFill>
              </a:rPr>
              <a:t>Pipeline is evaluated on </a:t>
            </a:r>
            <a:r>
              <a:rPr lang="en" sz="1900"/>
              <a:t>WAY-EEG-GAL</a:t>
            </a:r>
            <a:r>
              <a:rPr lang="en" sz="1900">
                <a:solidFill>
                  <a:srgbClr val="595959"/>
                </a:solidFill>
              </a:rPr>
              <a:t> [1] dataset</a:t>
            </a:r>
            <a:endParaRPr sz="1900">
              <a:solidFill>
                <a:srgbClr val="595959"/>
              </a:solidFill>
            </a:endParaRPr>
          </a:p>
          <a:p>
            <a:pPr indent="-331153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Noto Sans Symbols"/>
              <a:buChar char="▪"/>
            </a:pPr>
            <a:r>
              <a:rPr lang="en" sz="1900">
                <a:solidFill>
                  <a:srgbClr val="595959"/>
                </a:solidFill>
              </a:rPr>
              <a:t>Strict leave-one-subject-out (LOSO): train on 11 subjects, test on the 12th, repeat across all 12</a:t>
            </a:r>
            <a:endParaRPr sz="1900">
              <a:solidFill>
                <a:srgbClr val="595959"/>
              </a:solidFill>
            </a:endParaRPr>
          </a:p>
          <a:p>
            <a:pPr indent="-331153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Noto Sans Symbols"/>
              <a:buChar char="▪"/>
            </a:pPr>
            <a:r>
              <a:rPr lang="en" sz="1900">
                <a:solidFill>
                  <a:srgbClr val="595959"/>
                </a:solidFill>
              </a:rPr>
              <a:t>Two settings: offline (full temporal window, bidirectional) vs. simulated real-time (causal, sliding buffer, T=32)</a:t>
            </a:r>
            <a:endParaRPr sz="1900">
              <a:solidFill>
                <a:srgbClr val="595959"/>
              </a:solidFill>
            </a:endParaRPr>
          </a:p>
          <a:p>
            <a:pPr indent="-331153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Noto Sans Symbols"/>
              <a:buChar char="▪"/>
            </a:pPr>
            <a:r>
              <a:rPr lang="en" sz="1900">
                <a:solidFill>
                  <a:srgbClr val="595959"/>
                </a:solidFill>
              </a:rPr>
              <a:t>Honesty disclosure, stated plainly: encoder is trained on all 12 subjects; the transformer+fusion stages are held out per fold (EEGForceMap convention) → reported scores are an upper-bound estimate, not fully subject-independent</a:t>
            </a:r>
            <a:endParaRPr sz="19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235294"/>
              <a:buNone/>
            </a:pPr>
            <a:r>
              <a:t/>
            </a:r>
            <a:endParaRPr sz="9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235294"/>
              <a:buNone/>
            </a:pPr>
            <a:r>
              <a:t/>
            </a:r>
            <a:endParaRPr sz="9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235294"/>
              <a:buNone/>
            </a:pPr>
            <a:r>
              <a:t/>
            </a:r>
            <a:endParaRPr sz="9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235294"/>
              <a:buNone/>
            </a:pPr>
            <a:r>
              <a:t/>
            </a:r>
            <a:endParaRPr sz="9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235294"/>
              <a:buNone/>
            </a:pPr>
            <a:r>
              <a:t/>
            </a:r>
            <a:endParaRPr sz="9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235294"/>
              <a:buNone/>
            </a:pPr>
            <a:r>
              <a:t/>
            </a:r>
            <a:endParaRPr sz="9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235294"/>
              <a:buNone/>
            </a:pPr>
            <a:r>
              <a:t/>
            </a:r>
            <a:endParaRPr sz="900">
              <a:solidFill>
                <a:srgbClr val="595959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8244"/>
              <a:buFont typeface="Arial"/>
              <a:buNone/>
            </a:pPr>
            <a:r>
              <a:rPr lang="en" sz="1016"/>
              <a:t>[1] M. D. Luciw, E. Jarocka, and B. B. Edin, “Multi-channel EEG recordings during grasp and lift trials,” Scientific Data, vol. 1, 2014.</a:t>
            </a:r>
            <a:endParaRPr sz="1016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32353"/>
              <a:buNone/>
            </a:pPr>
            <a:r>
              <a:t/>
            </a:r>
            <a:endParaRPr sz="1600">
              <a:solidFill>
                <a:srgbClr val="595959"/>
              </a:solidFill>
            </a:endParaRPr>
          </a:p>
        </p:txBody>
      </p:sp>
      <p:sp>
        <p:nvSpPr>
          <p:cNvPr id="104" name="Google Shape;10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Results: Headline Numbers</a:t>
            </a:r>
            <a:endParaRPr/>
          </a:p>
        </p:txBody>
      </p:sp>
      <p:sp>
        <p:nvSpPr>
          <p:cNvPr id="110" name="Google Shape;110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1" name="Google Shape;111;p29"/>
          <p:cNvSpPr txBox="1"/>
          <p:nvPr/>
        </p:nvSpPr>
        <p:spPr>
          <a:xfrm>
            <a:off x="311700" y="1246775"/>
            <a:ext cx="8425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9" title="ChatGPT Image Sep 1, 2026, 05_52_26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4150" y="1283350"/>
            <a:ext cx="8425499" cy="2475088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9"/>
          <p:cNvSpPr txBox="1"/>
          <p:nvPr/>
        </p:nvSpPr>
        <p:spPr>
          <a:xfrm>
            <a:off x="3068700" y="3566525"/>
            <a:ext cx="2911500" cy="4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Table 1: Comparison with prior works</a:t>
            </a:r>
            <a:endParaRPr b="0" i="0" sz="13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9"/>
          <p:cNvSpPr txBox="1"/>
          <p:nvPr/>
        </p:nvSpPr>
        <p:spPr>
          <a:xfrm>
            <a:off x="13950" y="3909450"/>
            <a:ext cx="9021000" cy="6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[2] L. Fu, H. Li, H. Ji, and J. Li, “EEG-EMG analysis method in hybrid BCI for hand rehabilitation,” Computing and Informatics, vol. 42, no. 3, pp. 741–761, 2023.</a:t>
            </a:r>
            <a:endParaRPr b="0" i="0" sz="7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[3] A. Y. Paek, A. Gailey, P. J. Parikh, M. Santello, and J. L. Contreras-Vidal, “Regression-based reconstruction of human grip force trajectories with EEG,” Journal of Neural Engineering, vol. 16, no. 6, 2019.</a:t>
            </a:r>
            <a:endParaRPr b="0" i="0" sz="7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[4] K. Kumarasinghe, N. Kasabov, and D. Taylor, “Brain-inspired spiking neural networks for EEG-based decoding of muscle activity and kinematics,” Scientific Reports, vol. 11, 2021.</a:t>
            </a:r>
            <a:endParaRPr b="0" i="0" sz="7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[5] P. G. Dangi and Y. K. Meena, “Improving continuous grasp force decoding from EEG with time-frequency regressors,” in Proc. IEEE SMC, pp. 6014–6020, 2025.</a:t>
            </a:r>
            <a:endParaRPr b="0" i="0" sz="7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f997ca7d5f_0_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11"/>
              <a:buNone/>
            </a:pPr>
            <a:r>
              <a:rPr lang="en" sz="2400"/>
              <a:t>Results: Qualitative &amp; Per-Subject</a:t>
            </a:r>
            <a:endParaRPr sz="2400"/>
          </a:p>
        </p:txBody>
      </p:sp>
      <p:sp>
        <p:nvSpPr>
          <p:cNvPr id="120" name="Google Shape;120;g3f997ca7d5f_0_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857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n"/>
              <a:t>Predictions track ground truth closely; force onset, sustain, and release all captured accurately</a:t>
            </a:r>
            <a:endParaRPr/>
          </a:p>
          <a:p>
            <a:pPr indent="-2857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n"/>
              <a:t>Best case: P9, R² = 0.875 and middle case: P3, R² = 0.80</a:t>
            </a:r>
            <a:endParaRPr/>
          </a:p>
          <a:p>
            <a:pPr indent="-2857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n"/>
              <a:t>Worst case: P5, R² = 0.647; reflects BCI illiteracy, not a systematic model failure; every other subject clears R² ≥ 0.75</a:t>
            </a:r>
            <a:endParaRPr/>
          </a:p>
        </p:txBody>
      </p:sp>
      <p:sp>
        <p:nvSpPr>
          <p:cNvPr id="121" name="Google Shape;121;g3f997ca7d5f_0_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2" name="Google Shape;122;g3f997ca7d5f_0_16" title="P9_plot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2550" y="2908224"/>
            <a:ext cx="3004876" cy="142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3f997ca7d5f_0_16" title="P3_plot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47425" y="2950113"/>
            <a:ext cx="2828756" cy="134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3f997ca7d5f_0_16" title="P5_plot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72125" y="2940242"/>
            <a:ext cx="2828749" cy="1344608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g3f997ca7d5f_0_16"/>
          <p:cNvSpPr txBox="1"/>
          <p:nvPr/>
        </p:nvSpPr>
        <p:spPr>
          <a:xfrm>
            <a:off x="2992500" y="4408100"/>
            <a:ext cx="3218100" cy="4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Fig. 4: Qualitative analysis per subject</a:t>
            </a:r>
            <a:endParaRPr b="0" i="0" sz="13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f997ca7d5f_0_6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9625"/>
              <a:buNone/>
            </a:pPr>
            <a:r>
              <a:rPr lang="en" sz="2400"/>
              <a:t>Ablation Study: The Key Finding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9625"/>
              <a:buNone/>
            </a:pPr>
            <a:r>
              <a:t/>
            </a:r>
            <a:endParaRPr sz="2400"/>
          </a:p>
        </p:txBody>
      </p:sp>
      <p:sp>
        <p:nvSpPr>
          <p:cNvPr id="131" name="Google Shape;131;g3f997ca7d5f_0_69"/>
          <p:cNvSpPr txBox="1"/>
          <p:nvPr>
            <p:ph idx="1" type="body"/>
          </p:nvPr>
        </p:nvSpPr>
        <p:spPr>
          <a:xfrm>
            <a:off x="311700" y="1152475"/>
            <a:ext cx="8520600" cy="17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857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n"/>
              <a:t>Encoder alone already captures rich, force-relevant structure</a:t>
            </a:r>
            <a:endParaRPr/>
          </a:p>
          <a:p>
            <a:pPr indent="-2857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n"/>
              <a:t>A transformer over one representation type overfits under LOSO; it doesn't generalize better</a:t>
            </a:r>
            <a:endParaRPr/>
          </a:p>
          <a:p>
            <a:pPr indent="-2857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n"/>
              <a:t>Fusion matches, not beats, the encoder: tokenisation buys deployability, not extra accuracy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32" name="Google Shape;132;g3f997ca7d5f_0_6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3" name="Google Shape;133;g3f997ca7d5f_0_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000" y="2825625"/>
            <a:ext cx="7058025" cy="165592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g3f997ca7d5f_0_69"/>
          <p:cNvSpPr txBox="1"/>
          <p:nvPr/>
        </p:nvSpPr>
        <p:spPr>
          <a:xfrm>
            <a:off x="3584575" y="4408100"/>
            <a:ext cx="1900200" cy="4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Table 2: Ablation study</a:t>
            </a:r>
            <a:endParaRPr b="0" i="0" sz="13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f997ca7d5f_0_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11"/>
              <a:buNone/>
            </a:pPr>
            <a:r>
              <a:rPr lang="en" sz="2400"/>
              <a:t>Discussion</a:t>
            </a:r>
            <a:endParaRPr sz="2400"/>
          </a:p>
        </p:txBody>
      </p:sp>
      <p:sp>
        <p:nvSpPr>
          <p:cNvPr id="140" name="Google Shape;140;g3f997ca7d5f_0_35"/>
          <p:cNvSpPr txBox="1"/>
          <p:nvPr>
            <p:ph idx="1" type="body"/>
          </p:nvPr>
        </p:nvSpPr>
        <p:spPr>
          <a:xfrm>
            <a:off x="311700" y="1152475"/>
            <a:ext cx="7566000" cy="17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857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n"/>
              <a:t>Why tokenisation: A finite FSQ codebook gives a subject-invariant token space; the causal transformer is pretrained once, self-supervised, then frozen — produces temporal context in ~2ms/window, no per-subject retraining</a:t>
            </a:r>
            <a:endParaRPr/>
          </a:p>
          <a:p>
            <a:pPr indent="-2857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n"/>
              <a:t>Analogy: Like a fixed sub-word vocabulary underpinning a pretrained language model; reusable, not rebuilt per input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41" name="Google Shape;141;g3f997ca7d5f_0_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2" name="Google Shape;142;g3f997ca7d5f_0_35"/>
          <p:cNvSpPr txBox="1"/>
          <p:nvPr/>
        </p:nvSpPr>
        <p:spPr>
          <a:xfrm>
            <a:off x="311700" y="3116175"/>
            <a:ext cx="80265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0" i="0" lang="en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Limitations, Stated briefly: single dataset (WAY-EEG-GAL); reported scores are an upper bound, the encoder was trained on all subjects. real-time evaluation is a simulated buffer, not true closed-loop deployment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f997ca7d5f_0_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11"/>
              <a:buNone/>
            </a:pPr>
            <a:r>
              <a:rPr lang="en" sz="2400"/>
              <a:t>Conclusion &amp; Future Work</a:t>
            </a:r>
            <a:endParaRPr sz="2400"/>
          </a:p>
        </p:txBody>
      </p:sp>
      <p:sp>
        <p:nvSpPr>
          <p:cNvPr id="148" name="Google Shape;148;g3f997ca7d5f_0_49"/>
          <p:cNvSpPr txBox="1"/>
          <p:nvPr>
            <p:ph idx="1" type="body"/>
          </p:nvPr>
        </p:nvSpPr>
        <p:spPr>
          <a:xfrm>
            <a:off x="418600" y="1464950"/>
            <a:ext cx="7944300" cy="24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857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n"/>
              <a:t>Restate: 0.817 offline, 0.793 real-time, 3.2% margin over strongest baseline, 1.6–2ms latency</a:t>
            </a:r>
            <a:endParaRPr/>
          </a:p>
          <a:p>
            <a:pPr indent="-2857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n"/>
              <a:t>Ablation shows tokenisation buys a frozen, reusable backbone without sacrificing accuracy</a:t>
            </a:r>
            <a:endParaRPr/>
          </a:p>
          <a:p>
            <a:pPr indent="-2857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n"/>
              <a:t>Future work: fully subject-independent encoder training; richer tokenisation (learned VQ / hierarchical codebooks); scaling to larger EEG corpora (foundation-model framing)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49" name="Google Shape;149;g3f997ca7d5f_0_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f997ca7d5f_0_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Arial"/>
              <a:buNone/>
            </a:pPr>
            <a:r>
              <a:rPr lang="en"/>
              <a:t>Acknowledgement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9625"/>
              <a:buNone/>
            </a:pPr>
            <a:r>
              <a:t/>
            </a:r>
            <a:endParaRPr sz="2400"/>
          </a:p>
        </p:txBody>
      </p:sp>
      <p:sp>
        <p:nvSpPr>
          <p:cNvPr id="155" name="Google Shape;155;g3f997ca7d5f_0_59"/>
          <p:cNvSpPr txBox="1"/>
          <p:nvPr>
            <p:ph idx="1" type="body"/>
          </p:nvPr>
        </p:nvSpPr>
        <p:spPr>
          <a:xfrm>
            <a:off x="3918425" y="1275325"/>
            <a:ext cx="5102700" cy="33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73050" lvl="0" marL="2857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n"/>
              <a:t>Thank you for your attention.</a:t>
            </a:r>
            <a:endParaRPr/>
          </a:p>
          <a:p>
            <a:pPr indent="-273050" lvl="0" marL="2857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n"/>
              <a:t>Funding: This study was supported by the IIT Gandhinagar startup grant (IP/IITGN/CSE/YM/2324/05) and the IndiaAI Fellowship (PG251215005117)</a:t>
            </a:r>
            <a:endParaRPr/>
          </a:p>
          <a:p>
            <a:pPr indent="-266700" lvl="0" marL="2857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Noto Sans Symbols"/>
              <a:buChar char="▪"/>
            </a:pPr>
            <a:r>
              <a:rPr lang="en" sz="1700"/>
              <a:t>GitHub:github.com/HAIx-Lab/EEGForceFusion</a:t>
            </a:r>
            <a:endParaRPr sz="1700"/>
          </a:p>
          <a:p>
            <a:pPr indent="-273050" lvl="0" marL="2857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n"/>
              <a:t>Contact: yk.meena@iitgn.ac.in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56" name="Google Shape;156;g3f997ca7d5f_0_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7" name="Google Shape;157;g3f997ca7d5f_0_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675" y="3991276"/>
            <a:ext cx="3483375" cy="719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g3f997ca7d5f_0_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7300" y="1411863"/>
            <a:ext cx="2456600" cy="257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