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81" r:id="rId3"/>
    <p:sldId id="284" r:id="rId4"/>
    <p:sldId id="266" r:id="rId5"/>
    <p:sldId id="268" r:id="rId6"/>
    <p:sldId id="274" r:id="rId7"/>
    <p:sldId id="286" r:id="rId8"/>
    <p:sldId id="287" r:id="rId9"/>
    <p:sldId id="263" r:id="rId10"/>
    <p:sldId id="264" r:id="rId11"/>
    <p:sldId id="289" r:id="rId12"/>
    <p:sldId id="288" r:id="rId13"/>
    <p:sldId id="285" r:id="rId1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076" autoAdjust="0"/>
  </p:normalViewPr>
  <p:slideViewPr>
    <p:cSldViewPr snapToGrid="0" snapToObjects="1">
      <p:cViewPr varScale="1">
        <p:scale>
          <a:sx n="79" d="100"/>
          <a:sy n="79" d="100"/>
        </p:scale>
        <p:origin x="17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67EB82-825E-580F-C481-5E87990B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43A1F-CE42-891E-4CC4-5087BAF7BB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D10C63-6F75-9709-4408-1CF8B6ACA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3F88E4-C7D3-8983-C650-DDC2D5A0FC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22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454E2F-27FC-20B9-D987-19CFC125E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6A183-138A-7F11-1379-0E2B1B49F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92C225-3C95-CA38-7BB8-30E5E83C4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9C535-CD57-FBB1-3A9A-0D2F6EE3C8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300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E5139-3DEF-64A7-7C2A-545D1A1DF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8CBB0C-06A9-AD36-69E8-B6BDDA1CE0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F9100-D443-A9EA-D039-E7A9991D3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B555D-417D-5D4E-9472-922B05ED011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09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CD778-92AE-B252-5458-E5DF47E93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7437ED-3618-F4DA-2DFC-887E2E70B6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78A8F7-9113-94B3-FEFC-151614D77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9F7D2-8AB9-CF7A-5897-CEBB1E52E02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0979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F48730-3D01-5D83-912E-AF9420B8D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E5E4BB-AEAC-7F05-0AF9-AD360BD3C1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C1FE35-FE74-711A-E1F1-9D681C485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E7ACB7-2810-1051-2922-076CBE3B1C7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3451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2E172-B986-5BCA-26BC-1604D3A34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9CD3A-76C8-FA0C-0D46-F9BB29EF7D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48ABC6-5C21-AB26-73EB-86EE183D6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76279D-3A12-F902-A265-92AAB076E29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11187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26209-7B54-B817-543C-DAD64413C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E673CB-B2FA-C607-D14A-8ECB78BC64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1C1B64-4C27-82A9-1348-A29F2584CC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B2D504-BCA7-CBEA-D2D3-4ABF8FE34B8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810680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0B621E-BCC6-CFDE-552D-3ED1627E7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6591C-FCDF-B806-FC3E-6D6B60E07E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9026C2-0204-2962-7AB0-687379F86C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321CD-DCE5-53A6-4631-1ECE01CCC0C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163374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FCE31-608D-D912-F767-9F662F6C5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6910B1-302C-99C0-D633-441969CF46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4D7429-0052-ED8D-89DB-5CE9794A9E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344241-D598-2D94-20EF-0A3423AFCF7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22618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BACF28D-A9DB-45E7-8398-E59E3402304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AFC"/>
          </a:solidFill>
        </p:spPr>
      </p:sp>
      <p:pic>
        <p:nvPicPr>
          <p:cNvPr id="5" name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AE1559D-4958-4893-A93A-4D79C30AEC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</p:spPr>
      </p:sp>
      <p:pic>
        <p:nvPicPr>
          <p:cNvPr id="5" name="Image 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5E9D304-00AC-47C6-9765-62E7E5833A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396" cy="6858000"/>
          </a:xfrm>
          <a:prstGeom prst="roundRect">
            <a:avLst>
              <a:gd name="adj" fmla="val 22500"/>
            </a:avLst>
          </a:prstGeom>
          <a:solidFill>
            <a:srgbClr val="0B7285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99D0AB7-5B8F-4533-AEF0-AE07CA314A10}"/>
              </a:ext>
            </a:extLst>
          </p:cNvPr>
          <p:cNvSpPr>
            <a:spLocks noGrp="1"/>
          </p:cNvSpPr>
          <p:nvPr/>
        </p:nvSpPr>
        <p:spPr>
          <a:xfrm>
            <a:off x="666733" y="6604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IEEE SMC 2026</a:t>
            </a:r>
            <a:endParaRPr sz="9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A4B7632-FF01-4D86-845F-A4C560F382EE}"/>
              </a:ext>
            </a:extLst>
          </p:cNvPr>
          <p:cNvSpPr>
            <a:spLocks noGrp="1"/>
          </p:cNvSpPr>
          <p:nvPr/>
        </p:nvSpPr>
        <p:spPr>
          <a:xfrm>
            <a:off x="666733" y="1371600"/>
            <a:ext cx="9537461" cy="1036241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sz="3400" b="1">
                <a:solidFill>
                  <a:srgbClr val="123B5D"/>
                </a:solidFill>
                <a:latin typeface="Arial"/>
                <a:ea typeface="Arial"/>
                <a:cs typeface="Arial"/>
              </a:rPr>
              <a:t>Characterization of Speech Imagery in Scalp EEG and Comparison with Motor Imagery</a:t>
            </a:r>
            <a:endParaRPr sz="34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B595756-1E77-46DC-B0B9-D360E767B935}"/>
              </a:ext>
            </a:extLst>
          </p:cNvPr>
          <p:cNvSpPr>
            <a:spLocks noGrp="1"/>
          </p:cNvSpPr>
          <p:nvPr/>
        </p:nvSpPr>
        <p:spPr>
          <a:xfrm>
            <a:off x="666733" y="3581400"/>
            <a:ext cx="10401040" cy="2857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1500">
                <a:solidFill>
                  <a:srgbClr val="123B5D"/>
                </a:solidFill>
                <a:latin typeface="Arial"/>
                <a:ea typeface="Arial"/>
                <a:cs typeface="Arial"/>
              </a:rPr>
              <a:t>Bob Van Dyck, Liuyin Yang, Qiang Sun, Ang Li, Marc M. Van Hulle</a:t>
            </a:r>
            <a:endParaRPr sz="15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1B4849D-FBD6-4D02-BB40-50F479DC1B17}"/>
              </a:ext>
            </a:extLst>
          </p:cNvPr>
          <p:cNvSpPr>
            <a:spLocks noGrp="1"/>
          </p:cNvSpPr>
          <p:nvPr/>
        </p:nvSpPr>
        <p:spPr>
          <a:xfrm>
            <a:off x="666733" y="4089400"/>
            <a:ext cx="9385065" cy="2095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1100">
                <a:solidFill>
                  <a:srgbClr val="526D82"/>
                </a:solidFill>
                <a:latin typeface="Arial"/>
                <a:ea typeface="Arial"/>
                <a:cs typeface="Arial"/>
              </a:rPr>
              <a:t>Laboratory for Neuro- &amp; Psychophysiology, KU Leuven</a:t>
            </a:r>
            <a:endParaRPr sz="11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2EB62F5-0067-46BB-A0CD-B1861034BD00}"/>
              </a:ext>
            </a:extLst>
          </p:cNvPr>
          <p:cNvSpPr>
            <a:spLocks noGrp="1"/>
          </p:cNvSpPr>
          <p:nvPr/>
        </p:nvSpPr>
        <p:spPr>
          <a:xfrm>
            <a:off x="666733" y="5054600"/>
            <a:ext cx="8369091" cy="34290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1800" b="1">
                <a:solidFill>
                  <a:srgbClr val="123B5D"/>
                </a:solidFill>
                <a:latin typeface="Arial"/>
                <a:ea typeface="Arial"/>
                <a:cs typeface="Arial"/>
              </a:rPr>
              <a:t>Does speech imagery resemble motor imagery?</a:t>
            </a:r>
            <a:endParaRPr sz="1800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599BDBEB-9B4D-6BCB-9091-FCF285E832C9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366D5F0-07AD-A050-D993-FC3930DFB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5322" y="5970348"/>
            <a:ext cx="1252604" cy="447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1662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930B9-EE5C-EDAD-12D1-818DC515C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C55EDEE-D7F4-2A70-D59A-0E8FE5FC0AAE}"/>
              </a:ext>
            </a:extLst>
          </p:cNvPr>
          <p:cNvSpPr/>
          <p:nvPr/>
        </p:nvSpPr>
        <p:spPr>
          <a:xfrm>
            <a:off x="666733" y="482600"/>
            <a:ext cx="354321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00" b="1" kern="0" spc="54" dirty="0">
                <a:solidFill>
                  <a:srgbClr val="0B72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CONCEPTUAL CONTEXT</a:t>
            </a:r>
            <a:endParaRPr lang="en-US" sz="9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5205DA8-210D-4797-AA69-D95C12C3E8A1}"/>
              </a:ext>
            </a:extLst>
          </p:cNvPr>
          <p:cNvSpPr/>
          <p:nvPr/>
        </p:nvSpPr>
        <p:spPr>
          <a:xfrm>
            <a:off x="666733" y="889000"/>
            <a:ext cx="10299442" cy="883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closer look at speech imagery</a:t>
            </a:r>
            <a:endParaRPr lang="en-US" sz="2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56BC05D-2FF1-0C2F-2395-1A77982D0D8B}"/>
              </a:ext>
            </a:extLst>
          </p:cNvPr>
          <p:cNvSpPr/>
          <p:nvPr/>
        </p:nvSpPr>
        <p:spPr>
          <a:xfrm>
            <a:off x="666733" y="2047007"/>
            <a:ext cx="4838579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speech imagery matters</a:t>
            </a:r>
            <a:endParaRPr lang="en-US" sz="1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80A17A25-C199-3C24-49C6-6C8B538A49AE}"/>
              </a:ext>
            </a:extLst>
          </p:cNvPr>
          <p:cNvSpPr/>
          <p:nvPr/>
        </p:nvSpPr>
        <p:spPr>
          <a:xfrm>
            <a:off x="666733" y="2416498"/>
            <a:ext cx="4838579" cy="92937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Endogenous, intrinsically linguistic and covert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an attractive basis for communication BCIs.</a:t>
            </a:r>
            <a:endParaRPr lang="en-US" sz="17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1385B57-01F3-F771-EDA6-652AC42115F6}"/>
              </a:ext>
            </a:extLst>
          </p:cNvPr>
          <p:cNvSpPr/>
          <p:nvPr/>
        </p:nvSpPr>
        <p:spPr>
          <a:xfrm>
            <a:off x="5791201" y="2047007"/>
            <a:ext cx="5838684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A variety of speech modes, and targets</a:t>
            </a: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4B0BF4F-04F1-9238-F303-00D57AB949F8}"/>
              </a:ext>
            </a:extLst>
          </p:cNvPr>
          <p:cNvSpPr/>
          <p:nvPr/>
        </p:nvSpPr>
        <p:spPr>
          <a:xfrm>
            <a:off x="5791201" y="2416497"/>
            <a:ext cx="5838684" cy="13138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Perception </a:t>
            </a: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→ Production</a:t>
            </a:r>
            <a:b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</a:b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Silent </a:t>
            </a: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→ Imagined → Inner speech 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</a:t>
            </a:r>
            <a:r>
              <a:rPr lang="nl-BE" sz="1700" i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Schultz et al. (2017)</a:t>
            </a:r>
          </a:p>
          <a:p>
            <a:pPr>
              <a:lnSpc>
                <a:spcPct val="150000"/>
              </a:lnSpc>
            </a:pPr>
            <a:r>
              <a:rPr lang="nl-BE" sz="1700" i="1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Phoneme</a:t>
            </a:r>
            <a:r>
              <a:rPr lang="nl-BE" sz="1700" i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700" i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→ Syllable → </a:t>
            </a:r>
            <a:r>
              <a:rPr lang="nl-BE" sz="1700" i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Word </a:t>
            </a:r>
            <a:r>
              <a:rPr lang="en-US" sz="1700" i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→ Sentence</a:t>
            </a:r>
            <a:endParaRPr lang="nl-BE" sz="1700" i="1" dirty="0">
              <a:solidFill>
                <a:srgbClr val="334E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B2C755C1-FD3D-8A33-79D7-74FA50B30E27}"/>
              </a:ext>
            </a:extLst>
          </p:cNvPr>
          <p:cNvSpPr/>
          <p:nvPr/>
        </p:nvSpPr>
        <p:spPr>
          <a:xfrm>
            <a:off x="666733" y="3851562"/>
            <a:ext cx="1057883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8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study</a:t>
            </a:r>
            <a:endParaRPr lang="en-US" i="1" dirty="0">
              <a:solidFill>
                <a:srgbClr val="334E68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3CCAA05-A4FF-B30F-04D1-2A49B19F4606}"/>
              </a:ext>
            </a:extLst>
          </p:cNvPr>
          <p:cNvSpPr/>
          <p:nvPr/>
        </p:nvSpPr>
        <p:spPr>
          <a:xfrm>
            <a:off x="666733" y="4221052"/>
            <a:ext cx="10578835" cy="14847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 imagined speaking a </a:t>
            </a:r>
            <a:r>
              <a:rPr lang="en-US" sz="1700" b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by focusing on </a:t>
            </a:r>
            <a:r>
              <a:rPr lang="en-US" sz="1700" b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articulatory movements</a:t>
            </a:r>
            <a:endParaRPr lang="en-US" sz="1700" dirty="0">
              <a:solidFill>
                <a:srgbClr val="334E68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instruction grounded in speech production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Promote consistent task interpretation and execution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Enable a focused comparison with finger motor imagery</a:t>
            </a:r>
            <a:endParaRPr lang="en-US" sz="17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0A493C3-ADEC-E83F-B802-D0FE857D878E}"/>
              </a:ext>
            </a:extLst>
          </p:cNvPr>
          <p:cNvSpPr/>
          <p:nvPr/>
        </p:nvSpPr>
        <p:spPr>
          <a:xfrm>
            <a:off x="666733" y="6223000"/>
            <a:ext cx="11467813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526D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 Leuven · 02</a:t>
            </a:r>
            <a:endParaRPr lang="en-US" sz="85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E8E53655-5C99-4D11-37DE-9F51C4DB3A51}"/>
              </a:ext>
            </a:extLst>
          </p:cNvPr>
          <p:cNvSpPr/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C1246D48-D59B-89BF-24A5-0AC64865F0B6}"/>
              </a:ext>
            </a:extLst>
          </p:cNvPr>
          <p:cNvSpPr/>
          <p:nvPr/>
        </p:nvSpPr>
        <p:spPr>
          <a:xfrm>
            <a:off x="657359" y="1497409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4" name="Text 9">
            <a:extLst>
              <a:ext uri="{FF2B5EF4-FFF2-40B4-BE49-F238E27FC236}">
                <a16:creationId xmlns:a16="http://schemas.microsoft.com/office/drawing/2014/main" id="{5127A303-7F21-FC9B-DC00-11CFBE42ADCB}"/>
              </a:ext>
            </a:extLst>
          </p:cNvPr>
          <p:cNvSpPr>
            <a:spLocks noGrp="1"/>
          </p:cNvSpPr>
          <p:nvPr/>
        </p:nvSpPr>
        <p:spPr>
          <a:xfrm>
            <a:off x="666734" y="5957518"/>
            <a:ext cx="10972526" cy="427407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algn="r">
              <a:lnSpc>
                <a:spcPct val="125000"/>
              </a:lnSpc>
            </a:pPr>
            <a:r>
              <a:rPr lang="en-US" sz="900" b="1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Schultz et al. (2017). </a:t>
            </a:r>
            <a:r>
              <a:rPr lang="en-US" sz="900" dirty="0" err="1">
                <a:solidFill>
                  <a:srgbClr val="526D82"/>
                </a:solidFill>
                <a:latin typeface="Arial"/>
                <a:ea typeface="Arial"/>
                <a:cs typeface="Arial"/>
              </a:rPr>
              <a:t>Biosignal</a:t>
            </a:r>
            <a:r>
              <a:rPr lang="en-US" sz="90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-based spoken communication: A survey. </a:t>
            </a:r>
            <a:r>
              <a:rPr lang="en-US" sz="900" b="1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IEEE/ACM </a:t>
            </a:r>
            <a:endParaRPr sz="900" b="1" dirty="0"/>
          </a:p>
        </p:txBody>
      </p:sp>
    </p:spTree>
    <p:extLst>
      <p:ext uri="{BB962C8B-B14F-4D97-AF65-F5344CB8AC3E}">
        <p14:creationId xmlns:p14="http://schemas.microsoft.com/office/powerpoint/2010/main" val="2401804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67712-07D3-AB8A-3BA6-93D14747D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17B5131-D88F-9DC5-D67B-31948E3863F7}"/>
              </a:ext>
            </a:extLst>
          </p:cNvPr>
          <p:cNvSpPr/>
          <p:nvPr/>
        </p:nvSpPr>
        <p:spPr>
          <a:xfrm>
            <a:off x="666733" y="482600"/>
            <a:ext cx="354321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00" b="1" kern="0" spc="54" dirty="0">
                <a:solidFill>
                  <a:srgbClr val="0B72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MOTIVATION</a:t>
            </a:r>
            <a:endParaRPr lang="en-US" sz="9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DF16A55-DE4E-93C7-29E9-6F3819EE4E79}"/>
              </a:ext>
            </a:extLst>
          </p:cNvPr>
          <p:cNvSpPr/>
          <p:nvPr/>
        </p:nvSpPr>
        <p:spPr>
          <a:xfrm>
            <a:off x="666733" y="889000"/>
            <a:ext cx="10299442" cy="883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physiology of imagined speech remains unclear</a:t>
            </a:r>
            <a:endParaRPr lang="en-US" sz="29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F6D77F5-DCAA-FFA3-3E12-D7251629EE13}"/>
              </a:ext>
            </a:extLst>
          </p:cNvPr>
          <p:cNvSpPr/>
          <p:nvPr/>
        </p:nvSpPr>
        <p:spPr>
          <a:xfrm>
            <a:off x="666733" y="2013286"/>
            <a:ext cx="5702894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What</a:t>
            </a:r>
            <a:r>
              <a:rPr lang="nl-BE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decoding</a:t>
            </a:r>
            <a:r>
              <a:rPr lang="nl-BE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 has </a:t>
            </a:r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not</a:t>
            </a:r>
            <a:r>
              <a:rPr lang="nl-BE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resolved</a:t>
            </a:r>
            <a:endParaRPr lang="en-US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F2D91C6-0A4E-69A8-84BD-C2D40F7B3DDD}"/>
              </a:ext>
            </a:extLst>
          </p:cNvPr>
          <p:cNvSpPr/>
          <p:nvPr/>
        </p:nvSpPr>
        <p:spPr>
          <a:xfrm>
            <a:off x="666733" y="2382776"/>
            <a:ext cx="5527238" cy="11203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Many studies find that imagined speech can be decoded from EEG 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but no consensus on physiology, or complete spatiotemporal characterization.</a:t>
            </a:r>
            <a:endParaRPr lang="en-US" sz="1700" i="1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EB3A493-F3D8-AC6C-D13D-80F151CF8B7C}"/>
              </a:ext>
            </a:extLst>
          </p:cNvPr>
          <p:cNvSpPr/>
          <p:nvPr/>
        </p:nvSpPr>
        <p:spPr>
          <a:xfrm>
            <a:off x="6728098" y="2013286"/>
            <a:ext cx="451747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Clues</a:t>
            </a:r>
            <a:r>
              <a:rPr lang="nl-BE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 </a:t>
            </a:r>
            <a:r>
              <a:rPr lang="nl-BE" b="1" dirty="0" err="1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from</a:t>
            </a:r>
            <a:r>
              <a:rPr lang="nl-BE" b="1" dirty="0">
                <a:solidFill>
                  <a:srgbClr val="123B5D"/>
                </a:solidFill>
                <a:latin typeface="Arial" pitchFamily="34" charset="0"/>
                <a:cs typeface="Arial" pitchFamily="34" charset="-120"/>
              </a:rPr>
              <a:t> prior studies</a:t>
            </a:r>
            <a:endParaRPr lang="en-US" sz="18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6">
                <a:extLst>
                  <a:ext uri="{FF2B5EF4-FFF2-40B4-BE49-F238E27FC236}">
                    <a16:creationId xmlns:a16="http://schemas.microsoft.com/office/drawing/2014/main" id="{D622A5CD-1944-2323-616B-ED09346C5597}"/>
                  </a:ext>
                </a:extLst>
              </p:cNvPr>
              <p:cNvSpPr/>
              <p:nvPr/>
            </p:nvSpPr>
            <p:spPr>
              <a:xfrm>
                <a:off x="6705600" y="2382776"/>
                <a:ext cx="4933660" cy="1622857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>
                <a:no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sz="1700" dirty="0">
                    <a:solidFill>
                      <a:srgbClr val="334E68"/>
                    </a:solidFill>
                    <a:latin typeface="Arial"/>
                    <a:cs typeface="Arial"/>
                  </a:rPr>
                  <a:t>Alpha ERS — Tsukahara et al. (2019)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700" dirty="0">
                    <a:solidFill>
                      <a:srgbClr val="334E68"/>
                    </a:solidFill>
                    <a:latin typeface="Arial"/>
                    <a:cs typeface="Arial"/>
                  </a:rPr>
                  <a:t>Alpha / beta ERD — Bhadra et al. (2025)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b="1" dirty="0">
                    <a:solidFill>
                      <a:srgbClr val="123B5D"/>
                    </a:solidFill>
                    <a:latin typeface="Arial" pitchFamily="34" charset="0"/>
                    <a:cs typeface="Arial" pitchFamily="34" charset="-120"/>
                  </a:rPr>
                  <a:t>Intracortical recordings </a:t>
                </a:r>
                <a:r>
                  <a:rPr lang="en-US" sz="1700" dirty="0">
                    <a:solidFill>
                      <a:srgbClr val="334E68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— Kunz et al. (2025) </a:t>
                </a:r>
                <a:endParaRPr lang="en-US" sz="1700" dirty="0"/>
              </a:p>
              <a:p>
                <a:pPr>
                  <a:lnSpc>
                    <a:spcPct val="150000"/>
                  </a:lnSpc>
                </a:pPr>
                <a:r>
                  <a:rPr lang="en-US" sz="1700" dirty="0">
                    <a:solidFill>
                      <a:srgbClr val="334E68"/>
                    </a:solidFill>
                    <a:latin typeface="Arial"/>
                    <a:cs typeface="Arial"/>
                  </a:rPr>
                  <a:t>Inner </a:t>
                </a:r>
                <a14:m>
                  <m:oMath xmlns:m="http://schemas.openxmlformats.org/officeDocument/2006/math">
                    <m:r>
                      <a:rPr lang="en-US" sz="1700" i="0" dirty="0" smtClean="0">
                        <a:solidFill>
                          <a:srgbClr val="334E68"/>
                        </a:solidFill>
                        <a:latin typeface="Cambria Math" panose="02040503050406030204" pitchFamily="18" charset="0"/>
                        <a:cs typeface="Arial"/>
                      </a:rPr>
                      <m:t>~</m:t>
                    </m:r>
                  </m:oMath>
                </a14:m>
                <a:r>
                  <a:rPr lang="en-US" sz="1700" dirty="0">
                    <a:solidFill>
                      <a:srgbClr val="334E68"/>
                    </a:solidFill>
                    <a:latin typeface="Arial"/>
                    <a:cs typeface="Arial"/>
                  </a:rPr>
                  <a:t> attempted speech, weaker modulation</a:t>
                </a:r>
              </a:p>
            </p:txBody>
          </p:sp>
        </mc:Choice>
        <mc:Fallback>
          <p:sp>
            <p:nvSpPr>
              <p:cNvPr id="8" name="Text 6">
                <a:extLst>
                  <a:ext uri="{FF2B5EF4-FFF2-40B4-BE49-F238E27FC236}">
                    <a16:creationId xmlns:a16="http://schemas.microsoft.com/office/drawing/2014/main" id="{D622A5CD-1944-2323-616B-ED09346C55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2382776"/>
                <a:ext cx="4933660" cy="1622857"/>
              </a:xfrm>
              <a:prstGeom prst="rect">
                <a:avLst/>
              </a:prstGeom>
              <a:blipFill>
                <a:blip r:embed="rId3"/>
                <a:stretch>
                  <a:fillRect l="-2843" b="-2256"/>
                </a:stretch>
              </a:blipFill>
              <a:ln/>
            </p:spPr>
            <p:txBody>
              <a:bodyPr/>
              <a:lstStyle/>
              <a:p>
                <a:r>
                  <a:rPr lang="nl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 7">
            <a:extLst>
              <a:ext uri="{FF2B5EF4-FFF2-40B4-BE49-F238E27FC236}">
                <a16:creationId xmlns:a16="http://schemas.microsoft.com/office/drawing/2014/main" id="{7CD672EB-06ED-2CD0-DE33-5B2731A8C4D5}"/>
              </a:ext>
            </a:extLst>
          </p:cNvPr>
          <p:cNvSpPr/>
          <p:nvPr/>
        </p:nvSpPr>
        <p:spPr>
          <a:xfrm>
            <a:off x="666733" y="4012150"/>
            <a:ext cx="10578835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18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study</a:t>
            </a:r>
            <a:endParaRPr lang="en-US" i="1" dirty="0">
              <a:solidFill>
                <a:srgbClr val="334E68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1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12EB3BE-30D1-C402-8860-2542D1DD65BC}"/>
              </a:ext>
            </a:extLst>
          </p:cNvPr>
          <p:cNvSpPr/>
          <p:nvPr/>
        </p:nvSpPr>
        <p:spPr>
          <a:xfrm>
            <a:off x="666733" y="4381640"/>
            <a:ext cx="10578835" cy="15609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Compare speech and finger motor imagery under identical timing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 both tasks with matched no-task trials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imagined articulation show motor-related alpha/beta ERD?</a:t>
            </a:r>
            <a:endParaRPr lang="en-US" sz="17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ABF6E27-6E6F-C909-CAA6-44C13E461D06}"/>
              </a:ext>
            </a:extLst>
          </p:cNvPr>
          <p:cNvSpPr/>
          <p:nvPr/>
        </p:nvSpPr>
        <p:spPr>
          <a:xfrm>
            <a:off x="666733" y="6223000"/>
            <a:ext cx="11467813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526D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 Leuven · 03</a:t>
            </a:r>
            <a:endParaRPr lang="en-US" sz="85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76534371-45B7-83D1-1339-F1D1CFAD80BD}"/>
              </a:ext>
            </a:extLst>
          </p:cNvPr>
          <p:cNvSpPr/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5C426DB1-DA4B-F572-65A8-91E6CE64CA16}"/>
              </a:ext>
            </a:extLst>
          </p:cNvPr>
          <p:cNvSpPr/>
          <p:nvPr/>
        </p:nvSpPr>
        <p:spPr>
          <a:xfrm>
            <a:off x="657359" y="1497409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4" name="Text 9">
            <a:extLst>
              <a:ext uri="{FF2B5EF4-FFF2-40B4-BE49-F238E27FC236}">
                <a16:creationId xmlns:a16="http://schemas.microsoft.com/office/drawing/2014/main" id="{1423335C-B22B-7F51-8B4A-5E1965B2AC43}"/>
              </a:ext>
            </a:extLst>
          </p:cNvPr>
          <p:cNvSpPr>
            <a:spLocks noGrp="1"/>
          </p:cNvSpPr>
          <p:nvPr/>
        </p:nvSpPr>
        <p:spPr>
          <a:xfrm>
            <a:off x="666734" y="5768912"/>
            <a:ext cx="10972526" cy="616013"/>
          </a:xfrm>
          <a:prstGeom prst="rect">
            <a:avLst/>
          </a:prstGeom>
          <a:noFill/>
        </p:spPr>
        <p:txBody>
          <a:bodyPr wrap="none" lIns="0" tIns="0" rIns="0" bIns="0" anchor="b"/>
          <a:lstStyle/>
          <a:p>
            <a:pPr algn="r">
              <a:lnSpc>
                <a:spcPct val="125000"/>
              </a:lnSpc>
            </a:pPr>
            <a:r>
              <a:rPr lang="en-US" sz="900" b="1" dirty="0">
                <a:solidFill>
                  <a:srgbClr val="526D82"/>
                </a:solidFill>
                <a:latin typeface="Arial"/>
                <a:cs typeface="Arial"/>
              </a:rPr>
              <a:t>Tsukahara et al. (2019).</a:t>
            </a:r>
            <a:r>
              <a:rPr lang="en-US" sz="900" dirty="0">
                <a:solidFill>
                  <a:srgbClr val="526D82"/>
                </a:solidFill>
                <a:latin typeface="Arial"/>
                <a:cs typeface="Arial"/>
              </a:rPr>
              <a:t> Analysis of EEG frequency components and an examination of electrode localization during speech imagery. </a:t>
            </a:r>
            <a:r>
              <a:rPr lang="en-US" sz="900" b="1" dirty="0">
                <a:solidFill>
                  <a:srgbClr val="526D82"/>
                </a:solidFill>
                <a:latin typeface="Arial"/>
                <a:cs typeface="Arial"/>
              </a:rPr>
              <a:t>EMBC.</a:t>
            </a:r>
            <a:endParaRPr lang="en-US" sz="900" b="1" dirty="0">
              <a:solidFill>
                <a:srgbClr val="526D82"/>
              </a:solidFill>
              <a:latin typeface="Arial"/>
              <a:ea typeface="Arial"/>
              <a:cs typeface="Arial"/>
            </a:endParaRPr>
          </a:p>
          <a:p>
            <a:pPr algn="r">
              <a:lnSpc>
                <a:spcPct val="125000"/>
              </a:lnSpc>
            </a:pPr>
            <a:r>
              <a:rPr lang="en-US" sz="900" b="1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Bhadra et al. (2025). </a:t>
            </a:r>
            <a:r>
              <a:rPr lang="en-US" sz="90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Learning to operate an imagined speech brain-computer interface involves the spatial and frequency tuning of neural activity. </a:t>
            </a:r>
            <a:r>
              <a:rPr lang="en-US" sz="900" b="1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Communications Biology.</a:t>
            </a:r>
            <a:br>
              <a:rPr lang="en-US" sz="900" dirty="0">
                <a:solidFill>
                  <a:srgbClr val="526D82"/>
                </a:solidFill>
                <a:latin typeface="Arial"/>
                <a:cs typeface="Arial"/>
              </a:rPr>
            </a:br>
            <a:r>
              <a:rPr lang="en-US" sz="900" b="1" dirty="0">
                <a:solidFill>
                  <a:srgbClr val="526D82"/>
                </a:solidFill>
                <a:latin typeface="Arial"/>
                <a:cs typeface="Arial"/>
              </a:rPr>
              <a:t>Kunz et al. (2025). </a:t>
            </a:r>
            <a:r>
              <a:rPr lang="en-US" sz="900" dirty="0">
                <a:solidFill>
                  <a:srgbClr val="526D82"/>
                </a:solidFill>
                <a:latin typeface="Arial"/>
                <a:cs typeface="Arial"/>
              </a:rPr>
              <a:t>Inner speech in motor cortex and implications </a:t>
            </a:r>
            <a:r>
              <a:rPr lang="en-US" sz="90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for speech </a:t>
            </a:r>
            <a:r>
              <a:rPr lang="en-US" sz="900" dirty="0" err="1">
                <a:solidFill>
                  <a:srgbClr val="526D82"/>
                </a:solidFill>
                <a:latin typeface="Arial"/>
                <a:ea typeface="Arial"/>
                <a:cs typeface="Arial"/>
              </a:rPr>
              <a:t>neuroprostheses</a:t>
            </a:r>
            <a:r>
              <a:rPr lang="en-US" sz="90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. </a:t>
            </a:r>
            <a:r>
              <a:rPr lang="en-US" sz="900" b="1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Cell.</a:t>
            </a:r>
          </a:p>
        </p:txBody>
      </p:sp>
    </p:spTree>
    <p:extLst>
      <p:ext uri="{BB962C8B-B14F-4D97-AF65-F5344CB8AC3E}">
        <p14:creationId xmlns:p14="http://schemas.microsoft.com/office/powerpoint/2010/main" val="280415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6733" y="406400"/>
            <a:ext cx="506717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00" b="1" kern="0" spc="54" dirty="0">
                <a:solidFill>
                  <a:srgbClr val="0B72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WITHIN-PARTICIPANT COMPARISON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66733" y="736600"/>
            <a:ext cx="10553436" cy="441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Experiment design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609585" y="13970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5" name="Text 3"/>
          <p:cNvSpPr/>
          <p:nvPr/>
        </p:nvSpPr>
        <p:spPr>
          <a:xfrm>
            <a:off x="666733" y="1701800"/>
            <a:ext cx="1085822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17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healthy right-handed adults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completed </a:t>
            </a:r>
            <a:r>
              <a:rPr lang="en-US" sz="1700" b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</a:t>
            </a:r>
            <a:r>
              <a:rPr lang="en-US" sz="1700" b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finger motor imagery,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matched </a:t>
            </a:r>
            <a:r>
              <a:rPr lang="en-US" sz="1700" b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no-task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trials.  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2504210"/>
            <a:ext cx="5143371" cy="28575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229195" y="2665845"/>
            <a:ext cx="5143371" cy="2742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B728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common trial structure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6229195" y="3035335"/>
            <a:ext cx="5143371" cy="2149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trials per target, four targets per task.</a:t>
            </a:r>
            <a:b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</a:b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Speech imagery: 	</a:t>
            </a:r>
            <a:r>
              <a:rPr lang="en-US" sz="1700" i="1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Next, Back, Select, — (no task)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Motor imagery: 	</a:t>
            </a:r>
            <a:r>
              <a:rPr lang="en-US" sz="1700" i="1" dirty="0">
                <a:solidFill>
                  <a:srgbClr val="334E68"/>
                </a:solidFill>
                <a:latin typeface="Arial" pitchFamily="34" charset="0"/>
                <a:cs typeface="Arial" pitchFamily="34" charset="-120"/>
              </a:rPr>
              <a:t>Thumb, Index, Point, — (no task)</a:t>
            </a:r>
          </a:p>
          <a:p>
            <a:pPr marL="0" indent="0" algn="l">
              <a:lnSpc>
                <a:spcPct val="150000"/>
              </a:lnSpc>
              <a:buNone/>
            </a:pPr>
            <a:endParaRPr lang="en-US" sz="17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64-channel EEG at 500 Hz, downsampled to 200 Hz.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66733" y="5592620"/>
            <a:ext cx="11467813" cy="2476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7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No-task contrast allows isolation of task-related activity from cue- and trial-related effects.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850" dirty="0">
                <a:solidFill>
                  <a:srgbClr val="526D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 Leuven · 05</a:t>
            </a:r>
            <a:endParaRPr lang="en-US" sz="8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067A288-C603-62B0-D9B2-22B516565E44}"/>
              </a:ext>
            </a:extLst>
          </p:cNvPr>
          <p:cNvSpPr/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²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A0BAC-87BC-CF9A-1903-A68A27CC2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>
            <a:extLst>
              <a:ext uri="{FF2B5EF4-FFF2-40B4-BE49-F238E27FC236}">
                <a16:creationId xmlns:a16="http://schemas.microsoft.com/office/drawing/2014/main" id="{4D39BFE9-556E-6A53-DCFE-8E3210E5D8CC}"/>
              </a:ext>
            </a:extLst>
          </p:cNvPr>
          <p:cNvSpPr>
            <a:spLocks noGrp="1"/>
          </p:cNvSpPr>
          <p:nvPr/>
        </p:nvSpPr>
        <p:spPr>
          <a:xfrm>
            <a:off x="666733" y="431800"/>
            <a:ext cx="3543211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>
                <a:solidFill>
                  <a:srgbClr val="0B7285"/>
                </a:solidFill>
                <a:latin typeface="Arial"/>
                <a:ea typeface="Arial"/>
                <a:cs typeface="Arial"/>
              </a:rPr>
              <a:t>ANALYSIS</a:t>
            </a:r>
            <a:endParaRPr sz="900"/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8C53A831-B70D-4D22-7806-24A037FCEDC7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sz="2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Two complementary analyses</a:t>
            </a:r>
            <a:endParaRPr sz="2900" dirty="0"/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EF0AC137-CA3E-FA04-E1B5-FB53C2245E7D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  <p:sp>
        <p:nvSpPr>
          <p:cNvPr id="15" name="Text 3">
            <a:extLst>
              <a:ext uri="{FF2B5EF4-FFF2-40B4-BE49-F238E27FC236}">
                <a16:creationId xmlns:a16="http://schemas.microsoft.com/office/drawing/2014/main" id="{7DB8F995-9127-3D4F-293E-3D86E5917FB3}"/>
              </a:ext>
            </a:extLst>
          </p:cNvPr>
          <p:cNvSpPr>
            <a:spLocks noGrp="1"/>
          </p:cNvSpPr>
          <p:nvPr/>
        </p:nvSpPr>
        <p:spPr>
          <a:xfrm>
            <a:off x="666734" y="1752600"/>
            <a:ext cx="10915378" cy="6286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We characterize group-level physiology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sz="1700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and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</a:t>
            </a: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participant-level detectability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, </a:t>
            </a:r>
            <a:b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</a:br>
            <a:r>
              <a:rPr lang="nl-BE" sz="1700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then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sz="1700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ask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</a:t>
            </a: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whether targets separate and what distinguishes the best performing participants.</a:t>
            </a:r>
            <a:endParaRPr sz="1700" dirty="0"/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76448F2E-82CA-17A0-9A15-95FEC7CB927F}"/>
              </a:ext>
            </a:extLst>
          </p:cNvPr>
          <p:cNvSpPr>
            <a:spLocks noGrp="1"/>
          </p:cNvSpPr>
          <p:nvPr/>
        </p:nvSpPr>
        <p:spPr>
          <a:xfrm>
            <a:off x="666733" y="3210064"/>
            <a:ext cx="3448067" cy="27424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sz="1800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Group-level physiology</a:t>
            </a:r>
            <a:endParaRPr sz="1800" dirty="0"/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96323EC3-BCE1-F049-BD14-24890F8FAFB8}"/>
              </a:ext>
            </a:extLst>
          </p:cNvPr>
          <p:cNvSpPr>
            <a:spLocks noGrp="1"/>
          </p:cNvSpPr>
          <p:nvPr/>
        </p:nvSpPr>
        <p:spPr>
          <a:xfrm>
            <a:off x="666733" y="3579554"/>
            <a:ext cx="3448067" cy="174482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Spatiotemporal cluster-permutation analysis across 7 frequency bands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.</a:t>
            </a:r>
          </a:p>
          <a:p>
            <a:pPr>
              <a:lnSpc>
                <a:spcPct val="150000"/>
              </a:lnSpc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Task 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 no-</a:t>
            </a:r>
            <a:r>
              <a:rPr sz="1700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tas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k</a:t>
            </a:r>
          </a:p>
        </p:txBody>
      </p:sp>
      <p:sp>
        <p:nvSpPr>
          <p:cNvPr id="18" name="Text 6">
            <a:extLst>
              <a:ext uri="{FF2B5EF4-FFF2-40B4-BE49-F238E27FC236}">
                <a16:creationId xmlns:a16="http://schemas.microsoft.com/office/drawing/2014/main" id="{E9F101F8-D6F5-54D4-7CAF-CEA126F8C8EE}"/>
              </a:ext>
            </a:extLst>
          </p:cNvPr>
          <p:cNvSpPr>
            <a:spLocks noGrp="1"/>
          </p:cNvSpPr>
          <p:nvPr/>
        </p:nvSpPr>
        <p:spPr>
          <a:xfrm>
            <a:off x="4565536" y="3210064"/>
            <a:ext cx="3060623" cy="27424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sz="1800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Participant decoding</a:t>
            </a:r>
            <a:endParaRPr sz="18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14C7550C-A3A6-CC55-763E-75E3BEAD58BC}"/>
              </a:ext>
            </a:extLst>
          </p:cNvPr>
          <p:cNvSpPr>
            <a:spLocks noGrp="1"/>
          </p:cNvSpPr>
          <p:nvPr/>
        </p:nvSpPr>
        <p:spPr>
          <a:xfrm>
            <a:off x="4565536" y="3579555"/>
            <a:ext cx="3060623" cy="174482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FB-CSP plus shrinkage LDA for task versus no-task, with 5-fold cross-validation and balanced accuracy.</a:t>
            </a:r>
            <a:endParaRPr sz="17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C130B956-E965-64A6-687A-C34C79AE9452}"/>
              </a:ext>
            </a:extLst>
          </p:cNvPr>
          <p:cNvSpPr>
            <a:spLocks noGrp="1"/>
          </p:cNvSpPr>
          <p:nvPr/>
        </p:nvSpPr>
        <p:spPr>
          <a:xfrm>
            <a:off x="8464338" y="3210064"/>
            <a:ext cx="3060623" cy="27424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sz="1800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+ Follo</a:t>
            </a:r>
            <a:r>
              <a:rPr lang="nl-BE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w-ups</a:t>
            </a:r>
            <a:endParaRPr sz="1800" dirty="0"/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5C8BF284-E47E-3325-5692-87CB842209F7}"/>
              </a:ext>
            </a:extLst>
          </p:cNvPr>
          <p:cNvSpPr>
            <a:spLocks noGrp="1"/>
          </p:cNvSpPr>
          <p:nvPr/>
        </p:nvSpPr>
        <p:spPr>
          <a:xfrm>
            <a:off x="8464296" y="3579539"/>
            <a:ext cx="3060668" cy="174483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Target-specific maps and pairwise target decoding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,</a:t>
            </a:r>
            <a:b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</a:b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l</a:t>
            </a:r>
            <a:r>
              <a:rPr lang="en-US" sz="1700" dirty="0">
                <a:solidFill>
                  <a:srgbClr val="334E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eave-one-band-out ablation</a:t>
            </a: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, and best performers.</a:t>
            </a:r>
            <a:endParaRPr sz="1700" dirty="0"/>
          </a:p>
        </p:txBody>
      </p:sp>
      <p:sp>
        <p:nvSpPr>
          <p:cNvPr id="23" name="Text 11">
            <a:extLst>
              <a:ext uri="{FF2B5EF4-FFF2-40B4-BE49-F238E27FC236}">
                <a16:creationId xmlns:a16="http://schemas.microsoft.com/office/drawing/2014/main" id="{63EB0E4A-5C33-A532-1C56-3D9DE029DB68}"/>
              </a:ext>
            </a:extLst>
          </p:cNvPr>
          <p:cNvSpPr>
            <a:spLocks noGrp="1"/>
          </p:cNvSpPr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0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6</a:t>
            </a:r>
            <a:endParaRPr sz="850" dirty="0"/>
          </a:p>
        </p:txBody>
      </p:sp>
      <p:sp>
        <p:nvSpPr>
          <p:cNvPr id="25" name="Rechthoek 24">
            <a:extLst>
              <a:ext uri="{FF2B5EF4-FFF2-40B4-BE49-F238E27FC236}">
                <a16:creationId xmlns:a16="http://schemas.microsoft.com/office/drawing/2014/main" id="{CD2740E7-88A2-BB95-9032-2BA531AB4ADE}"/>
              </a:ext>
            </a:extLst>
          </p:cNvPr>
          <p:cNvSpPr/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²</a:t>
            </a:r>
          </a:p>
        </p:txBody>
      </p:sp>
    </p:spTree>
    <p:extLst>
      <p:ext uri="{BB962C8B-B14F-4D97-AF65-F5344CB8AC3E}">
        <p14:creationId xmlns:p14="http://schemas.microsoft.com/office/powerpoint/2010/main" val="3003855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0BB57-060C-895D-E456-89D394C2B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4732DD0-163F-7005-C860-ECEB2BB06EEF}"/>
              </a:ext>
            </a:extLst>
          </p:cNvPr>
          <p:cNvSpPr>
            <a:spLocks noGrp="1"/>
          </p:cNvSpPr>
          <p:nvPr/>
        </p:nvSpPr>
        <p:spPr>
          <a:xfrm>
            <a:off x="666733" y="381000"/>
            <a:ext cx="4305192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>
                <a:solidFill>
                  <a:srgbClr val="0B7285"/>
                </a:solidFill>
                <a:latin typeface="Arial"/>
                <a:ea typeface="Arial"/>
                <a:cs typeface="Arial"/>
              </a:rPr>
              <a:t>REFERENCE PATTERN</a:t>
            </a:r>
            <a:endParaRPr sz="900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FA9F6453-F44B-B907-952F-153B45C8E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1981200"/>
            <a:ext cx="6349841" cy="4191000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275FA605-1B94-0CAE-FD4A-E898BA6CD555}"/>
              </a:ext>
            </a:extLst>
          </p:cNvPr>
          <p:cNvSpPr>
            <a:spLocks noGrp="1"/>
          </p:cNvSpPr>
          <p:nvPr/>
        </p:nvSpPr>
        <p:spPr>
          <a:xfrm>
            <a:off x="7676958" y="2033154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Canonical motor pattern</a:t>
            </a:r>
            <a:endParaRPr sz="19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0F8671D1-1829-1D52-D6D4-B82B7BECC206}"/>
              </a:ext>
            </a:extLst>
          </p:cNvPr>
          <p:cNvSpPr>
            <a:spLocks noGrp="1"/>
          </p:cNvSpPr>
          <p:nvPr/>
        </p:nvSpPr>
        <p:spPr>
          <a:xfrm>
            <a:off x="7676958" y="2417924"/>
            <a:ext cx="3886103" cy="17145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Sustained contralateral alpha/beta ERD Focal left sensorimotor power decrease Before, during and after finger imagery</a:t>
            </a:r>
            <a:endParaRPr sz="1700" dirty="0">
              <a:solidFill>
                <a:srgbClr val="526D82"/>
              </a:solidFill>
              <a:latin typeface="Arial"/>
              <a:cs typeface="Arial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E6F6A4F-6C1B-DE62-A528-F4C5000EDDBA}"/>
              </a:ext>
            </a:extLst>
          </p:cNvPr>
          <p:cNvSpPr>
            <a:spLocks noGrp="1"/>
          </p:cNvSpPr>
          <p:nvPr/>
        </p:nvSpPr>
        <p:spPr>
          <a:xfrm>
            <a:off x="666733" y="62738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0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7</a:t>
            </a:r>
            <a:endParaRPr sz="8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542A0798-81F3-FAC2-6C49-6844E40CB112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²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1E55CD29-72F5-789A-9E66-EF9B61DC1052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32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Finger motor imagery shows canonical motor pattern</a:t>
            </a:r>
            <a:endParaRPr lang="en-US" sz="3200" dirty="0"/>
          </a:p>
        </p:txBody>
      </p:sp>
      <p:sp>
        <p:nvSpPr>
          <p:cNvPr id="10" name="Shape 2">
            <a:extLst>
              <a:ext uri="{FF2B5EF4-FFF2-40B4-BE49-F238E27FC236}">
                <a16:creationId xmlns:a16="http://schemas.microsoft.com/office/drawing/2014/main" id="{66ADA3B3-01CB-1285-0E6E-A6C1D1F2A982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72B2E00B-E025-B012-990F-1499506ABEC0}"/>
              </a:ext>
            </a:extLst>
          </p:cNvPr>
          <p:cNvSpPr>
            <a:spLocks noGrp="1"/>
          </p:cNvSpPr>
          <p:nvPr/>
        </p:nvSpPr>
        <p:spPr>
          <a:xfrm>
            <a:off x="7676958" y="4298639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target-</a:t>
            </a:r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specific</a:t>
            </a: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separation</a:t>
            </a:r>
            <a:endParaRPr sz="1900" dirty="0"/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A07D6FD5-997F-1B2B-BD94-1BC5D88947B4}"/>
              </a:ext>
            </a:extLst>
          </p:cNvPr>
          <p:cNvSpPr>
            <a:spLocks noGrp="1"/>
          </p:cNvSpPr>
          <p:nvPr/>
        </p:nvSpPr>
        <p:spPr>
          <a:xfrm>
            <a:off x="7676958" y="4683409"/>
            <a:ext cx="3886103" cy="144749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Pairwise decoding at chance-level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 target-dependent clusters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 target effect on cluster strength</a:t>
            </a:r>
            <a:endParaRPr sz="1700" dirty="0">
              <a:solidFill>
                <a:srgbClr val="526D82"/>
              </a:solidFill>
              <a:latin typeface="Arial"/>
              <a:cs typeface="Arial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8A6B647A-F0D3-CC54-3E93-92651483852B}"/>
              </a:ext>
            </a:extLst>
          </p:cNvPr>
          <p:cNvSpPr/>
          <p:nvPr/>
        </p:nvSpPr>
        <p:spPr>
          <a:xfrm>
            <a:off x="2879388" y="2968639"/>
            <a:ext cx="1134893" cy="320356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6798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BC6B3-C9B2-48C5-C4C5-A24BAFCC3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EB5DB49-14E3-91F2-182E-371F4344F13A}"/>
              </a:ext>
            </a:extLst>
          </p:cNvPr>
          <p:cNvSpPr>
            <a:spLocks noGrp="1"/>
          </p:cNvSpPr>
          <p:nvPr/>
        </p:nvSpPr>
        <p:spPr>
          <a:xfrm>
            <a:off x="666733" y="3810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MAIN RESULT</a:t>
            </a:r>
            <a:endParaRPr sz="900" dirty="0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6281B8E0-3B91-40D9-49EC-91C12B51E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33" y="1955800"/>
            <a:ext cx="6251658" cy="4251234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EC99AB58-1027-4468-EA65-AF329DE46ACC}"/>
              </a:ext>
            </a:extLst>
          </p:cNvPr>
          <p:cNvSpPr>
            <a:spLocks noGrp="1"/>
          </p:cNvSpPr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0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8</a:t>
            </a:r>
            <a:endParaRPr sz="8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9A3A483-0AFD-8310-F913-70186287233C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²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3EA7639-82A6-91BC-202A-4B8DBA88DFEB}"/>
              </a:ext>
            </a:extLst>
          </p:cNvPr>
          <p:cNvSpPr>
            <a:spLocks noGrp="1"/>
          </p:cNvSpPr>
          <p:nvPr/>
        </p:nvSpPr>
        <p:spPr>
          <a:xfrm>
            <a:off x="7676958" y="2033154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c</a:t>
            </a:r>
            <a:r>
              <a:rPr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anonical</a:t>
            </a:r>
            <a:r>
              <a:rPr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motor pattern</a:t>
            </a:r>
            <a:endParaRPr sz="19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729E66D3-7BE6-EB2E-3792-689D1A446AB2}"/>
              </a:ext>
            </a:extLst>
          </p:cNvPr>
          <p:cNvSpPr>
            <a:spLocks noGrp="1"/>
          </p:cNvSpPr>
          <p:nvPr/>
        </p:nvSpPr>
        <p:spPr>
          <a:xfrm>
            <a:off x="7676958" y="2417924"/>
            <a:ext cx="3886103" cy="17145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Transient, distributed alpha ERS Strongest near execution onset </a:t>
            </a:r>
            <a:b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</a:b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Not sustained across the full trial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B3E08A84-7FCB-E6E6-BB5E-73C63CA63A82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2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Speech imagery shows weak, distributed alpha synchronization</a:t>
            </a:r>
            <a:endParaRPr lang="en-US" sz="2800" dirty="0"/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0D491491-F214-4F11-16B1-3DCCEC3040B2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F056BA8E-CF7B-B96B-2405-0AB9B51D4E6A}"/>
              </a:ext>
            </a:extLst>
          </p:cNvPr>
          <p:cNvSpPr/>
          <p:nvPr/>
        </p:nvSpPr>
        <p:spPr>
          <a:xfrm>
            <a:off x="2879388" y="2968639"/>
            <a:ext cx="1134893" cy="320356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9F548F64-0FBD-76DC-7DC6-4CC3A719DE59}"/>
              </a:ext>
            </a:extLst>
          </p:cNvPr>
          <p:cNvSpPr>
            <a:spLocks noGrp="1"/>
          </p:cNvSpPr>
          <p:nvPr/>
        </p:nvSpPr>
        <p:spPr>
          <a:xfrm>
            <a:off x="7676958" y="4298639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target-</a:t>
            </a:r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specific</a:t>
            </a: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separation</a:t>
            </a:r>
            <a:endParaRPr sz="190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23FD5D61-E15A-9997-5165-ACE838A5E418}"/>
              </a:ext>
            </a:extLst>
          </p:cNvPr>
          <p:cNvSpPr>
            <a:spLocks noGrp="1"/>
          </p:cNvSpPr>
          <p:nvPr/>
        </p:nvSpPr>
        <p:spPr>
          <a:xfrm>
            <a:off x="7676958" y="4683409"/>
            <a:ext cx="3886103" cy="144749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Pairwise decoding at chance-level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 target-dependent clusters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 target effect on cluster strength</a:t>
            </a:r>
            <a:endParaRPr sz="1700" dirty="0">
              <a:solidFill>
                <a:srgbClr val="526D82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46339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E4BEAC-9843-8763-55A8-964ED3C06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590663D-7FC0-9EA7-1250-423E968C9E7D}"/>
              </a:ext>
            </a:extLst>
          </p:cNvPr>
          <p:cNvSpPr>
            <a:spLocks noGrp="1"/>
          </p:cNvSpPr>
          <p:nvPr/>
        </p:nvSpPr>
        <p:spPr>
          <a:xfrm>
            <a:off x="666733" y="3810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MAIN RESULT</a:t>
            </a:r>
            <a:endParaRPr sz="900" dirty="0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A57C1CBC-E158-F715-898D-677C2B00E6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33" y="1955800"/>
            <a:ext cx="6251658" cy="4251234"/>
          </a:xfrm>
          <a:prstGeom prst="rect">
            <a:avLst/>
          </a:prstGeom>
        </p:spPr>
      </p:pic>
      <p:sp>
        <p:nvSpPr>
          <p:cNvPr id="9" name="Text 6">
            <a:extLst>
              <a:ext uri="{FF2B5EF4-FFF2-40B4-BE49-F238E27FC236}">
                <a16:creationId xmlns:a16="http://schemas.microsoft.com/office/drawing/2014/main" id="{EEC30E07-C2B4-051D-EFCA-BF04D4404577}"/>
              </a:ext>
            </a:extLst>
          </p:cNvPr>
          <p:cNvSpPr>
            <a:spLocks noGrp="1"/>
          </p:cNvSpPr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0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8</a:t>
            </a:r>
            <a:endParaRPr sz="8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194018B1-D60C-0E94-DE3F-65BEB5DBDA93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²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09459CA-58C5-11BA-8FF1-66F1BDF0FCFB}"/>
              </a:ext>
            </a:extLst>
          </p:cNvPr>
          <p:cNvSpPr>
            <a:spLocks noGrp="1"/>
          </p:cNvSpPr>
          <p:nvPr/>
        </p:nvSpPr>
        <p:spPr>
          <a:xfrm>
            <a:off x="7676958" y="2033154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c</a:t>
            </a:r>
            <a:r>
              <a:rPr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anonical</a:t>
            </a:r>
            <a:r>
              <a:rPr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motor pattern</a:t>
            </a:r>
            <a:endParaRPr sz="1900" dirty="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4A2B9DA9-6B91-154E-DC30-BD2060D721F3}"/>
              </a:ext>
            </a:extLst>
          </p:cNvPr>
          <p:cNvSpPr>
            <a:spLocks noGrp="1"/>
          </p:cNvSpPr>
          <p:nvPr/>
        </p:nvSpPr>
        <p:spPr>
          <a:xfrm>
            <a:off x="7676958" y="2417924"/>
            <a:ext cx="3886103" cy="17145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Transient, distributed alpha ERS Strongest near execution onset </a:t>
            </a:r>
            <a:b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</a:b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Not sustained across the full trial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ACE1EFC1-9F8C-8B6F-F072-3CFC13EC1C14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2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Speech imagery shows weak, distributed alpha synchronization</a:t>
            </a:r>
            <a:endParaRPr lang="en-US" sz="2800" dirty="0"/>
          </a:p>
        </p:txBody>
      </p:sp>
      <p:sp>
        <p:nvSpPr>
          <p:cNvPr id="19" name="Shape 2">
            <a:extLst>
              <a:ext uri="{FF2B5EF4-FFF2-40B4-BE49-F238E27FC236}">
                <a16:creationId xmlns:a16="http://schemas.microsoft.com/office/drawing/2014/main" id="{9DA461B4-6C09-70EE-0E6B-CBED8CF71E2F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FD03BE05-277F-8F6F-C134-220E20D0EA8D}"/>
              </a:ext>
            </a:extLst>
          </p:cNvPr>
          <p:cNvSpPr/>
          <p:nvPr/>
        </p:nvSpPr>
        <p:spPr>
          <a:xfrm>
            <a:off x="2879388" y="2968639"/>
            <a:ext cx="1134893" cy="320356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Text 3">
            <a:extLst>
              <a:ext uri="{FF2B5EF4-FFF2-40B4-BE49-F238E27FC236}">
                <a16:creationId xmlns:a16="http://schemas.microsoft.com/office/drawing/2014/main" id="{B15AB8E7-9FA9-3AB7-0DC2-473F3A02107C}"/>
              </a:ext>
            </a:extLst>
          </p:cNvPr>
          <p:cNvSpPr>
            <a:spLocks noGrp="1"/>
          </p:cNvSpPr>
          <p:nvPr/>
        </p:nvSpPr>
        <p:spPr>
          <a:xfrm>
            <a:off x="7676958" y="4298639"/>
            <a:ext cx="3886103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Possible</a:t>
            </a:r>
            <a:r>
              <a:rPr lang="nl-BE"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sz="1900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interpretation</a:t>
            </a:r>
            <a:endParaRPr lang="nl-BE" sz="1900" dirty="0"/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9F960EBC-08EF-4162-F03E-61915EB05266}"/>
              </a:ext>
            </a:extLst>
          </p:cNvPr>
          <p:cNvSpPr>
            <a:spLocks noGrp="1"/>
          </p:cNvSpPr>
          <p:nvPr/>
        </p:nvSpPr>
        <p:spPr>
          <a:xfrm>
            <a:off x="7676958" y="4683409"/>
            <a:ext cx="3886103" cy="1447497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ERD → cortical activation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526D82"/>
                </a:solidFill>
                <a:latin typeface="Arial"/>
                <a:cs typeface="Arial"/>
              </a:rPr>
              <a:t>ERS → inhibition / attentional control</a:t>
            </a:r>
          </a:p>
        </p:txBody>
      </p:sp>
    </p:spTree>
    <p:extLst>
      <p:ext uri="{BB962C8B-B14F-4D97-AF65-F5344CB8AC3E}">
        <p14:creationId xmlns:p14="http://schemas.microsoft.com/office/powerpoint/2010/main" val="15073091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C234BA1-26B0-41D9-B428-CB1AE82945EA}"/>
              </a:ext>
            </a:extLst>
          </p:cNvPr>
          <p:cNvSpPr>
            <a:spLocks noGrp="1"/>
          </p:cNvSpPr>
          <p:nvPr/>
        </p:nvSpPr>
        <p:spPr>
          <a:xfrm>
            <a:off x="666733" y="381000"/>
            <a:ext cx="4686183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>
                <a:solidFill>
                  <a:srgbClr val="0B7285"/>
                </a:solidFill>
                <a:latin typeface="Arial"/>
                <a:ea typeface="Arial"/>
                <a:cs typeface="Arial"/>
              </a:rPr>
              <a:t>DETECTION AND CORRELATION</a:t>
            </a:r>
            <a:endParaRPr sz="900"/>
          </a:p>
        </p:txBody>
      </p:sp>
      <p:pic>
        <p:nvPicPr>
          <p:cNvPr id="1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376" y="1834617"/>
            <a:ext cx="6352290" cy="3551906"/>
          </a:xfrm>
          <a:prstGeom prst="rect">
            <a:avLst/>
          </a:prstGeom>
        </p:spPr>
      </p:pic>
      <p:sp>
        <p:nvSpPr>
          <p:cNvPr id="6" name="Text 3">
            <a:extLst>
              <a:ext uri="{FF2B5EF4-FFF2-40B4-BE49-F238E27FC236}">
                <a16:creationId xmlns:a16="http://schemas.microsoft.com/office/drawing/2014/main" id="{9669735D-93E8-4165-AA72-33B9B86DDC3D}"/>
              </a:ext>
            </a:extLst>
          </p:cNvPr>
          <p:cNvSpPr>
            <a:spLocks noGrp="1"/>
          </p:cNvSpPr>
          <p:nvPr/>
        </p:nvSpPr>
        <p:spPr>
          <a:xfrm>
            <a:off x="6914666" y="2433443"/>
            <a:ext cx="4521087" cy="2895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sz="19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FB-CSP detection</a:t>
            </a:r>
            <a:endParaRPr sz="19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763C3C47-F61E-43CB-8915-816BFD345EE2}"/>
              </a:ext>
            </a:extLst>
          </p:cNvPr>
          <p:cNvSpPr>
            <a:spLocks noGrp="1"/>
          </p:cNvSpPr>
          <p:nvPr/>
        </p:nvSpPr>
        <p:spPr>
          <a:xfrm>
            <a:off x="6914666" y="2818213"/>
            <a:ext cx="4521087" cy="17145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Motor </a:t>
            </a:r>
            <a:r>
              <a:rPr lang="nl-BE" sz="1700" dirty="0" err="1">
                <a:solidFill>
                  <a:srgbClr val="334E68"/>
                </a:solidFill>
                <a:latin typeface="Arial"/>
                <a:ea typeface="Arial"/>
                <a:cs typeface="Arial"/>
              </a:rPr>
              <a:t>imagery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: </a:t>
            </a:r>
            <a:r>
              <a:rPr lang="nl-BE" sz="1700" b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0.717 ± 0.125</a:t>
            </a:r>
            <a:endParaRPr lang="nl-BE" sz="1700" dirty="0">
              <a:solidFill>
                <a:srgbClr val="334E68"/>
              </a:solidFill>
              <a:latin typeface="Arial"/>
              <a:ea typeface="Arial"/>
              <a:cs typeface="Arial"/>
            </a:endParaRPr>
          </a:p>
          <a:p>
            <a:pPr marL="0" indent="0" algn="l">
              <a:lnSpc>
                <a:spcPct val="150000"/>
              </a:lnSpc>
              <a:buNone/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Speech imagery: </a:t>
            </a:r>
            <a:r>
              <a:rPr sz="1700" b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0.563 ± 0.071</a:t>
            </a:r>
            <a:endParaRPr sz="1700" dirty="0"/>
          </a:p>
          <a:p>
            <a:pPr marL="0" indent="0" algn="l">
              <a:lnSpc>
                <a:spcPct val="150000"/>
              </a:lnSpc>
              <a:buNone/>
            </a:pP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Spearman’s ρ = </a:t>
            </a:r>
            <a:r>
              <a:rPr sz="1700" b="1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0.520</a:t>
            </a: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, p = 0.00164, n = 34</a:t>
            </a:r>
            <a:endParaRPr sz="1700" dirty="0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DBD3102-CB26-4B95-B2C1-C5FB9C6D4F5A}"/>
              </a:ext>
            </a:extLst>
          </p:cNvPr>
          <p:cNvSpPr>
            <a:spLocks noGrp="1"/>
          </p:cNvSpPr>
          <p:nvPr/>
        </p:nvSpPr>
        <p:spPr>
          <a:xfrm>
            <a:off x="666750" y="5655370"/>
            <a:ext cx="10858214" cy="4953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>
              <a:lnSpc>
                <a:spcPct val="125000"/>
              </a:lnSpc>
            </a:pPr>
            <a:r>
              <a:rPr lang="en-US" sz="17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Correlation may reflect consistency, engagement, EEG quality, or broader BCI literacy.</a:t>
            </a:r>
            <a:endParaRPr lang="en-US" sz="17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969AAFB-C7C2-4371-89B8-B19C23E010C8}"/>
              </a:ext>
            </a:extLst>
          </p:cNvPr>
          <p:cNvSpPr>
            <a:spLocks noGrp="1"/>
          </p:cNvSpPr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0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9</a:t>
            </a:r>
            <a:endParaRPr sz="850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4E34E1B1-113E-2EC5-10CD-1F6094E91808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²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D758158-D695-C55B-AD28-F944369624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32320" y="2680855"/>
            <a:ext cx="5095234" cy="2659946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46918E18-2364-7043-1910-255C40B799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08253" y="5340801"/>
            <a:ext cx="3734094" cy="256328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531F84EE-8A21-8D1C-78F7-23A717EE1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3141" y="-600472"/>
            <a:ext cx="5400675" cy="281940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23FCECBE-882A-1449-2D89-F9D7E5707A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29841" y="2216745"/>
            <a:ext cx="5133975" cy="352425"/>
          </a:xfrm>
          <a:prstGeom prst="rect">
            <a:avLst/>
          </a:prstGeom>
        </p:spPr>
      </p:pic>
      <p:sp>
        <p:nvSpPr>
          <p:cNvPr id="5" name="Text 1">
            <a:extLst>
              <a:ext uri="{FF2B5EF4-FFF2-40B4-BE49-F238E27FC236}">
                <a16:creationId xmlns:a16="http://schemas.microsoft.com/office/drawing/2014/main" id="{8ADE6C66-809B-E348-3E57-610988E781F8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2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Detection varies across participants but correlates across tasks</a:t>
            </a:r>
            <a:endParaRPr lang="en-US" sz="2800" dirty="0"/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EC90E8C9-D64A-AD22-45DE-69D00B4A1821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6037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903BC1E9-9093-4728-8AF2-2CDF1E6CD560}"/>
              </a:ext>
            </a:extLst>
          </p:cNvPr>
          <p:cNvSpPr>
            <a:spLocks noGrp="1"/>
          </p:cNvSpPr>
          <p:nvPr/>
        </p:nvSpPr>
        <p:spPr>
          <a:xfrm>
            <a:off x="666733" y="381000"/>
            <a:ext cx="5067173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900" b="1" spc="54">
                <a:solidFill>
                  <a:srgbClr val="0B7285"/>
                </a:solidFill>
                <a:latin typeface="Arial"/>
                <a:ea typeface="Arial"/>
                <a:cs typeface="Arial"/>
              </a:rPr>
              <a:t>EXPLORATORY FOLLOW-UP</a:t>
            </a:r>
            <a:endParaRPr sz="900"/>
          </a:p>
        </p:txBody>
      </p:sp>
      <p:pic>
        <p:nvPicPr>
          <p:cNvPr id="18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85" y="1987732"/>
            <a:ext cx="4825879" cy="2413000"/>
          </a:xfrm>
          <a:prstGeom prst="rect">
            <a:avLst/>
          </a:prstGeom>
        </p:spPr>
      </p:pic>
      <p:pic>
        <p:nvPicPr>
          <p:cNvPr id="19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2844" y="1987732"/>
            <a:ext cx="4825879" cy="2413000"/>
          </a:xfrm>
          <a:prstGeom prst="rect">
            <a:avLst/>
          </a:prstGeom>
        </p:spPr>
      </p:pic>
      <p:sp>
        <p:nvSpPr>
          <p:cNvPr id="7" name="Text 3">
            <a:extLst>
              <a:ext uri="{FF2B5EF4-FFF2-40B4-BE49-F238E27FC236}">
                <a16:creationId xmlns:a16="http://schemas.microsoft.com/office/drawing/2014/main" id="{CB722B11-8826-4961-9550-C6F5CD2EFE8F}"/>
              </a:ext>
            </a:extLst>
          </p:cNvPr>
          <p:cNvSpPr>
            <a:spLocks noGrp="1"/>
          </p:cNvSpPr>
          <p:nvPr/>
        </p:nvSpPr>
        <p:spPr>
          <a:xfrm>
            <a:off x="666750" y="4994243"/>
            <a:ext cx="10299478" cy="74295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sz="17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6 of 34 participants exceeded the uncorrected binomial threshold (balanced accuracy &gt; 0.617).</a:t>
            </a:r>
            <a:endParaRPr sz="1700" dirty="0"/>
          </a:p>
          <a:p>
            <a:pPr marL="0" indent="0" algn="l">
              <a:lnSpc>
                <a:spcPct val="150000"/>
              </a:lnSpc>
              <a:buNone/>
            </a:pP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More </a:t>
            </a:r>
            <a:r>
              <a:rPr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pronounced right-frontocentral alpha synchronization centered on FC4</a:t>
            </a:r>
            <a:r>
              <a:rPr lang="nl-BE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.</a:t>
            </a:r>
            <a:endParaRPr sz="1700" dirty="0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33ED8A9-A1CD-437C-9A7F-5493015C3ECF}"/>
              </a:ext>
            </a:extLst>
          </p:cNvPr>
          <p:cNvSpPr>
            <a:spLocks noGrp="1"/>
          </p:cNvSpPr>
          <p:nvPr/>
        </p:nvSpPr>
        <p:spPr>
          <a:xfrm>
            <a:off x="666733" y="6248400"/>
            <a:ext cx="11467813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10</a:t>
            </a:r>
            <a:endParaRPr sz="850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9CE6ED5C-097F-46FE-FFEF-73F643248804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t>²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56916A44-C9B6-882F-3F6D-0B49CF057AF7}"/>
              </a:ext>
            </a:extLst>
          </p:cNvPr>
          <p:cNvSpPr>
            <a:spLocks noGrp="1"/>
          </p:cNvSpPr>
          <p:nvPr/>
        </p:nvSpPr>
        <p:spPr>
          <a:xfrm>
            <a:off x="666733" y="762000"/>
            <a:ext cx="10553436" cy="44192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2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Right-frontocentral alpha synchronization in best performers</a:t>
            </a:r>
            <a:endParaRPr lang="en-US" sz="2800" dirty="0"/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56459B80-A7E2-6F82-EE26-60B6507F9223}"/>
              </a:ext>
            </a:extLst>
          </p:cNvPr>
          <p:cNvSpPr>
            <a:spLocks noGrp="1"/>
          </p:cNvSpPr>
          <p:nvPr/>
        </p:nvSpPr>
        <p:spPr>
          <a:xfrm>
            <a:off x="609585" y="1422400"/>
            <a:ext cx="10972526" cy="12700"/>
          </a:xfrm>
          <a:prstGeom prst="roundRect">
            <a:avLst>
              <a:gd name="adj" fmla="val 49999"/>
            </a:avLst>
          </a:prstGeom>
          <a:solidFill>
            <a:srgbClr val="D9E2EC"/>
          </a:solidFill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3375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5CB30-CC02-850F-8123-4AB5739E2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0164C2C-9981-CE01-3222-722C50F8864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396" cy="6858000"/>
          </a:xfrm>
          <a:prstGeom prst="roundRect">
            <a:avLst>
              <a:gd name="adj" fmla="val 22500"/>
            </a:avLst>
          </a:prstGeom>
          <a:solidFill>
            <a:srgbClr val="0B7285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92ABCD2-CB01-83FF-6F01-C813C84BC0EE}"/>
              </a:ext>
            </a:extLst>
          </p:cNvPr>
          <p:cNvSpPr>
            <a:spLocks noGrp="1"/>
          </p:cNvSpPr>
          <p:nvPr/>
        </p:nvSpPr>
        <p:spPr>
          <a:xfrm>
            <a:off x="666733" y="5334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nl-BE"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INTERPRETATION</a:t>
            </a:r>
            <a:endParaRPr sz="9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0CDC76A-2B38-273F-07CB-45C3C737536E}"/>
              </a:ext>
            </a:extLst>
          </p:cNvPr>
          <p:cNvSpPr>
            <a:spLocks noGrp="1"/>
          </p:cNvSpPr>
          <p:nvPr/>
        </p:nvSpPr>
        <p:spPr>
          <a:xfrm>
            <a:off x="666733" y="3512444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detectable target-specific effects in either task</a:t>
            </a:r>
            <a:endParaRPr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2D47840-C20B-94F2-E42E-9A42053B709E}"/>
              </a:ext>
            </a:extLst>
          </p:cNvPr>
          <p:cNvSpPr>
            <a:spLocks noGrp="1"/>
          </p:cNvSpPr>
          <p:nvPr/>
        </p:nvSpPr>
        <p:spPr>
          <a:xfrm>
            <a:off x="666750" y="3803862"/>
            <a:ext cx="10299478" cy="9112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Both rely on small, finely controlled muscles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Scalp EEG may lack sufficient spatial resolution</a:t>
            </a:r>
          </a:p>
          <a:p>
            <a:pPr marL="0" indent="0" algn="l">
              <a:lnSpc>
                <a:spcPct val="150000"/>
              </a:lnSpc>
              <a:buNone/>
            </a:pPr>
            <a:endParaRPr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570EE75-33FA-5A6B-1F66-19A8569E56F0}"/>
              </a:ext>
            </a:extLst>
          </p:cNvPr>
          <p:cNvSpPr>
            <a:spLocks noGrp="1"/>
          </p:cNvSpPr>
          <p:nvPr/>
        </p:nvSpPr>
        <p:spPr>
          <a:xfrm>
            <a:off x="666733" y="1761210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nl-BE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Alpha</a:t>
            </a:r>
            <a:r>
              <a:rPr lang="nl-BE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synchronization</a:t>
            </a:r>
            <a:r>
              <a:rPr lang="nl-BE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, no ERD</a:t>
            </a:r>
            <a:endParaRPr lang="nl-BE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63C2CF36-6593-E8DF-CB90-E2BB7AF00F08}"/>
              </a:ext>
            </a:extLst>
          </p:cNvPr>
          <p:cNvSpPr>
            <a:spLocks noGrp="1"/>
          </p:cNvSpPr>
          <p:nvPr/>
        </p:nvSpPr>
        <p:spPr>
          <a:xfrm>
            <a:off x="666750" y="2052691"/>
            <a:ext cx="10299478" cy="1296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Imagining articulation may be difficult: internal and coordinated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Broader task-related processes, such as attentional control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Bhadra et al. (2025) found ERD with repeated syllable imagery</a:t>
            </a: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329F5F1-BC36-9137-4DDB-B2BEA2D3D949}"/>
              </a:ext>
            </a:extLst>
          </p:cNvPr>
          <p:cNvSpPr>
            <a:spLocks noGrp="1"/>
          </p:cNvSpPr>
          <p:nvPr/>
        </p:nvSpPr>
        <p:spPr>
          <a:xfrm>
            <a:off x="666733" y="6286500"/>
            <a:ext cx="4305192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11</a:t>
            </a:r>
            <a:endParaRPr sz="850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6888F7F6-52DB-DE92-6404-0A33FCCEE754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36C18259-0C0E-8715-6872-FF2505EF6C84}"/>
              </a:ext>
            </a:extLst>
          </p:cNvPr>
          <p:cNvSpPr/>
          <p:nvPr/>
        </p:nvSpPr>
        <p:spPr>
          <a:xfrm>
            <a:off x="666733" y="889000"/>
            <a:ext cx="10299442" cy="904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sense of the results</a:t>
            </a:r>
            <a:endParaRPr lang="en-US" sz="290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E22F6498-0F54-1142-0E51-9D940CA7C2C4}"/>
              </a:ext>
            </a:extLst>
          </p:cNvPr>
          <p:cNvSpPr/>
          <p:nvPr/>
        </p:nvSpPr>
        <p:spPr>
          <a:xfrm>
            <a:off x="657359" y="1497408"/>
            <a:ext cx="10972526" cy="45719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AF491C85-F6C4-468C-2137-5552DD379CA8}"/>
              </a:ext>
            </a:extLst>
          </p:cNvPr>
          <p:cNvSpPr>
            <a:spLocks noGrp="1"/>
          </p:cNvSpPr>
          <p:nvPr/>
        </p:nvSpPr>
        <p:spPr>
          <a:xfrm>
            <a:off x="666750" y="4843596"/>
            <a:ext cx="10299442" cy="259412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b="1" dirty="0">
                <a:solidFill>
                  <a:srgbClr val="123B5D"/>
                </a:solidFill>
                <a:latin typeface="Arial"/>
                <a:cs typeface="Arial"/>
              </a:rPr>
              <a:t>Leave-one-band-out ablation</a:t>
            </a:r>
            <a:endParaRPr sz="1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4D99C43-197C-2385-63A9-1549BECFC7F4}"/>
              </a:ext>
            </a:extLst>
          </p:cNvPr>
          <p:cNvSpPr>
            <a:spLocks noGrp="1"/>
          </p:cNvSpPr>
          <p:nvPr/>
        </p:nvSpPr>
        <p:spPr>
          <a:xfrm>
            <a:off x="666750" y="5408443"/>
            <a:ext cx="10299442" cy="259412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b="1" dirty="0">
                <a:solidFill>
                  <a:srgbClr val="123B5D"/>
                </a:solidFill>
                <a:latin typeface="Arial"/>
                <a:cs typeface="Arial"/>
              </a:rPr>
              <a:t>Descriptive baseline-normalized comparison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5217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2FD70-05EA-36F3-C71F-C21BDECA7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A144751-2B62-201E-934C-C753D97E4B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396" cy="6858000"/>
          </a:xfrm>
          <a:prstGeom prst="roundRect">
            <a:avLst>
              <a:gd name="adj" fmla="val 22500"/>
            </a:avLst>
          </a:prstGeom>
          <a:solidFill>
            <a:srgbClr val="0B7285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1169E02-DBF2-9120-06E4-D783AA8D5B4D}"/>
              </a:ext>
            </a:extLst>
          </p:cNvPr>
          <p:cNvSpPr>
            <a:spLocks noGrp="1"/>
          </p:cNvSpPr>
          <p:nvPr/>
        </p:nvSpPr>
        <p:spPr>
          <a:xfrm>
            <a:off x="666733" y="5334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nl-BE"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CONCLUSION</a:t>
            </a:r>
            <a:endParaRPr sz="9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BA5DF7F-FCE6-6D9E-01AD-5580E511D8AA}"/>
              </a:ext>
            </a:extLst>
          </p:cNvPr>
          <p:cNvSpPr>
            <a:spLocks noGrp="1"/>
          </p:cNvSpPr>
          <p:nvPr/>
        </p:nvSpPr>
        <p:spPr>
          <a:xfrm>
            <a:off x="666733" y="3158876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Mechanism remains unresolved</a:t>
            </a:r>
            <a:endParaRPr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F191F76-40E8-4431-8FAE-D5DB4B187A92}"/>
              </a:ext>
            </a:extLst>
          </p:cNvPr>
          <p:cNvSpPr>
            <a:spLocks noGrp="1"/>
          </p:cNvSpPr>
          <p:nvPr/>
        </p:nvSpPr>
        <p:spPr>
          <a:xfrm>
            <a:off x="666750" y="3450294"/>
            <a:ext cx="10299478" cy="9112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What produces the alpha response remains unclear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Weaker motor effects may be obscured by broader task activity</a:t>
            </a:r>
            <a:endParaRPr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50BFCDC-73C2-9EBA-200D-82E001A7624F}"/>
              </a:ext>
            </a:extLst>
          </p:cNvPr>
          <p:cNvSpPr>
            <a:spLocks noGrp="1"/>
          </p:cNvSpPr>
          <p:nvPr/>
        </p:nvSpPr>
        <p:spPr>
          <a:xfrm>
            <a:off x="666733" y="1761210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nl-BE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Gap </a:t>
            </a:r>
            <a:r>
              <a:rPr lang="nl-BE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addressed</a:t>
            </a:r>
            <a:endParaRPr lang="nl-BE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69A333F-B1EF-879F-CEE4-1B2569DAE37E}"/>
              </a:ext>
            </a:extLst>
          </p:cNvPr>
          <p:cNvSpPr>
            <a:spLocks noGrp="1"/>
          </p:cNvSpPr>
          <p:nvPr/>
        </p:nvSpPr>
        <p:spPr>
          <a:xfrm>
            <a:off x="666750" y="2052691"/>
            <a:ext cx="10299478" cy="1296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Band-wise spatiotemporal characterization of speech imagery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Comparison with finger imagery using matched no-task contrasts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88A86233-CDE5-AB30-6901-24B2323EBEBF}"/>
              </a:ext>
            </a:extLst>
          </p:cNvPr>
          <p:cNvSpPr>
            <a:spLocks noGrp="1"/>
          </p:cNvSpPr>
          <p:nvPr/>
        </p:nvSpPr>
        <p:spPr>
          <a:xfrm>
            <a:off x="666732" y="5918200"/>
            <a:ext cx="10963153" cy="3238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r">
              <a:lnSpc>
                <a:spcPct val="125000"/>
              </a:lnSpc>
              <a:buNone/>
            </a:pPr>
            <a:r>
              <a:rPr sz="1700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Thank you</a:t>
            </a:r>
            <a:endParaRPr sz="17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EBE0AA7-F223-ED0F-D043-64CD001F8CCB}"/>
              </a:ext>
            </a:extLst>
          </p:cNvPr>
          <p:cNvSpPr>
            <a:spLocks noGrp="1"/>
          </p:cNvSpPr>
          <p:nvPr/>
        </p:nvSpPr>
        <p:spPr>
          <a:xfrm>
            <a:off x="666733" y="6286500"/>
            <a:ext cx="4305192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12</a:t>
            </a:r>
            <a:endParaRPr sz="850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6B51614A-C48D-7922-E53E-60DBA76DF692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608CD445-25DF-4DE2-BBFA-BA9BC18D5A74}"/>
              </a:ext>
            </a:extLst>
          </p:cNvPr>
          <p:cNvSpPr/>
          <p:nvPr/>
        </p:nvSpPr>
        <p:spPr>
          <a:xfrm>
            <a:off x="666733" y="889000"/>
            <a:ext cx="10299442" cy="904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this leaves imagined speech decoding</a:t>
            </a:r>
            <a:endParaRPr lang="en-US" sz="290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288ABBE2-4C8A-CB50-4099-23DA1031D800}"/>
              </a:ext>
            </a:extLst>
          </p:cNvPr>
          <p:cNvSpPr/>
          <p:nvPr/>
        </p:nvSpPr>
        <p:spPr>
          <a:xfrm>
            <a:off x="657359" y="1497408"/>
            <a:ext cx="10972526" cy="45719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1E3EDBAB-495F-A51D-5FB2-FFEB5D2DD96F}"/>
              </a:ext>
            </a:extLst>
          </p:cNvPr>
          <p:cNvSpPr>
            <a:spLocks noGrp="1"/>
          </p:cNvSpPr>
          <p:nvPr/>
        </p:nvSpPr>
        <p:spPr>
          <a:xfrm>
            <a:off x="666750" y="4514412"/>
            <a:ext cx="10299442" cy="259412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1800" b="1" dirty="0">
                <a:solidFill>
                  <a:srgbClr val="123B5D"/>
                </a:solidFill>
                <a:latin typeface="Arial"/>
                <a:cs typeface="Arial"/>
              </a:rPr>
              <a:t>Open questions</a:t>
            </a:r>
            <a:endParaRPr sz="1800" dirty="0"/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25D01844-7686-272F-21BD-86486E7A7F47}"/>
              </a:ext>
            </a:extLst>
          </p:cNvPr>
          <p:cNvSpPr>
            <a:spLocks noGrp="1"/>
          </p:cNvSpPr>
          <p:nvPr/>
        </p:nvSpPr>
        <p:spPr>
          <a:xfrm>
            <a:off x="666767" y="4805860"/>
            <a:ext cx="10299478" cy="1021723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What do successful classifiers of imagined words actually detect?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Could peripheral EMG be a better basis for communication interfaces?</a:t>
            </a:r>
          </a:p>
        </p:txBody>
      </p:sp>
    </p:spTree>
    <p:extLst>
      <p:ext uri="{BB962C8B-B14F-4D97-AF65-F5344CB8AC3E}">
        <p14:creationId xmlns:p14="http://schemas.microsoft.com/office/powerpoint/2010/main" val="1061722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4B78D5F-9C90-D3AD-2056-14532E8FB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FE51DE1-4D23-D865-5158-D676E6221E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52396" cy="6858000"/>
          </a:xfrm>
          <a:prstGeom prst="roundRect">
            <a:avLst>
              <a:gd name="adj" fmla="val 22500"/>
            </a:avLst>
          </a:prstGeom>
          <a:solidFill>
            <a:srgbClr val="0B7285"/>
          </a:solidFill>
        </p:spPr>
        <p:txBody>
          <a:bodyPr/>
          <a:lstStyle/>
          <a:p>
            <a:endParaRPr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99F9514-774A-5AEE-C2AB-0AABEDDCEBD9}"/>
              </a:ext>
            </a:extLst>
          </p:cNvPr>
          <p:cNvSpPr>
            <a:spLocks noGrp="1"/>
          </p:cNvSpPr>
          <p:nvPr/>
        </p:nvSpPr>
        <p:spPr>
          <a:xfrm>
            <a:off x="666733" y="533400"/>
            <a:ext cx="3670208" cy="1714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nl-BE" sz="900" b="1" spc="54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INTERPRETATION</a:t>
            </a:r>
            <a:endParaRPr sz="9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96660F5-EC09-ED40-6803-AFE12CA6D579}"/>
              </a:ext>
            </a:extLst>
          </p:cNvPr>
          <p:cNvSpPr>
            <a:spLocks noGrp="1"/>
          </p:cNvSpPr>
          <p:nvPr/>
        </p:nvSpPr>
        <p:spPr>
          <a:xfrm>
            <a:off x="666733" y="3512444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No detectable target-specific effects in either task</a:t>
            </a:r>
            <a:endParaRPr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26D002C2-128D-4C7E-096D-89FCEF0AFCA7}"/>
              </a:ext>
            </a:extLst>
          </p:cNvPr>
          <p:cNvSpPr>
            <a:spLocks noGrp="1"/>
          </p:cNvSpPr>
          <p:nvPr/>
        </p:nvSpPr>
        <p:spPr>
          <a:xfrm>
            <a:off x="666750" y="3803862"/>
            <a:ext cx="10299478" cy="9112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Both rely on small, finely controlled muscles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Scalp EEG may lack sufficient spatial resolution</a:t>
            </a:r>
          </a:p>
          <a:p>
            <a:pPr marL="0" indent="0" algn="l">
              <a:lnSpc>
                <a:spcPct val="150000"/>
              </a:lnSpc>
              <a:buNone/>
            </a:pPr>
            <a:endParaRPr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3BC1040-F452-FA05-1080-4CF9EDBCD81A}"/>
              </a:ext>
            </a:extLst>
          </p:cNvPr>
          <p:cNvSpPr>
            <a:spLocks noGrp="1"/>
          </p:cNvSpPr>
          <p:nvPr/>
        </p:nvSpPr>
        <p:spPr>
          <a:xfrm>
            <a:off x="666733" y="1761210"/>
            <a:ext cx="10299442" cy="320091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nl-BE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Alpha</a:t>
            </a:r>
            <a:r>
              <a:rPr lang="nl-BE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 </a:t>
            </a:r>
            <a:r>
              <a:rPr lang="nl-BE" b="1" dirty="0" err="1">
                <a:solidFill>
                  <a:srgbClr val="123B5D"/>
                </a:solidFill>
                <a:latin typeface="Arial"/>
                <a:ea typeface="Arial"/>
                <a:cs typeface="Arial"/>
              </a:rPr>
              <a:t>synchronization</a:t>
            </a:r>
            <a:r>
              <a:rPr lang="nl-BE" b="1" dirty="0">
                <a:solidFill>
                  <a:srgbClr val="123B5D"/>
                </a:solidFill>
                <a:latin typeface="Arial"/>
                <a:ea typeface="Arial"/>
                <a:cs typeface="Arial"/>
              </a:rPr>
              <a:t>, no ERD</a:t>
            </a:r>
            <a:endParaRPr lang="nl-BE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A18C3C6D-39BD-4C03-F2ED-AC075CCA9103}"/>
              </a:ext>
            </a:extLst>
          </p:cNvPr>
          <p:cNvSpPr>
            <a:spLocks noGrp="1"/>
          </p:cNvSpPr>
          <p:nvPr/>
        </p:nvSpPr>
        <p:spPr>
          <a:xfrm>
            <a:off x="666750" y="2052691"/>
            <a:ext cx="10299478" cy="129660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Imagining articulation may be difficult: internal and coordinated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Broader task-related processes, such as attentional control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Bhadra et al. (2025) found ERD with repeated syllable imagery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4596820-5278-912B-80D8-011B595BF3BB}"/>
              </a:ext>
            </a:extLst>
          </p:cNvPr>
          <p:cNvSpPr>
            <a:spLocks noGrp="1"/>
          </p:cNvSpPr>
          <p:nvPr/>
        </p:nvSpPr>
        <p:spPr>
          <a:xfrm>
            <a:off x="666732" y="5918200"/>
            <a:ext cx="10963153" cy="323850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r">
              <a:lnSpc>
                <a:spcPct val="125000"/>
              </a:lnSpc>
              <a:buNone/>
            </a:pPr>
            <a:r>
              <a:rPr sz="1700" b="1" dirty="0">
                <a:solidFill>
                  <a:srgbClr val="0B7285"/>
                </a:solidFill>
                <a:latin typeface="Arial"/>
                <a:ea typeface="Arial"/>
                <a:cs typeface="Arial"/>
              </a:rPr>
              <a:t>Thank you</a:t>
            </a:r>
            <a:endParaRPr sz="17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F8EBB4F-DDB2-71BC-BC21-FB823E462F37}"/>
              </a:ext>
            </a:extLst>
          </p:cNvPr>
          <p:cNvSpPr>
            <a:spLocks noGrp="1"/>
          </p:cNvSpPr>
          <p:nvPr/>
        </p:nvSpPr>
        <p:spPr>
          <a:xfrm>
            <a:off x="666733" y="6286500"/>
            <a:ext cx="4305192" cy="161925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KU Leuven · </a:t>
            </a:r>
            <a:r>
              <a:rPr lang="nl-BE" sz="850" dirty="0">
                <a:solidFill>
                  <a:srgbClr val="526D82"/>
                </a:solidFill>
                <a:latin typeface="Arial"/>
                <a:ea typeface="Arial"/>
                <a:cs typeface="Arial"/>
              </a:rPr>
              <a:t>11</a:t>
            </a:r>
            <a:endParaRPr sz="850" dirty="0"/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8BCB561A-8CD3-42AE-C16D-8EC2D62DFBD0}"/>
              </a:ext>
            </a:extLst>
          </p:cNvPr>
          <p:cNvSpPr>
            <a:spLocks noGrp="1"/>
          </p:cNvSpPr>
          <p:nvPr/>
        </p:nvSpPr>
        <p:spPr>
          <a:xfrm>
            <a:off x="11067772" y="6417892"/>
            <a:ext cx="1124227" cy="440108"/>
          </a:xfrm>
          <a:prstGeom prst="rect">
            <a:avLst/>
          </a:prstGeom>
          <a:solidFill>
            <a:srgbClr val="F7FAFC"/>
          </a:solidFill>
          <a:ln>
            <a:solidFill>
              <a:srgbClr val="F7FA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36D1CC74-D3AF-67E8-7822-01A394C1F421}"/>
              </a:ext>
            </a:extLst>
          </p:cNvPr>
          <p:cNvSpPr/>
          <p:nvPr/>
        </p:nvSpPr>
        <p:spPr>
          <a:xfrm>
            <a:off x="666733" y="889000"/>
            <a:ext cx="10299442" cy="904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23B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Making sense of the results</a:t>
            </a:r>
            <a:endParaRPr lang="en-US" sz="2900" dirty="0"/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D4A5AEAE-8D05-58FF-ECEF-E911E7BF39F3}"/>
              </a:ext>
            </a:extLst>
          </p:cNvPr>
          <p:cNvSpPr/>
          <p:nvPr/>
        </p:nvSpPr>
        <p:spPr>
          <a:xfrm>
            <a:off x="657359" y="1497408"/>
            <a:ext cx="10972526" cy="45719"/>
          </a:xfrm>
          <a:prstGeom prst="roundRect">
            <a:avLst>
              <a:gd name="adj" fmla="val 49999"/>
            </a:avLst>
          </a:prstGeom>
          <a:solidFill>
            <a:srgbClr val="D9E2EC"/>
          </a:solidFill>
          <a:ln/>
        </p:spPr>
        <p:txBody>
          <a:bodyPr/>
          <a:lstStyle/>
          <a:p>
            <a:endParaRPr lang="nl-BE"/>
          </a:p>
        </p:txBody>
      </p:sp>
      <p:sp>
        <p:nvSpPr>
          <p:cNvPr id="4" name="Text 8">
            <a:extLst>
              <a:ext uri="{FF2B5EF4-FFF2-40B4-BE49-F238E27FC236}">
                <a16:creationId xmlns:a16="http://schemas.microsoft.com/office/drawing/2014/main" id="{A1AE1322-4317-2A9F-5AE3-A9964DB72D86}"/>
              </a:ext>
            </a:extLst>
          </p:cNvPr>
          <p:cNvSpPr>
            <a:spLocks noGrp="1"/>
          </p:cNvSpPr>
          <p:nvPr/>
        </p:nvSpPr>
        <p:spPr>
          <a:xfrm>
            <a:off x="666750" y="4843596"/>
            <a:ext cx="10299442" cy="259412"/>
          </a:xfrm>
          <a:prstGeom prst="rect">
            <a:avLst/>
          </a:prstGeom>
          <a:noFill/>
        </p:spPr>
        <p:txBody>
          <a:bodyPr wrap="none" lIns="0" tIns="0" rIns="0" bIns="0" anchor="t"/>
          <a:lstStyle/>
          <a:p>
            <a:r>
              <a:rPr lang="en-US" sz="1800" b="1" dirty="0">
                <a:solidFill>
                  <a:srgbClr val="123B5D"/>
                </a:solidFill>
                <a:latin typeface="Arial"/>
                <a:cs typeface="Arial"/>
              </a:rPr>
              <a:t>Open questions</a:t>
            </a:r>
            <a:endParaRPr sz="1800" dirty="0"/>
          </a:p>
        </p:txBody>
      </p:sp>
      <p:sp>
        <p:nvSpPr>
          <p:cNvPr id="5" name="Text 9">
            <a:extLst>
              <a:ext uri="{FF2B5EF4-FFF2-40B4-BE49-F238E27FC236}">
                <a16:creationId xmlns:a16="http://schemas.microsoft.com/office/drawing/2014/main" id="{4C46DD82-EA33-08E4-BFB5-1022AAF9774A}"/>
              </a:ext>
            </a:extLst>
          </p:cNvPr>
          <p:cNvSpPr>
            <a:spLocks noGrp="1"/>
          </p:cNvSpPr>
          <p:nvPr/>
        </p:nvSpPr>
        <p:spPr>
          <a:xfrm>
            <a:off x="666767" y="5135044"/>
            <a:ext cx="10299478" cy="1021723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What do successful classifiers of imagined words actually detect?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1700" dirty="0">
                <a:solidFill>
                  <a:srgbClr val="334E68"/>
                </a:solidFill>
                <a:latin typeface="Arial"/>
                <a:ea typeface="Arial"/>
                <a:cs typeface="Arial"/>
              </a:rPr>
              <a:t>Could peripheral EMG be a better basis for communication interfaces?</a:t>
            </a:r>
          </a:p>
        </p:txBody>
      </p:sp>
    </p:spTree>
    <p:extLst>
      <p:ext uri="{BB962C8B-B14F-4D97-AF65-F5344CB8AC3E}">
        <p14:creationId xmlns:p14="http://schemas.microsoft.com/office/powerpoint/2010/main" val="2304192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1010</Words>
  <Application>Microsoft Office PowerPoint</Application>
  <DocSecurity>0</DocSecurity>
  <PresentationFormat>Breedbeeld</PresentationFormat>
  <Paragraphs>146</Paragraphs>
  <Slides>13</Slides>
  <Notes>13</Notes>
  <HiddenSlides>1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BCI_SUP_prd</cp:lastModifiedBy>
  <cp:revision>18</cp:revision>
  <dcterms:created xsi:type="dcterms:W3CDTF">2026-09-28T12:36:14Z</dcterms:created>
  <dcterms:modified xsi:type="dcterms:W3CDTF">2026-10-01T08:20:29Z</dcterms:modified>
</cp:coreProperties>
</file>