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5143500" cx="9144000"/>
  <p:notesSz cx="6858000" cy="9144000"/>
  <p:embeddedFontLst>
    <p:embeddedFont>
      <p:font typeface="Roboto"/>
      <p:regular r:id="rId24"/>
      <p:bold r:id="rId25"/>
      <p:italic r:id="rId26"/>
      <p:boldItalic r:id="rId27"/>
    </p:embeddedFont>
    <p:embeddedFont>
      <p:font typeface="Montserrat"/>
      <p:regular r:id="rId28"/>
      <p:bold r:id="rId29"/>
      <p:italic r:id="rId30"/>
      <p:boldItalic r:id="rId31"/>
    </p:embeddedFont>
    <p:embeddedFont>
      <p:font typeface="Merriweather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864">
          <p15:clr>
            <a:srgbClr val="747775"/>
          </p15:clr>
        </p15:guide>
        <p15:guide id="2" pos="2880">
          <p15:clr>
            <a:srgbClr val="747775"/>
          </p15:clr>
        </p15:guide>
        <p15:guide id="3" pos="2976">
          <p15:clr>
            <a:srgbClr val="747775"/>
          </p15:clr>
        </p15:guide>
        <p15:guide id="4" pos="3072">
          <p15:clr>
            <a:srgbClr val="747775"/>
          </p15:clr>
        </p15:guide>
        <p15:guide id="5" pos="3168">
          <p15:clr>
            <a:srgbClr val="747775"/>
          </p15:clr>
        </p15:guide>
        <p15:guide id="6" pos="3264">
          <p15:clr>
            <a:srgbClr val="747775"/>
          </p15:clr>
        </p15:guide>
        <p15:guide id="7" pos="3360">
          <p15:clr>
            <a:srgbClr val="747775"/>
          </p15:clr>
        </p15:guide>
        <p15:guide id="8" pos="3456">
          <p15:clr>
            <a:srgbClr val="747775"/>
          </p15:clr>
        </p15:guide>
        <p15:guide id="9" pos="3552">
          <p15:clr>
            <a:srgbClr val="747775"/>
          </p15:clr>
        </p15:guide>
        <p15:guide id="10" pos="3648">
          <p15:clr>
            <a:srgbClr val="747775"/>
          </p15:clr>
        </p15:guide>
        <p15:guide id="11" pos="3744">
          <p15:clr>
            <a:srgbClr val="747775"/>
          </p15:clr>
        </p15:guide>
        <p15:guide id="12" pos="3840">
          <p15:clr>
            <a:srgbClr val="747775"/>
          </p15:clr>
        </p15:guide>
        <p15:guide id="13" pos="3936">
          <p15:clr>
            <a:srgbClr val="747775"/>
          </p15:clr>
        </p15:guide>
        <p15:guide id="14" pos="4032">
          <p15:clr>
            <a:srgbClr val="747775"/>
          </p15:clr>
        </p15:guide>
        <p15:guide id="15" pos="4128">
          <p15:clr>
            <a:srgbClr val="747775"/>
          </p15:clr>
        </p15:guide>
        <p15:guide id="16" pos="4224">
          <p15:clr>
            <a:srgbClr val="747775"/>
          </p15:clr>
        </p15:guide>
        <p15:guide id="17" pos="4320">
          <p15:clr>
            <a:srgbClr val="747775"/>
          </p15:clr>
        </p15:guide>
        <p15:guide id="18" pos="4416">
          <p15:clr>
            <a:srgbClr val="747775"/>
          </p15:clr>
        </p15:guide>
        <p15:guide id="19" pos="4512">
          <p15:clr>
            <a:srgbClr val="747775"/>
          </p15:clr>
        </p15:guide>
        <p15:guide id="20" pos="4608">
          <p15:clr>
            <a:srgbClr val="747775"/>
          </p15:clr>
        </p15:guide>
        <p15:guide id="21" pos="4704">
          <p15:clr>
            <a:srgbClr val="747775"/>
          </p15:clr>
        </p15:guide>
        <p15:guide id="22" pos="4800">
          <p15:clr>
            <a:srgbClr val="747775"/>
          </p15:clr>
        </p15:guide>
        <p15:guide id="23" pos="4896">
          <p15:clr>
            <a:srgbClr val="747775"/>
          </p15:clr>
        </p15:guide>
        <p15:guide id="24" pos="4992">
          <p15:clr>
            <a:srgbClr val="747775"/>
          </p15:clr>
        </p15:guide>
        <p15:guide id="25" pos="5088">
          <p15:clr>
            <a:srgbClr val="747775"/>
          </p15:clr>
        </p15:guide>
        <p15:guide id="26" pos="5184">
          <p15:clr>
            <a:srgbClr val="747775"/>
          </p15:clr>
        </p15:guide>
        <p15:guide id="27" pos="5280">
          <p15:clr>
            <a:srgbClr val="747775"/>
          </p15:clr>
        </p15:guide>
        <p15:guide id="28" pos="5376">
          <p15:clr>
            <a:srgbClr val="747775"/>
          </p15:clr>
        </p15:guide>
        <p15:guide id="29" pos="5472">
          <p15:clr>
            <a:srgbClr val="747775"/>
          </p15:clr>
        </p15:guide>
        <p15:guide id="30" pos="5568">
          <p15:clr>
            <a:srgbClr val="747775"/>
          </p15:clr>
        </p15:guide>
        <p15:guide id="31" pos="5664">
          <p15:clr>
            <a:srgbClr val="747775"/>
          </p15:clr>
        </p15:guide>
        <p15:guide id="32" pos="5760">
          <p15:clr>
            <a:srgbClr val="747775"/>
          </p15:clr>
        </p15:guide>
        <p15:guide id="33" orient="horz" pos="1716">
          <p15:clr>
            <a:srgbClr val="747775"/>
          </p15:clr>
        </p15:guide>
        <p15:guide id="34" orient="horz" pos="1812">
          <p15:clr>
            <a:srgbClr val="747775"/>
          </p15:clr>
        </p15:guide>
        <p15:guide id="35" orient="horz" pos="1908">
          <p15:clr>
            <a:srgbClr val="747775"/>
          </p15:clr>
        </p15:guide>
        <p15:guide id="36" orient="horz" pos="2004">
          <p15:clr>
            <a:srgbClr val="747775"/>
          </p15:clr>
        </p15:guide>
        <p15:guide id="37" orient="horz" pos="2100">
          <p15:clr>
            <a:srgbClr val="747775"/>
          </p15:clr>
        </p15:guide>
        <p15:guide id="38" orient="horz" pos="2196">
          <p15:clr>
            <a:srgbClr val="747775"/>
          </p15:clr>
        </p15:guide>
        <p15:guide id="39" orient="horz" pos="2292">
          <p15:clr>
            <a:srgbClr val="747775"/>
          </p15:clr>
        </p15:guide>
        <p15:guide id="40" orient="horz" pos="2388">
          <p15:clr>
            <a:srgbClr val="747775"/>
          </p15:clr>
        </p15:guide>
        <p15:guide id="41" orient="horz" pos="2484">
          <p15:clr>
            <a:srgbClr val="747775"/>
          </p15:clr>
        </p15:guide>
        <p15:guide id="42" orient="horz" pos="2580">
          <p15:clr>
            <a:srgbClr val="747775"/>
          </p15:clr>
        </p15:guide>
        <p15:guide id="43" orient="horz" pos="2676">
          <p15:clr>
            <a:srgbClr val="747775"/>
          </p15:clr>
        </p15:guide>
        <p15:guide id="44" orient="horz" pos="2772">
          <p15:clr>
            <a:srgbClr val="747775"/>
          </p15:clr>
        </p15:guide>
        <p15:guide id="45" orient="horz" pos="2868">
          <p15:clr>
            <a:srgbClr val="747775"/>
          </p15:clr>
        </p15:guide>
        <p15:guide id="46" orient="horz" pos="2964">
          <p15:clr>
            <a:srgbClr val="747775"/>
          </p15:clr>
        </p15:guide>
        <p15:guide id="47" orient="horz" pos="3060">
          <p15:clr>
            <a:srgbClr val="747775"/>
          </p15:clr>
        </p15:guide>
        <p15:guide id="48" orient="horz" pos="3156">
          <p15:clr>
            <a:srgbClr val="747775"/>
          </p15:clr>
        </p15:guide>
      </p15:sldGuideLst>
    </p:ext>
    <p:ext uri="GoogleSlidesCustomDataVersion2">
      <go:slidesCustomData xmlns:go="http://customooxmlschemas.google.com/" r:id="rId36" roundtripDataSignature="AMtx7mhuX2+6/SAkSZtK+3+R3900Tycr7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4E2EC66-0B9E-4E04-A69A-954F52EC0AEE}">
  <a:tblStyle styleId="{94E2EC66-0B9E-4E04-A69A-954F52EC0AEE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864" orient="horz"/>
        <p:guide pos="2880"/>
        <p:guide pos="2976"/>
        <p:guide pos="3072"/>
        <p:guide pos="3168"/>
        <p:guide pos="3264"/>
        <p:guide pos="3360"/>
        <p:guide pos="3456"/>
        <p:guide pos="3552"/>
        <p:guide pos="3648"/>
        <p:guide pos="3744"/>
        <p:guide pos="3840"/>
        <p:guide pos="3936"/>
        <p:guide pos="4032"/>
        <p:guide pos="4128"/>
        <p:guide pos="4224"/>
        <p:guide pos="4320"/>
        <p:guide pos="4416"/>
        <p:guide pos="4512"/>
        <p:guide pos="4608"/>
        <p:guide pos="4704"/>
        <p:guide pos="4800"/>
        <p:guide pos="4896"/>
        <p:guide pos="4992"/>
        <p:guide pos="5088"/>
        <p:guide pos="5184"/>
        <p:guide pos="5280"/>
        <p:guide pos="5376"/>
        <p:guide pos="5472"/>
        <p:guide pos="5568"/>
        <p:guide pos="5664"/>
        <p:guide pos="5760"/>
        <p:guide pos="1716" orient="horz"/>
        <p:guide pos="1812" orient="horz"/>
        <p:guide pos="1908" orient="horz"/>
        <p:guide pos="2004" orient="horz"/>
        <p:guide pos="2100" orient="horz"/>
        <p:guide pos="2196" orient="horz"/>
        <p:guide pos="2292" orient="horz"/>
        <p:guide pos="2388" orient="horz"/>
        <p:guide pos="2484" orient="horz"/>
        <p:guide pos="2580" orient="horz"/>
        <p:guide pos="2676" orient="horz"/>
        <p:guide pos="2772" orient="horz"/>
        <p:guide pos="2868" orient="horz"/>
        <p:guide pos="2964" orient="horz"/>
        <p:guide pos="3060" orient="horz"/>
        <p:guide pos="3156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Roboto-regular.fntdata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oboto-italic.fntdata"/><Relationship Id="rId25" Type="http://schemas.openxmlformats.org/officeDocument/2006/relationships/font" Target="fonts/Roboto-bold.fntdata"/><Relationship Id="rId28" Type="http://schemas.openxmlformats.org/officeDocument/2006/relationships/font" Target="fonts/Montserrat-regular.fntdata"/><Relationship Id="rId27" Type="http://schemas.openxmlformats.org/officeDocument/2006/relationships/font" Target="fonts/Roboto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Montserrat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Montserrat-boldItalic.fntdata"/><Relationship Id="rId30" Type="http://schemas.openxmlformats.org/officeDocument/2006/relationships/font" Target="fonts/Montserrat-italic.fntdata"/><Relationship Id="rId11" Type="http://schemas.openxmlformats.org/officeDocument/2006/relationships/slide" Target="slides/slide5.xml"/><Relationship Id="rId33" Type="http://schemas.openxmlformats.org/officeDocument/2006/relationships/font" Target="fonts/Merriweather-bold.fntdata"/><Relationship Id="rId10" Type="http://schemas.openxmlformats.org/officeDocument/2006/relationships/slide" Target="slides/slide4.xml"/><Relationship Id="rId32" Type="http://schemas.openxmlformats.org/officeDocument/2006/relationships/font" Target="fonts/Merriweather-regular.fntdata"/><Relationship Id="rId13" Type="http://schemas.openxmlformats.org/officeDocument/2006/relationships/slide" Target="slides/slide7.xml"/><Relationship Id="rId35" Type="http://schemas.openxmlformats.org/officeDocument/2006/relationships/font" Target="fonts/Merriweather-boldItalic.fntdata"/><Relationship Id="rId12" Type="http://schemas.openxmlformats.org/officeDocument/2006/relationships/slide" Target="slides/slide6.xml"/><Relationship Id="rId34" Type="http://schemas.openxmlformats.org/officeDocument/2006/relationships/font" Target="fonts/Merriweather-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36" Type="http://customschemas.google.com/relationships/presentationmetadata" Target="meta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7" name="Google Shape;67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h42b4784fa2121478_4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h42b4784fa2121478_4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h251033ee095d3413_0_23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h251033ee095d3413_0_2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h251033ee095d3413_0_6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h251033ee095d3413_0_6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h251033ee095d3413_0_8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h251033ee095d3413_0_8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h42b4784fa2121478_3_13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h42b4784fa2121478_3_1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h251033ee095d3413_0_13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h251033ee095d3413_0_1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h251033ee095d3413_0_1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h251033ee095d3413_0_1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h251033ee095d3413_0_16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h251033ee095d3413_0_16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h251033ee095d3413_0_17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h251033ee095d3413_0_17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h251033ee095d3413_0_18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h251033ee095d3413_0_18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h251033ee095d3413_0_2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h251033ee095d3413_0_2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9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9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9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h42b4784fa2121478_3_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h42b4784fa2121478_3_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h42b4784fa2121478_3_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h42b4784fa2121478_3_1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h42b4784fa2121478_3_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h42b4784fa2121478_3_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h42b4784fa2121478_3_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h42b4784fa2121478_3_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h42b4784fa2121478_3_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h42b4784fa2121478_3_1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h42b4784fa2121478_3_1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h42b4784fa2121478_3_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h42b4784fa2121478_3_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h42b4784fa2121478_3_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h42b4784fa2121478_3_2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h42b4784fa2121478_3_2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h42b4784fa2121478_3_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h42b4784fa2121478_3_3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h42b4784fa2121478_3_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h42b4784fa2121478_3_3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h42b4784fa2121478_3_3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h42b4784fa2121478_3_3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h42b4784fa2121478_3_3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h42b4784fa2121478_3_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h42b4784fa2121478_3_4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h42b4784fa2121478_3_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h42b4784fa2121478_3_4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h42b4784fa2121478_3_4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h42b4784fa2121478_3_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h42b4784fa2121478_3_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showMasterSp="0">
  <p:cSld name="TITLE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h42b4784fa2121478_3_49"/>
          <p:cNvSpPr txBox="1"/>
          <p:nvPr>
            <p:ph idx="12" type="sldNum"/>
          </p:nvPr>
        </p:nvSpPr>
        <p:spPr>
          <a:xfrm>
            <a:off x="4456926" y="4874529"/>
            <a:ext cx="217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spAutoFit/>
          </a:bodyPr>
          <a:lstStyle>
            <a:lvl1pPr indent="0" lvl="0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1pPr>
            <a:lvl2pPr indent="0" lvl="1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2pPr>
            <a:lvl3pPr indent="0" lvl="2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3pPr>
            <a:lvl4pPr indent="0" lvl="3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4pPr>
            <a:lvl5pPr indent="0" lvl="4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5pPr>
            <a:lvl6pPr indent="0" lvl="5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6pPr>
            <a:lvl7pPr indent="0" lvl="6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7pPr>
            <a:lvl8pPr indent="0" lvl="7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8pPr>
            <a:lvl9pPr indent="0" lvl="8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  <p:grpSp>
        <p:nvGrpSpPr>
          <p:cNvPr id="52" name="Google Shape;52;h42b4784fa2121478_3_49"/>
          <p:cNvGrpSpPr/>
          <p:nvPr/>
        </p:nvGrpSpPr>
        <p:grpSpPr>
          <a:xfrm>
            <a:off x="0" y="4400550"/>
            <a:ext cx="9144002" cy="741425"/>
            <a:chOff x="0" y="4400550"/>
            <a:chExt cx="9144002" cy="741425"/>
          </a:xfrm>
        </p:grpSpPr>
        <p:pic>
          <p:nvPicPr>
            <p:cNvPr id="53" name="Google Shape;53;h42b4784fa2121478_3_49"/>
            <p:cNvPicPr preferRelativeResize="0"/>
            <p:nvPr/>
          </p:nvPicPr>
          <p:blipFill rotWithShape="1">
            <a:blip r:embed="rId2">
              <a:alphaModFix/>
            </a:blip>
            <a:srcRect b="9139" l="3157" r="2610" t="10623"/>
            <a:stretch/>
          </p:blipFill>
          <p:spPr>
            <a:xfrm>
              <a:off x="8058936" y="4400550"/>
              <a:ext cx="1085066" cy="7402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" name="Google Shape;54;h42b4784fa2121478_3_4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4412350"/>
              <a:ext cx="2084075" cy="7296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und Bild – Rechts">
  <p:cSld name="TITLE_AND_BODY_1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h42b4784fa2121478_3_57"/>
          <p:cNvSpPr txBox="1"/>
          <p:nvPr>
            <p:ph idx="12" type="sldNum"/>
          </p:nvPr>
        </p:nvSpPr>
        <p:spPr>
          <a:xfrm>
            <a:off x="4463401" y="4825454"/>
            <a:ext cx="217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spAutoFit/>
          </a:bodyPr>
          <a:lstStyle>
            <a:lvl1pPr indent="0" lvl="0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1pPr>
            <a:lvl2pPr indent="0" lvl="1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2pPr>
            <a:lvl3pPr indent="0" lvl="2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3pPr>
            <a:lvl4pPr indent="0" lvl="3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4pPr>
            <a:lvl5pPr indent="0" lvl="4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5pPr>
            <a:lvl6pPr indent="0" lvl="5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6pPr>
            <a:lvl7pPr indent="0" lvl="6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7pPr>
            <a:lvl8pPr indent="0" lvl="7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8pPr>
            <a:lvl9pPr indent="0" lvl="8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  <p:grpSp>
        <p:nvGrpSpPr>
          <p:cNvPr id="57" name="Google Shape;57;h42b4784fa2121478_3_57"/>
          <p:cNvGrpSpPr/>
          <p:nvPr/>
        </p:nvGrpSpPr>
        <p:grpSpPr>
          <a:xfrm>
            <a:off x="0" y="4400550"/>
            <a:ext cx="9144002" cy="741425"/>
            <a:chOff x="0" y="4400550"/>
            <a:chExt cx="9144002" cy="741425"/>
          </a:xfrm>
        </p:grpSpPr>
        <p:pic>
          <p:nvPicPr>
            <p:cNvPr id="58" name="Google Shape;58;h42b4784fa2121478_3_57"/>
            <p:cNvPicPr preferRelativeResize="0"/>
            <p:nvPr/>
          </p:nvPicPr>
          <p:blipFill rotWithShape="1">
            <a:blip r:embed="rId2">
              <a:alphaModFix/>
            </a:blip>
            <a:srcRect b="9139" l="3157" r="2610" t="10623"/>
            <a:stretch/>
          </p:blipFill>
          <p:spPr>
            <a:xfrm>
              <a:off x="8058936" y="4400550"/>
              <a:ext cx="1085066" cy="7402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h42b4784fa2121478_3_5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4412350"/>
              <a:ext cx="2084075" cy="7296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C-IITM">
  <p:cSld name="DEFAUL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h42b4784fa2121478_3_63"/>
          <p:cNvSpPr txBox="1"/>
          <p:nvPr>
            <p:ph idx="12" type="sldNum"/>
          </p:nvPr>
        </p:nvSpPr>
        <p:spPr>
          <a:xfrm>
            <a:off x="4463401" y="4928104"/>
            <a:ext cx="217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spAutoFit/>
          </a:bodyPr>
          <a:lstStyle>
            <a:lvl1pPr indent="0" lvl="0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1pPr>
            <a:lvl2pPr indent="0" lvl="1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2pPr>
            <a:lvl3pPr indent="0" lvl="2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3pPr>
            <a:lvl4pPr indent="0" lvl="3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4pPr>
            <a:lvl5pPr indent="0" lvl="4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5pPr>
            <a:lvl6pPr indent="0" lvl="5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6pPr>
            <a:lvl7pPr indent="0" lvl="6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7pPr>
            <a:lvl8pPr indent="0" lvl="7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8pPr>
            <a:lvl9pPr indent="0" lvl="8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  <a:defRPr sz="800">
                <a:solidFill>
                  <a:srgbClr val="28255A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  <p:grpSp>
        <p:nvGrpSpPr>
          <p:cNvPr id="62" name="Google Shape;62;h42b4784fa2121478_3_63"/>
          <p:cNvGrpSpPr/>
          <p:nvPr/>
        </p:nvGrpSpPr>
        <p:grpSpPr>
          <a:xfrm>
            <a:off x="0" y="4400550"/>
            <a:ext cx="9144002" cy="741425"/>
            <a:chOff x="0" y="4400550"/>
            <a:chExt cx="9144002" cy="741425"/>
          </a:xfrm>
        </p:grpSpPr>
        <p:pic>
          <p:nvPicPr>
            <p:cNvPr id="63" name="Google Shape;63;h42b4784fa2121478_3_63"/>
            <p:cNvPicPr preferRelativeResize="0"/>
            <p:nvPr/>
          </p:nvPicPr>
          <p:blipFill rotWithShape="1">
            <a:blip r:embed="rId2">
              <a:alphaModFix/>
            </a:blip>
            <a:srcRect b="9139" l="3157" r="2610" t="10623"/>
            <a:stretch/>
          </p:blipFill>
          <p:spPr>
            <a:xfrm>
              <a:off x="8058936" y="4400550"/>
              <a:ext cx="1085066" cy="7402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h42b4784fa2121478_3_6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0" y="4412350"/>
              <a:ext cx="2084075" cy="7296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h42b4784fa2121478_3_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h42b4784fa2121478_3_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h42b4784fa2121478_3_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Relationship Id="rId4" Type="http://schemas.openxmlformats.org/officeDocument/2006/relationships/image" Target="../media/image9.png"/><Relationship Id="rId5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6.png"/><Relationship Id="rId7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5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1.png"/><Relationship Id="rId4" Type="http://schemas.openxmlformats.org/officeDocument/2006/relationships/image" Target="../media/image28.png"/><Relationship Id="rId5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0.png"/><Relationship Id="rId4" Type="http://schemas.openxmlformats.org/officeDocument/2006/relationships/image" Target="../media/image2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Relationship Id="rId4" Type="http://schemas.openxmlformats.org/officeDocument/2006/relationships/image" Target="../media/image22.png"/><Relationship Id="rId5" Type="http://schemas.openxmlformats.org/officeDocument/2006/relationships/image" Target="../media/image16.png"/><Relationship Id="rId6" Type="http://schemas.openxmlformats.org/officeDocument/2006/relationships/image" Target="../media/image2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png"/><Relationship Id="rId4" Type="http://schemas.openxmlformats.org/officeDocument/2006/relationships/image" Target="../media/image2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6.png"/><Relationship Id="rId4" Type="http://schemas.openxmlformats.org/officeDocument/2006/relationships/image" Target="../media/image3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2.png"/><Relationship Id="rId4" Type="http://schemas.openxmlformats.org/officeDocument/2006/relationships/image" Target="../media/image2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"/>
          <p:cNvSpPr txBox="1"/>
          <p:nvPr>
            <p:ph idx="12" type="sldNum"/>
          </p:nvPr>
        </p:nvSpPr>
        <p:spPr>
          <a:xfrm>
            <a:off x="8472458" y="4663217"/>
            <a:ext cx="548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chemeClr val="dk2"/>
                </a:solidFill>
              </a:rPr>
              <a:t>‹#›</a:t>
            </a:fld>
            <a:endParaRPr sz="1000">
              <a:solidFill>
                <a:schemeClr val="dk2"/>
              </a:solidFill>
            </a:endParaRPr>
          </a:p>
        </p:txBody>
      </p:sp>
      <p:sp>
        <p:nvSpPr>
          <p:cNvPr id="70" name="Google Shape;70;p1"/>
          <p:cNvSpPr txBox="1"/>
          <p:nvPr/>
        </p:nvSpPr>
        <p:spPr>
          <a:xfrm>
            <a:off x="234064" y="1296829"/>
            <a:ext cx="38862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October 4 -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b="1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2026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71" name="Google Shape;71;p1"/>
          <p:cNvSpPr txBox="1"/>
          <p:nvPr/>
        </p:nvSpPr>
        <p:spPr>
          <a:xfrm>
            <a:off x="0" y="1962300"/>
            <a:ext cx="9144000" cy="1523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rPr b="1" lang="en-US" sz="3100">
                <a:solidFill>
                  <a:srgbClr val="1F4E79"/>
                </a:solidFill>
                <a:latin typeface="Calibri"/>
                <a:ea typeface="Calibri"/>
                <a:cs typeface="Calibri"/>
                <a:sym typeface="Calibri"/>
              </a:rPr>
              <a:t>EU-TTR: A Framework for Epistemic Uncertainty and Test-Time Reliability Assessment for </a:t>
            </a:r>
            <a:br>
              <a:rPr b="1" lang="en-US" sz="3100">
                <a:solidFill>
                  <a:srgbClr val="1F4E7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3100">
                <a:solidFill>
                  <a:srgbClr val="1F4E79"/>
                </a:solidFill>
                <a:latin typeface="Calibri"/>
                <a:ea typeface="Calibri"/>
                <a:cs typeface="Calibri"/>
                <a:sym typeface="Calibri"/>
              </a:rPr>
              <a:t>EEG based Deep Learning Models</a:t>
            </a:r>
            <a:endParaRPr sz="3100">
              <a:solidFill>
                <a:srgbClr val="1F4E79"/>
              </a:solidFill>
            </a:endParaRPr>
          </a:p>
        </p:txBody>
      </p:sp>
      <p:sp>
        <p:nvSpPr>
          <p:cNvPr id="72" name="Google Shape;72;p1"/>
          <p:cNvSpPr txBox="1"/>
          <p:nvPr/>
        </p:nvSpPr>
        <p:spPr>
          <a:xfrm>
            <a:off x="177662" y="3963346"/>
            <a:ext cx="6510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900">
                <a:solidFill>
                  <a:srgbClr val="674EA7"/>
                </a:solidFill>
                <a:latin typeface="Calibri"/>
                <a:ea typeface="Calibri"/>
                <a:cs typeface="Calibri"/>
                <a:sym typeface="Calibri"/>
              </a:rPr>
              <a:t>Bhavesh Kapil</a:t>
            </a:r>
            <a:r>
              <a:rPr b="1" baseline="30000" lang="en-US" sz="1900">
                <a:solidFill>
                  <a:srgbClr val="674EA7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1" lang="en-US" sz="1900">
                <a:solidFill>
                  <a:srgbClr val="674EA7"/>
                </a:solidFill>
                <a:latin typeface="Calibri"/>
                <a:ea typeface="Calibri"/>
                <a:cs typeface="Calibri"/>
                <a:sym typeface="Calibri"/>
              </a:rPr>
              <a:t>, Elisabeth Wetzer</a:t>
            </a:r>
            <a:r>
              <a:rPr b="1" baseline="30000" lang="en-US" sz="1900">
                <a:solidFill>
                  <a:srgbClr val="674EA7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1" lang="en-US" sz="1900">
                <a:solidFill>
                  <a:srgbClr val="674EA7"/>
                </a:solidFill>
                <a:latin typeface="Calibri"/>
                <a:ea typeface="Calibri"/>
                <a:cs typeface="Calibri"/>
                <a:sym typeface="Calibri"/>
              </a:rPr>
              <a:t>, Sneha Singh</a:t>
            </a:r>
            <a:r>
              <a:rPr b="1" baseline="30000" lang="en-US" sz="1900">
                <a:solidFill>
                  <a:srgbClr val="674EA7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1" lang="en-US" sz="1900">
                <a:solidFill>
                  <a:srgbClr val="674EA7"/>
                </a:solidFill>
                <a:latin typeface="Calibri"/>
                <a:ea typeface="Calibri"/>
                <a:cs typeface="Calibri"/>
                <a:sym typeface="Calibri"/>
              </a:rPr>
              <a:t>, Arnav Bhavsar</a:t>
            </a:r>
            <a:r>
              <a:rPr b="1" baseline="30000" lang="en-US" sz="1900">
                <a:solidFill>
                  <a:srgbClr val="674EA7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1900" u="sng">
              <a:solidFill>
                <a:srgbClr val="674EA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"/>
          <p:cNvSpPr txBox="1"/>
          <p:nvPr/>
        </p:nvSpPr>
        <p:spPr>
          <a:xfrm>
            <a:off x="177662" y="4408174"/>
            <a:ext cx="5394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b="1" lang="en-US">
                <a:solidFill>
                  <a:srgbClr val="674EA7"/>
                </a:solidFill>
                <a:latin typeface="Calibri"/>
                <a:ea typeface="Calibri"/>
                <a:cs typeface="Calibri"/>
                <a:sym typeface="Calibri"/>
              </a:rPr>
              <a:t>1 Indian Institute of Technology Mandi, India</a:t>
            </a:r>
            <a:endParaRPr b="1">
              <a:solidFill>
                <a:srgbClr val="674EA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b="1" lang="en-US">
                <a:solidFill>
                  <a:srgbClr val="674EA7"/>
                </a:solidFill>
                <a:latin typeface="Calibri"/>
                <a:ea typeface="Calibri"/>
                <a:cs typeface="Calibri"/>
                <a:sym typeface="Calibri"/>
              </a:rPr>
              <a:t>2 UiT The Arctic University of Norway, Tromsø, Norway</a:t>
            </a:r>
            <a:endParaRPr b="1">
              <a:solidFill>
                <a:srgbClr val="674EA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" name="Google Shape;74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506250" cy="123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22800" y="0"/>
            <a:ext cx="2108227" cy="1689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95713" y="277900"/>
            <a:ext cx="3076563" cy="67684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7" name="Google Shape;77;p1"/>
          <p:cNvCxnSpPr/>
          <p:nvPr/>
        </p:nvCxnSpPr>
        <p:spPr>
          <a:xfrm>
            <a:off x="0" y="1949775"/>
            <a:ext cx="9168900" cy="21000"/>
          </a:xfrm>
          <a:prstGeom prst="straightConnector1">
            <a:avLst/>
          </a:prstGeom>
          <a:noFill/>
          <a:ln cap="flat" cmpd="sng" w="28575">
            <a:solidFill>
              <a:srgbClr val="674EA7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" name="Google Shape;78;p1"/>
          <p:cNvCxnSpPr/>
          <p:nvPr/>
        </p:nvCxnSpPr>
        <p:spPr>
          <a:xfrm>
            <a:off x="-12450" y="3475650"/>
            <a:ext cx="9168900" cy="21000"/>
          </a:xfrm>
          <a:prstGeom prst="straightConnector1">
            <a:avLst/>
          </a:prstGeom>
          <a:noFill/>
          <a:ln cap="flat" cmpd="sng" w="28575">
            <a:solidFill>
              <a:srgbClr val="674EA7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"/>
          <p:cNvSpPr txBox="1"/>
          <p:nvPr>
            <p:ph idx="12" type="sldNum"/>
          </p:nvPr>
        </p:nvSpPr>
        <p:spPr>
          <a:xfrm>
            <a:off x="4456926" y="4874529"/>
            <a:ext cx="217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  <p:sp>
        <p:nvSpPr>
          <p:cNvPr id="84" name="Google Shape;84;p2"/>
          <p:cNvSpPr txBox="1"/>
          <p:nvPr/>
        </p:nvSpPr>
        <p:spPr>
          <a:xfrm>
            <a:off x="377190" y="249942"/>
            <a:ext cx="54864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000"/>
              <a:buFont typeface="Calibri"/>
              <a:buNone/>
            </a:pPr>
            <a:r>
              <a:rPr b="1" i="0" lang="en-US" sz="30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Motivation</a:t>
            </a:r>
            <a:endParaRPr/>
          </a:p>
        </p:txBody>
      </p:sp>
      <p:cxnSp>
        <p:nvCxnSpPr>
          <p:cNvPr id="85" name="Google Shape;85;p2"/>
          <p:cNvCxnSpPr/>
          <p:nvPr/>
        </p:nvCxnSpPr>
        <p:spPr>
          <a:xfrm>
            <a:off x="377190" y="774954"/>
            <a:ext cx="8387400" cy="0"/>
          </a:xfrm>
          <a:prstGeom prst="straightConnector1">
            <a:avLst/>
          </a:prstGeom>
          <a:noFill/>
          <a:ln cap="flat" cmpd="sng" w="28575">
            <a:solidFill>
              <a:srgbClr val="2E74B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6" name="Google Shape;86;p2"/>
          <p:cNvSpPr/>
          <p:nvPr/>
        </p:nvSpPr>
        <p:spPr>
          <a:xfrm>
            <a:off x="377190" y="973836"/>
            <a:ext cx="274200" cy="274200"/>
          </a:xfrm>
          <a:prstGeom prst="ellipse">
            <a:avLst/>
          </a:prstGeom>
          <a:solidFill>
            <a:srgbClr val="2E74B5"/>
          </a:solidFill>
          <a:ln cap="flat" cmpd="sng" w="12700">
            <a:solidFill>
              <a:srgbClr val="2E74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1" id="87" name="Google Shape;8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198" y="1038986"/>
            <a:ext cx="130303" cy="13030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2"/>
          <p:cNvSpPr txBox="1"/>
          <p:nvPr/>
        </p:nvSpPr>
        <p:spPr>
          <a:xfrm>
            <a:off x="726950" y="1019750"/>
            <a:ext cx="2545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4B5"/>
              </a:buClr>
              <a:buSzPts val="1400"/>
              <a:buFont typeface="Calibri"/>
              <a:buNone/>
            </a:pPr>
            <a:r>
              <a:rPr b="1" lang="en-US">
                <a:solidFill>
                  <a:srgbClr val="2E74B5"/>
                </a:solidFill>
                <a:latin typeface="Calibri"/>
                <a:ea typeface="Calibri"/>
                <a:cs typeface="Calibri"/>
                <a:sym typeface="Calibri"/>
              </a:rPr>
              <a:t>Why accuracy alone is not enough</a:t>
            </a:r>
            <a:endParaRPr/>
          </a:p>
        </p:txBody>
      </p:sp>
      <p:sp>
        <p:nvSpPr>
          <p:cNvPr id="89" name="Google Shape;89;p2"/>
          <p:cNvSpPr txBox="1"/>
          <p:nvPr/>
        </p:nvSpPr>
        <p:spPr>
          <a:xfrm>
            <a:off x="411475" y="1339394"/>
            <a:ext cx="2816100" cy="32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3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EEG signals are noisy, artifact prone, and highly heterogeneous across sessions and subjects.</a:t>
            </a:r>
            <a:endParaRPr sz="13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3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Aggregate accuracy alone is insufficient to assess whether individual predictions can be trusted. </a:t>
            </a:r>
            <a:endParaRPr sz="13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3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Predictive confidence may remain unreliable even when classification accuracy appears high.</a:t>
            </a:r>
            <a:endParaRPr sz="13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3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Can we assess reliability for each unseen EEG sample?</a:t>
            </a:r>
            <a:endParaRPr b="1" sz="13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3076"/>
              </a:lnSpc>
              <a:spcBef>
                <a:spcPts val="900"/>
              </a:spcBef>
              <a:spcAft>
                <a:spcPts val="0"/>
              </a:spcAft>
              <a:buClr>
                <a:srgbClr val="1F3864"/>
              </a:buClr>
              <a:buSzPts val="1300"/>
              <a:buFont typeface="Calibri"/>
              <a:buNone/>
            </a:pPr>
            <a:r>
              <a:t/>
            </a:r>
            <a:endParaRPr sz="13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0" name="Google Shape;90;p2"/>
          <p:cNvCxnSpPr/>
          <p:nvPr/>
        </p:nvCxnSpPr>
        <p:spPr>
          <a:xfrm>
            <a:off x="3360421" y="994410"/>
            <a:ext cx="0" cy="3326100"/>
          </a:xfrm>
          <a:prstGeom prst="straightConnector1">
            <a:avLst/>
          </a:prstGeom>
          <a:noFill/>
          <a:ln cap="flat" cmpd="sng" w="12700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1" name="Google Shape;91;p2"/>
          <p:cNvSpPr/>
          <p:nvPr/>
        </p:nvSpPr>
        <p:spPr>
          <a:xfrm>
            <a:off x="3600450" y="905255"/>
            <a:ext cx="5177700" cy="1577400"/>
          </a:xfrm>
          <a:prstGeom prst="roundRect">
            <a:avLst>
              <a:gd fmla="val 2609" name="adj"/>
            </a:avLst>
          </a:prstGeom>
          <a:solidFill>
            <a:srgbClr val="EDF3FA"/>
          </a:solidFill>
          <a:ln cap="flat" cmpd="sng" w="12700">
            <a:solidFill>
              <a:srgbClr val="EDF3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/>
          <p:nvPr/>
        </p:nvSpPr>
        <p:spPr>
          <a:xfrm>
            <a:off x="3771899" y="1097280"/>
            <a:ext cx="288000" cy="2880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4128515" y="1144590"/>
            <a:ext cx="45264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Calibri"/>
              <a:buNone/>
            </a:pPr>
            <a:r>
              <a:rPr b="1" lang="en-US" sz="15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Why EEG reliability is challenging</a:t>
            </a:r>
            <a:endParaRPr/>
          </a:p>
        </p:txBody>
      </p:sp>
      <p:sp>
        <p:nvSpPr>
          <p:cNvPr id="94" name="Google Shape;94;p2"/>
          <p:cNvSpPr txBox="1"/>
          <p:nvPr/>
        </p:nvSpPr>
        <p:spPr>
          <a:xfrm>
            <a:off x="4128515" y="1410045"/>
            <a:ext cx="4491900" cy="9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-257175" lvl="0" marL="257175" marR="0" rtl="0" algn="l">
              <a:lnSpc>
                <a:spcPct val="115384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libri"/>
              <a:buChar char="•"/>
            </a:pPr>
            <a:r>
              <a:rPr lang="en-US" sz="13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EEG is non-stationary and vulnerable to noise and artifacts. </a:t>
            </a:r>
            <a:endParaRPr sz="13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7175" lvl="0" marL="257175" marR="0" rtl="0" algn="l">
              <a:lnSpc>
                <a:spcPct val="115384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libri"/>
              <a:buChar char="•"/>
            </a:pPr>
            <a:r>
              <a:rPr lang="en-US" sz="13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There is substantial variability both within and across subjects. </a:t>
            </a:r>
            <a:endParaRPr sz="13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7175" lvl="0" marL="257175" marR="0" rtl="0" algn="l">
              <a:lnSpc>
                <a:spcPct val="115384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libri"/>
              <a:buChar char="•"/>
            </a:pPr>
            <a:r>
              <a:rPr lang="en-US" sz="13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Poorly represented regions of the training data increase epistemic uncertainty.</a:t>
            </a:r>
            <a:endParaRPr sz="13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3600450" y="2633472"/>
            <a:ext cx="5177700" cy="1635000"/>
          </a:xfrm>
          <a:prstGeom prst="roundRect">
            <a:avLst>
              <a:gd fmla="val 2381" name="adj"/>
            </a:avLst>
          </a:prstGeom>
          <a:solidFill>
            <a:srgbClr val="FCEFED"/>
          </a:solidFill>
          <a:ln cap="flat" cmpd="sng" w="12700">
            <a:solidFill>
              <a:srgbClr val="FCEF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3771899" y="2654481"/>
            <a:ext cx="288000" cy="288000"/>
          </a:xfrm>
          <a:prstGeom prst="ellipse">
            <a:avLst/>
          </a:prstGeom>
          <a:solidFill>
            <a:srgbClr val="C00000"/>
          </a:solidFill>
          <a:ln cap="flat" cmpd="sng" w="127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3" id="97" name="Google Shape;9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43225" y="2723062"/>
            <a:ext cx="144001" cy="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"/>
          <p:cNvSpPr txBox="1"/>
          <p:nvPr/>
        </p:nvSpPr>
        <p:spPr>
          <a:xfrm>
            <a:off x="4128515" y="2701792"/>
            <a:ext cx="45264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500"/>
              <a:buFont typeface="Calibri"/>
              <a:buNone/>
            </a:pPr>
            <a:r>
              <a:rPr b="1" lang="en-US" sz="15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What is needed?</a:t>
            </a:r>
            <a:endParaRPr/>
          </a:p>
        </p:txBody>
      </p:sp>
      <p:sp>
        <p:nvSpPr>
          <p:cNvPr id="99" name="Google Shape;99;p2"/>
          <p:cNvSpPr txBox="1"/>
          <p:nvPr/>
        </p:nvSpPr>
        <p:spPr>
          <a:xfrm>
            <a:off x="4059900" y="2983908"/>
            <a:ext cx="4718400" cy="122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-257175" lvl="0" marL="257175" marR="0" rtl="0" algn="l">
              <a:lnSpc>
                <a:spcPct val="115384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libri"/>
              <a:buChar char="•"/>
            </a:pPr>
            <a:r>
              <a:rPr lang="en-US" sz="13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Estimate model uncertainty at test time, not only classification accuracy.</a:t>
            </a:r>
            <a:endParaRPr sz="13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7175" lvl="0" marL="257175" marR="0" rtl="0" algn="l">
              <a:lnSpc>
                <a:spcPct val="115384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libri"/>
              <a:buChar char="•"/>
            </a:pPr>
            <a:r>
              <a:rPr lang="en-US" sz="13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Separate reliable predictions from highly uncertain predictions.</a:t>
            </a:r>
            <a:endParaRPr sz="13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7175" lvl="0" marL="257175" marR="0" rtl="0" algn="l">
              <a:lnSpc>
                <a:spcPct val="115384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300"/>
              <a:buFont typeface="Calibri"/>
              <a:buChar char="•"/>
            </a:pPr>
            <a:r>
              <a:rPr lang="en-US" sz="13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Reject high-uncertainty samples to control the accuracy–coverage trade-off.</a:t>
            </a:r>
            <a:endParaRPr sz="13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3835650" y="1137883"/>
            <a:ext cx="160505" cy="202511"/>
          </a:xfrm>
          <a:custGeom>
            <a:rect b="b" l="l" r="r" t="t"/>
            <a:pathLst>
              <a:path extrusionOk="0" h="11694" w="10902">
                <a:moveTo>
                  <a:pt x="0" y="8992"/>
                </a:moveTo>
                <a:cubicBezTo>
                  <a:pt x="233" y="7688"/>
                  <a:pt x="792" y="979"/>
                  <a:pt x="1398" y="1165"/>
                </a:cubicBezTo>
                <a:cubicBezTo>
                  <a:pt x="2004" y="1351"/>
                  <a:pt x="2935" y="9504"/>
                  <a:pt x="3634" y="10110"/>
                </a:cubicBezTo>
                <a:cubicBezTo>
                  <a:pt x="4333" y="10716"/>
                  <a:pt x="5125" y="4566"/>
                  <a:pt x="5591" y="4799"/>
                </a:cubicBezTo>
                <a:cubicBezTo>
                  <a:pt x="6057" y="5032"/>
                  <a:pt x="5964" y="12254"/>
                  <a:pt x="6430" y="11508"/>
                </a:cubicBezTo>
                <a:cubicBezTo>
                  <a:pt x="6896" y="10763"/>
                  <a:pt x="7967" y="978"/>
                  <a:pt x="8386" y="326"/>
                </a:cubicBezTo>
                <a:cubicBezTo>
                  <a:pt x="8805" y="-326"/>
                  <a:pt x="8572" y="7082"/>
                  <a:pt x="8945" y="7594"/>
                </a:cubicBezTo>
                <a:cubicBezTo>
                  <a:pt x="9318" y="8107"/>
                  <a:pt x="10297" y="3075"/>
                  <a:pt x="10623" y="3401"/>
                </a:cubicBezTo>
                <a:cubicBezTo>
                  <a:pt x="10949" y="3727"/>
                  <a:pt x="10856" y="8526"/>
                  <a:pt x="10902" y="9551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/>
          <p:cNvSpPr txBox="1"/>
          <p:nvPr>
            <p:ph idx="12" type="sldNum"/>
          </p:nvPr>
        </p:nvSpPr>
        <p:spPr>
          <a:xfrm>
            <a:off x="4463401" y="4825454"/>
            <a:ext cx="217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  <p:sp>
        <p:nvSpPr>
          <p:cNvPr id="106" name="Google Shape;106;p3"/>
          <p:cNvSpPr txBox="1"/>
          <p:nvPr/>
        </p:nvSpPr>
        <p:spPr>
          <a:xfrm>
            <a:off x="404400" y="1110710"/>
            <a:ext cx="59334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6"/>
              </a:buClr>
              <a:buSzPts val="1500"/>
              <a:buFont typeface="Calibri"/>
              <a:buNone/>
            </a:pPr>
            <a:r>
              <a:rPr b="1" lang="en-US" sz="1500">
                <a:solidFill>
                  <a:srgbClr val="351C75"/>
                </a:solidFill>
                <a:latin typeface="Calibri"/>
                <a:ea typeface="Calibri"/>
                <a:cs typeface="Calibri"/>
                <a:sym typeface="Calibri"/>
              </a:rPr>
              <a:t>Predictive uncertainty has two conceptually different sources: </a:t>
            </a:r>
            <a:endParaRPr>
              <a:solidFill>
                <a:srgbClr val="351C75"/>
              </a:solidFill>
            </a:endParaRPr>
          </a:p>
        </p:txBody>
      </p:sp>
      <p:sp>
        <p:nvSpPr>
          <p:cNvPr id="107" name="Google Shape;107;p3"/>
          <p:cNvSpPr txBox="1"/>
          <p:nvPr/>
        </p:nvSpPr>
        <p:spPr>
          <a:xfrm>
            <a:off x="457200" y="317117"/>
            <a:ext cx="7955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Calibri"/>
              <a:buNone/>
            </a:pPr>
            <a:r>
              <a:rPr b="1" lang="en-US" sz="2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Uncertainty in EEG Deep Learning</a:t>
            </a:r>
            <a:endParaRPr b="1" sz="28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8" name="Google Shape;108;p3"/>
          <p:cNvCxnSpPr/>
          <p:nvPr/>
        </p:nvCxnSpPr>
        <p:spPr>
          <a:xfrm>
            <a:off x="411479" y="932688"/>
            <a:ext cx="8321042" cy="1"/>
          </a:xfrm>
          <a:prstGeom prst="straightConnector1">
            <a:avLst/>
          </a:prstGeom>
          <a:noFill/>
          <a:ln cap="flat" cmpd="sng" w="19050">
            <a:solidFill>
              <a:srgbClr val="2E75B6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09" name="Google Shape;109;p3"/>
          <p:cNvGrpSpPr/>
          <p:nvPr/>
        </p:nvGrpSpPr>
        <p:grpSpPr>
          <a:xfrm>
            <a:off x="456575" y="1437916"/>
            <a:ext cx="8205600" cy="2697084"/>
            <a:chOff x="456575" y="1539375"/>
            <a:chExt cx="8205600" cy="2697084"/>
          </a:xfrm>
        </p:grpSpPr>
        <p:sp>
          <p:nvSpPr>
            <p:cNvPr id="110" name="Google Shape;110;p3"/>
            <p:cNvSpPr/>
            <p:nvPr/>
          </p:nvSpPr>
          <p:spPr>
            <a:xfrm>
              <a:off x="456575" y="1547259"/>
              <a:ext cx="4070400" cy="2689200"/>
            </a:xfrm>
            <a:prstGeom prst="roundRect">
              <a:avLst>
                <a:gd fmla="val 9432" name="adj"/>
              </a:avLst>
            </a:prstGeom>
            <a:solidFill>
              <a:srgbClr val="D9D2E9"/>
            </a:solidFill>
            <a:ln cap="flat" cmpd="sng" w="9525">
              <a:solidFill>
                <a:srgbClr val="674EA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100">
                <a:solidFill>
                  <a:srgbClr val="262626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US">
                  <a:solidFill>
                    <a:srgbClr val="262626"/>
                  </a:solidFill>
                </a:rPr>
                <a:t>Aleatoric Uncertainty</a:t>
              </a:r>
              <a:endParaRPr b="1">
                <a:solidFill>
                  <a:srgbClr val="262626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sz="1100">
                  <a:solidFill>
                    <a:srgbClr val="262626"/>
                  </a:solidFill>
                </a:rPr>
                <a:t>Uncertainty in the data</a:t>
              </a:r>
              <a:endParaRPr sz="1100">
                <a:solidFill>
                  <a:srgbClr val="262626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100">
                <a:solidFill>
                  <a:srgbClr val="262626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sz="1100">
                  <a:solidFill>
                    <a:srgbClr val="262626"/>
                  </a:solidFill>
                </a:rPr>
                <a:t>• Comes from </a:t>
              </a:r>
              <a:r>
                <a:rPr b="1" lang="en-US" sz="1100">
                  <a:solidFill>
                    <a:srgbClr val="262626"/>
                  </a:solidFill>
                </a:rPr>
                <a:t>intrinsic randomness </a:t>
              </a:r>
              <a:r>
                <a:rPr lang="en-US" sz="1100">
                  <a:solidFill>
                    <a:srgbClr val="262626"/>
                  </a:solidFill>
                </a:rPr>
                <a:t>or ambiguity in EEG.</a:t>
              </a:r>
              <a:endParaRPr sz="1100">
                <a:solidFill>
                  <a:srgbClr val="262626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100">
                <a:solidFill>
                  <a:srgbClr val="262626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sz="1100">
                  <a:solidFill>
                    <a:srgbClr val="262626"/>
                  </a:solidFill>
                </a:rPr>
                <a:t>• Examples: sensor noise, artifacts, overlapping class</a:t>
              </a:r>
              <a:endParaRPr sz="1100">
                <a:solidFill>
                  <a:srgbClr val="262626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sz="1100">
                  <a:solidFill>
                    <a:srgbClr val="262626"/>
                  </a:solidFill>
                </a:rPr>
                <a:t>  patterns, and label ambiguity.</a:t>
              </a:r>
              <a:endParaRPr sz="1100">
                <a:solidFill>
                  <a:srgbClr val="262626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100">
                <a:solidFill>
                  <a:srgbClr val="262626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sz="1100">
                  <a:solidFill>
                    <a:srgbClr val="262626"/>
                  </a:solidFill>
                </a:rPr>
                <a:t>• Remains even when the model has sufficient training data.</a:t>
              </a:r>
              <a:endParaRPr sz="1100">
                <a:solidFill>
                  <a:srgbClr val="262626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100">
                <a:solidFill>
                  <a:srgbClr val="262626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sz="1100">
                  <a:solidFill>
                    <a:srgbClr val="262626"/>
                  </a:solidFill>
                </a:rPr>
                <a:t>• Mainly reduced by improving data acquisition,</a:t>
              </a:r>
              <a:endParaRPr sz="1100">
                <a:solidFill>
                  <a:srgbClr val="262626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sz="1100">
                  <a:solidFill>
                    <a:srgbClr val="262626"/>
                  </a:solidFill>
                </a:rPr>
                <a:t>  denoising, repeated measurements, or labeling.</a:t>
              </a:r>
              <a:endParaRPr sz="1100">
                <a:solidFill>
                  <a:srgbClr val="262626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262626"/>
                </a:solidFill>
              </a:endParaRPr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4673675" y="1539375"/>
              <a:ext cx="3988500" cy="2689200"/>
            </a:xfrm>
            <a:prstGeom prst="roundRect">
              <a:avLst>
                <a:gd fmla="val 9432" name="adj"/>
              </a:avLst>
            </a:prstGeom>
            <a:solidFill>
              <a:srgbClr val="E6B8AF"/>
            </a:solidFill>
            <a:ln cap="flat" cmpd="sng" w="9525">
              <a:solidFill>
                <a:srgbClr val="DD7E6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rgbClr val="262626"/>
                  </a:solidFill>
                </a:rPr>
                <a:t>Epistemic Uncertainty</a:t>
              </a:r>
              <a:endParaRPr b="1">
                <a:solidFill>
                  <a:srgbClr val="262626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262626"/>
                  </a:solidFill>
                </a:rPr>
                <a:t>Uncertainty in the model</a:t>
              </a:r>
              <a:endParaRPr sz="1100">
                <a:solidFill>
                  <a:srgbClr val="262626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262626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262626"/>
                  </a:solidFill>
                </a:rPr>
                <a:t>• Comes from </a:t>
              </a:r>
              <a:r>
                <a:rPr b="1" lang="en-US" sz="1100">
                  <a:solidFill>
                    <a:srgbClr val="262626"/>
                  </a:solidFill>
                </a:rPr>
                <a:t>lack of model knowledge.</a:t>
              </a:r>
              <a:endParaRPr b="1" sz="1100">
                <a:solidFill>
                  <a:srgbClr val="262626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262626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262626"/>
                  </a:solidFill>
                </a:rPr>
                <a:t>• Caused by limited or non-representative training data</a:t>
              </a:r>
              <a:endParaRPr sz="1100">
                <a:solidFill>
                  <a:srgbClr val="262626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262626"/>
                  </a:solidFill>
                </a:rPr>
                <a:t>  and poorly covered input regions.</a:t>
              </a:r>
              <a:endParaRPr sz="1100">
                <a:solidFill>
                  <a:srgbClr val="262626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262626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262626"/>
                  </a:solidFill>
                </a:rPr>
                <a:t>• Can become important for unfamiliar EEG patterns</a:t>
              </a:r>
              <a:endParaRPr sz="1100">
                <a:solidFill>
                  <a:srgbClr val="262626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262626"/>
                  </a:solidFill>
                </a:rPr>
                <a:t>  or unseen subjects.</a:t>
              </a:r>
              <a:endParaRPr sz="1100">
                <a:solidFill>
                  <a:srgbClr val="262626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262626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262626"/>
                  </a:solidFill>
                </a:rPr>
                <a:t>• Reducible with more diverse data, improved model</a:t>
              </a:r>
              <a:endParaRPr sz="1100">
                <a:solidFill>
                  <a:srgbClr val="262626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262626"/>
                  </a:solidFill>
                </a:rPr>
                <a:t>  design, or active learning.</a:t>
              </a:r>
              <a:endParaRPr sz="1100">
                <a:solidFill>
                  <a:srgbClr val="262626"/>
                </a:solidFill>
              </a:endParaRPr>
            </a:p>
          </p:txBody>
        </p:sp>
      </p:grpSp>
      <p:sp>
        <p:nvSpPr>
          <p:cNvPr id="112" name="Google Shape;112;p3"/>
          <p:cNvSpPr txBox="1"/>
          <p:nvPr/>
        </p:nvSpPr>
        <p:spPr>
          <a:xfrm>
            <a:off x="1490250" y="4135000"/>
            <a:ext cx="6163500" cy="4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1F4E79"/>
                </a:solidFill>
              </a:rPr>
              <a:t>Focus of this work: </a:t>
            </a:r>
            <a:r>
              <a:rPr b="1" lang="en-US" sz="1100">
                <a:solidFill>
                  <a:schemeClr val="dk1"/>
                </a:solidFill>
              </a:rPr>
              <a:t>Epistemic uncertainty at test time 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1F4E79"/>
                </a:solidFill>
              </a:rPr>
              <a:t>Goal: </a:t>
            </a:r>
            <a:r>
              <a:rPr b="1" lang="en-US" sz="1100">
                <a:solidFill>
                  <a:schemeClr val="dk1"/>
                </a:solidFill>
              </a:rPr>
              <a:t>Identify predictions the model does not know enough to trust.</a:t>
            </a:r>
            <a:endParaRPr b="1"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h42b4784fa2121478_4_0"/>
          <p:cNvSpPr txBox="1"/>
          <p:nvPr>
            <p:ph idx="12" type="sldNum"/>
          </p:nvPr>
        </p:nvSpPr>
        <p:spPr>
          <a:xfrm>
            <a:off x="4456926" y="4874529"/>
            <a:ext cx="217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  <p:sp>
        <p:nvSpPr>
          <p:cNvPr id="118" name="Google Shape;118;h42b4784fa2121478_4_0"/>
          <p:cNvSpPr txBox="1"/>
          <p:nvPr/>
        </p:nvSpPr>
        <p:spPr>
          <a:xfrm>
            <a:off x="457200" y="317117"/>
            <a:ext cx="7955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Calibri"/>
              <a:buNone/>
            </a:pPr>
            <a:r>
              <a:rPr b="1" lang="en-US" sz="2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Key Contribution</a:t>
            </a:r>
            <a:endParaRPr b="1" sz="28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9" name="Google Shape;119;h42b4784fa2121478_4_0"/>
          <p:cNvCxnSpPr/>
          <p:nvPr/>
        </p:nvCxnSpPr>
        <p:spPr>
          <a:xfrm>
            <a:off x="411479" y="932688"/>
            <a:ext cx="8321100" cy="0"/>
          </a:xfrm>
          <a:prstGeom prst="straightConnector1">
            <a:avLst/>
          </a:prstGeom>
          <a:noFill/>
          <a:ln cap="flat" cmpd="sng" w="19050">
            <a:solidFill>
              <a:srgbClr val="2E75B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0" name="Google Shape;120;h42b4784fa2121478_4_0"/>
          <p:cNvSpPr txBox="1"/>
          <p:nvPr/>
        </p:nvSpPr>
        <p:spPr>
          <a:xfrm>
            <a:off x="876300" y="840325"/>
            <a:ext cx="76962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Calibri"/>
              <a:buAutoNum type="arabicPeriod"/>
            </a:pPr>
            <a:r>
              <a:rPr b="1" lang="en-US" sz="15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Reliability Beyond Classification Accuracy</a:t>
            </a:r>
            <a:endParaRPr b="1" sz="15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Model comparison can be carried out based on uncertainty in addition to accuracy. 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353635"/>
                </a:solidFill>
                <a:latin typeface="Calibri"/>
                <a:ea typeface="Calibri"/>
                <a:cs typeface="Calibri"/>
                <a:sym typeface="Calibri"/>
              </a:rPr>
              <a:t>We validate the framework across five EEG deep learning architectures, under both subject-dependent and subject-independent settings.</a:t>
            </a:r>
            <a:br>
              <a:rPr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sz="15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Calibri"/>
              <a:buAutoNum type="arabicPeriod"/>
            </a:pPr>
            <a:r>
              <a:rPr b="1" lang="en-US" sz="15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Test-Time Reliability Framework for EEG</a:t>
            </a:r>
            <a:endParaRPr b="1" sz="15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EU-TTR estimates sample-level epistemic uncertainty for EEG prediction using MC Dropout     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Calibri"/>
              <a:buAutoNum type="arabicPeriod" startAt="3"/>
            </a:pPr>
            <a:r>
              <a:rPr b="1" lang="en-US" sz="15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MI-Based Selective Prediction</a:t>
            </a:r>
            <a:endParaRPr b="1" sz="15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High-uncertainty predictions are rejected to improve accuracy on retained samples, based on EU thresholds.    </a:t>
            </a:r>
            <a:endParaRPr sz="1200">
              <a:solidFill>
                <a:srgbClr val="3536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"/>
          <p:cNvSpPr txBox="1"/>
          <p:nvPr>
            <p:ph idx="12" type="sldNum"/>
          </p:nvPr>
        </p:nvSpPr>
        <p:spPr>
          <a:xfrm>
            <a:off x="4456926" y="4874529"/>
            <a:ext cx="217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  <p:sp>
        <p:nvSpPr>
          <p:cNvPr id="126" name="Google Shape;126;p4"/>
          <p:cNvSpPr txBox="1"/>
          <p:nvPr/>
        </p:nvSpPr>
        <p:spPr>
          <a:xfrm>
            <a:off x="457200" y="317117"/>
            <a:ext cx="7955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Calibri"/>
              <a:buNone/>
            </a:pPr>
            <a:r>
              <a:rPr b="1" lang="en-US" sz="2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EU-TTR: Test-Time Reliability Framework</a:t>
            </a:r>
            <a:endParaRPr/>
          </a:p>
        </p:txBody>
      </p:sp>
      <p:cxnSp>
        <p:nvCxnSpPr>
          <p:cNvPr id="127" name="Google Shape;127;p4"/>
          <p:cNvCxnSpPr/>
          <p:nvPr/>
        </p:nvCxnSpPr>
        <p:spPr>
          <a:xfrm>
            <a:off x="411479" y="932688"/>
            <a:ext cx="8321042" cy="1"/>
          </a:xfrm>
          <a:prstGeom prst="straightConnector1">
            <a:avLst/>
          </a:prstGeom>
          <a:noFill/>
          <a:ln cap="flat" cmpd="sng" w="19050">
            <a:solidFill>
              <a:srgbClr val="2E75B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" name="Google Shape;128;p4"/>
          <p:cNvSpPr/>
          <p:nvPr/>
        </p:nvSpPr>
        <p:spPr>
          <a:xfrm>
            <a:off x="320040" y="1097279"/>
            <a:ext cx="1600201" cy="2560322"/>
          </a:xfrm>
          <a:prstGeom prst="rect">
            <a:avLst/>
          </a:prstGeom>
          <a:solidFill>
            <a:srgbClr val="F2F2F2"/>
          </a:solidFill>
          <a:ln cap="flat" cmpd="sng" w="1015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4"/>
          <p:cNvSpPr/>
          <p:nvPr/>
        </p:nvSpPr>
        <p:spPr>
          <a:xfrm>
            <a:off x="841247" y="1188719"/>
            <a:ext cx="566929" cy="566929"/>
          </a:xfrm>
          <a:prstGeom prst="ellipse">
            <a:avLst/>
          </a:prstGeom>
          <a:solidFill>
            <a:srgbClr val="2E75B6"/>
          </a:solidFill>
          <a:ln cap="flat" cmpd="sng" w="12700">
            <a:solidFill>
              <a:srgbClr val="2E75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4"/>
          <p:cNvSpPr txBox="1"/>
          <p:nvPr/>
        </p:nvSpPr>
        <p:spPr>
          <a:xfrm>
            <a:off x="886967" y="1312164"/>
            <a:ext cx="4754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①</a:t>
            </a:r>
            <a:endParaRPr/>
          </a:p>
        </p:txBody>
      </p:sp>
      <p:sp>
        <p:nvSpPr>
          <p:cNvPr id="131" name="Google Shape;131;p4"/>
          <p:cNvSpPr txBox="1"/>
          <p:nvPr/>
        </p:nvSpPr>
        <p:spPr>
          <a:xfrm>
            <a:off x="438911" y="1882579"/>
            <a:ext cx="1371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3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Unseen EEG</a:t>
            </a:r>
            <a:endParaRPr b="1" sz="13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4"/>
          <p:cNvSpPr txBox="1"/>
          <p:nvPr/>
        </p:nvSpPr>
        <p:spPr>
          <a:xfrm>
            <a:off x="457100" y="2226648"/>
            <a:ext cx="132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Motor-imagery EEG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sample x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3" name="Google Shape;133;p4"/>
          <p:cNvCxnSpPr/>
          <p:nvPr/>
        </p:nvCxnSpPr>
        <p:spPr>
          <a:xfrm>
            <a:off x="1920239" y="2377439"/>
            <a:ext cx="137161" cy="1"/>
          </a:xfrm>
          <a:prstGeom prst="straightConnector1">
            <a:avLst/>
          </a:prstGeom>
          <a:noFill/>
          <a:ln cap="flat" cmpd="sng" w="25400">
            <a:solidFill>
              <a:srgbClr val="2E75B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4" name="Google Shape;134;p4"/>
          <p:cNvSpPr/>
          <p:nvPr/>
        </p:nvSpPr>
        <p:spPr>
          <a:xfrm>
            <a:off x="2057400" y="1097279"/>
            <a:ext cx="1600200" cy="2560322"/>
          </a:xfrm>
          <a:prstGeom prst="rect">
            <a:avLst/>
          </a:prstGeom>
          <a:solidFill>
            <a:srgbClr val="F2F2F2"/>
          </a:solidFill>
          <a:ln cap="flat" cmpd="sng" w="1015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4"/>
          <p:cNvSpPr/>
          <p:nvPr/>
        </p:nvSpPr>
        <p:spPr>
          <a:xfrm>
            <a:off x="2578607" y="1188719"/>
            <a:ext cx="566929" cy="566929"/>
          </a:xfrm>
          <a:prstGeom prst="ellipse">
            <a:avLst/>
          </a:prstGeom>
          <a:solidFill>
            <a:srgbClr val="2E75B6"/>
          </a:solidFill>
          <a:ln cap="flat" cmpd="sng" w="12700">
            <a:solidFill>
              <a:srgbClr val="2E75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4"/>
          <p:cNvSpPr txBox="1"/>
          <p:nvPr/>
        </p:nvSpPr>
        <p:spPr>
          <a:xfrm>
            <a:off x="2624327" y="1312164"/>
            <a:ext cx="4754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②</a:t>
            </a:r>
            <a:endParaRPr/>
          </a:p>
        </p:txBody>
      </p:sp>
      <p:sp>
        <p:nvSpPr>
          <p:cNvPr id="137" name="Google Shape;137;p4"/>
          <p:cNvSpPr txBox="1"/>
          <p:nvPr/>
        </p:nvSpPr>
        <p:spPr>
          <a:xfrm>
            <a:off x="2176271" y="1882579"/>
            <a:ext cx="1371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3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MC Dropout</a:t>
            </a:r>
            <a:endParaRPr b="1" sz="13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4"/>
          <p:cNvSpPr txBox="1"/>
          <p:nvPr/>
        </p:nvSpPr>
        <p:spPr>
          <a:xfrm>
            <a:off x="2194559" y="2212848"/>
            <a:ext cx="1326000" cy="4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T stochastic forward passes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9" name="Google Shape;139;p4"/>
          <p:cNvCxnSpPr/>
          <p:nvPr/>
        </p:nvCxnSpPr>
        <p:spPr>
          <a:xfrm>
            <a:off x="3657599" y="2377439"/>
            <a:ext cx="137162" cy="1"/>
          </a:xfrm>
          <a:prstGeom prst="straightConnector1">
            <a:avLst/>
          </a:prstGeom>
          <a:noFill/>
          <a:ln cap="flat" cmpd="sng" w="25400">
            <a:solidFill>
              <a:srgbClr val="2E75B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0" name="Google Shape;140;p4"/>
          <p:cNvSpPr/>
          <p:nvPr/>
        </p:nvSpPr>
        <p:spPr>
          <a:xfrm>
            <a:off x="3794759" y="1097279"/>
            <a:ext cx="1600201" cy="2560322"/>
          </a:xfrm>
          <a:prstGeom prst="rect">
            <a:avLst/>
          </a:prstGeom>
          <a:solidFill>
            <a:srgbClr val="F2F2F2"/>
          </a:solidFill>
          <a:ln cap="flat" cmpd="sng" w="1015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4"/>
          <p:cNvSpPr/>
          <p:nvPr/>
        </p:nvSpPr>
        <p:spPr>
          <a:xfrm>
            <a:off x="4315967" y="1188719"/>
            <a:ext cx="566929" cy="566929"/>
          </a:xfrm>
          <a:prstGeom prst="ellipse">
            <a:avLst/>
          </a:prstGeom>
          <a:solidFill>
            <a:srgbClr val="2E75B6"/>
          </a:solidFill>
          <a:ln cap="flat" cmpd="sng" w="12700">
            <a:solidFill>
              <a:srgbClr val="2E75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4"/>
          <p:cNvSpPr txBox="1"/>
          <p:nvPr/>
        </p:nvSpPr>
        <p:spPr>
          <a:xfrm>
            <a:off x="4361687" y="1312164"/>
            <a:ext cx="4754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③</a:t>
            </a:r>
            <a:endParaRPr/>
          </a:p>
        </p:txBody>
      </p:sp>
      <p:sp>
        <p:nvSpPr>
          <p:cNvPr id="143" name="Google Shape;143;p4"/>
          <p:cNvSpPr txBox="1"/>
          <p:nvPr/>
        </p:nvSpPr>
        <p:spPr>
          <a:xfrm>
            <a:off x="3913631" y="1882579"/>
            <a:ext cx="1371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Predictive Mean</a:t>
            </a:r>
            <a:endParaRPr/>
          </a:p>
        </p:txBody>
      </p:sp>
      <p:sp>
        <p:nvSpPr>
          <p:cNvPr id="144" name="Google Shape;144;p4"/>
          <p:cNvSpPr txBox="1"/>
          <p:nvPr/>
        </p:nvSpPr>
        <p:spPr>
          <a:xfrm>
            <a:off x="3931920" y="2212848"/>
            <a:ext cx="1326000" cy="4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Average class probabilities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5" name="Google Shape;145;p4"/>
          <p:cNvCxnSpPr/>
          <p:nvPr/>
        </p:nvCxnSpPr>
        <p:spPr>
          <a:xfrm>
            <a:off x="5394959" y="2377439"/>
            <a:ext cx="137161" cy="1"/>
          </a:xfrm>
          <a:prstGeom prst="straightConnector1">
            <a:avLst/>
          </a:prstGeom>
          <a:noFill/>
          <a:ln cap="flat" cmpd="sng" w="25400">
            <a:solidFill>
              <a:srgbClr val="2E75B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6" name="Google Shape;146;p4"/>
          <p:cNvSpPr/>
          <p:nvPr/>
        </p:nvSpPr>
        <p:spPr>
          <a:xfrm>
            <a:off x="5532120" y="1097279"/>
            <a:ext cx="1600201" cy="2560322"/>
          </a:xfrm>
          <a:prstGeom prst="rect">
            <a:avLst/>
          </a:prstGeom>
          <a:solidFill>
            <a:srgbClr val="F2F2F2"/>
          </a:solidFill>
          <a:ln cap="flat" cmpd="sng" w="1015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4"/>
          <p:cNvSpPr/>
          <p:nvPr/>
        </p:nvSpPr>
        <p:spPr>
          <a:xfrm>
            <a:off x="6053328" y="1188719"/>
            <a:ext cx="566929" cy="566929"/>
          </a:xfrm>
          <a:prstGeom prst="ellipse">
            <a:avLst/>
          </a:prstGeom>
          <a:solidFill>
            <a:srgbClr val="2E75B6"/>
          </a:solidFill>
          <a:ln cap="flat" cmpd="sng" w="12700">
            <a:solidFill>
              <a:srgbClr val="2E75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4"/>
          <p:cNvSpPr txBox="1"/>
          <p:nvPr/>
        </p:nvSpPr>
        <p:spPr>
          <a:xfrm>
            <a:off x="6099048" y="1312164"/>
            <a:ext cx="4754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④</a:t>
            </a:r>
            <a:endParaRPr/>
          </a:p>
        </p:txBody>
      </p:sp>
      <p:sp>
        <p:nvSpPr>
          <p:cNvPr id="149" name="Google Shape;149;p4"/>
          <p:cNvSpPr txBox="1"/>
          <p:nvPr/>
        </p:nvSpPr>
        <p:spPr>
          <a:xfrm>
            <a:off x="5650991" y="1882579"/>
            <a:ext cx="1371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Uncertainty</a:t>
            </a:r>
            <a:endParaRPr/>
          </a:p>
        </p:txBody>
      </p:sp>
      <p:sp>
        <p:nvSpPr>
          <p:cNvPr id="150" name="Google Shape;150;p4"/>
          <p:cNvSpPr txBox="1"/>
          <p:nvPr/>
        </p:nvSpPr>
        <p:spPr>
          <a:xfrm>
            <a:off x="5669229" y="2175073"/>
            <a:ext cx="13260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Predictive entropy Expected entropy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Mutual information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1" name="Google Shape;151;p4"/>
          <p:cNvCxnSpPr/>
          <p:nvPr/>
        </p:nvCxnSpPr>
        <p:spPr>
          <a:xfrm>
            <a:off x="7132319" y="2377439"/>
            <a:ext cx="137161" cy="1"/>
          </a:xfrm>
          <a:prstGeom prst="straightConnector1">
            <a:avLst/>
          </a:prstGeom>
          <a:noFill/>
          <a:ln cap="flat" cmpd="sng" w="25400">
            <a:solidFill>
              <a:srgbClr val="2E75B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2" name="Google Shape;152;p4"/>
          <p:cNvSpPr/>
          <p:nvPr/>
        </p:nvSpPr>
        <p:spPr>
          <a:xfrm>
            <a:off x="7269480" y="1097279"/>
            <a:ext cx="1600201" cy="2560322"/>
          </a:xfrm>
          <a:prstGeom prst="rect">
            <a:avLst/>
          </a:prstGeom>
          <a:solidFill>
            <a:srgbClr val="F2F2F2"/>
          </a:solidFill>
          <a:ln cap="flat" cmpd="sng" w="1015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4"/>
          <p:cNvSpPr/>
          <p:nvPr/>
        </p:nvSpPr>
        <p:spPr>
          <a:xfrm>
            <a:off x="7790688" y="1188719"/>
            <a:ext cx="566929" cy="566929"/>
          </a:xfrm>
          <a:prstGeom prst="ellipse">
            <a:avLst/>
          </a:prstGeom>
          <a:solidFill>
            <a:srgbClr val="2E75B6"/>
          </a:solidFill>
          <a:ln cap="flat" cmpd="sng" w="12700">
            <a:solidFill>
              <a:srgbClr val="2E75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4"/>
          <p:cNvSpPr txBox="1"/>
          <p:nvPr/>
        </p:nvSpPr>
        <p:spPr>
          <a:xfrm>
            <a:off x="7836408" y="1312164"/>
            <a:ext cx="4754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⑤</a:t>
            </a:r>
            <a:endParaRPr/>
          </a:p>
        </p:txBody>
      </p:sp>
      <p:sp>
        <p:nvSpPr>
          <p:cNvPr id="155" name="Google Shape;155;p4"/>
          <p:cNvSpPr txBox="1"/>
          <p:nvPr/>
        </p:nvSpPr>
        <p:spPr>
          <a:xfrm>
            <a:off x="7379226" y="1767529"/>
            <a:ext cx="1371600" cy="5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3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Reliability</a:t>
            </a:r>
            <a:endParaRPr b="1" sz="13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3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Decision</a:t>
            </a:r>
            <a:endParaRPr b="1" sz="13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4"/>
          <p:cNvSpPr txBox="1"/>
          <p:nvPr/>
        </p:nvSpPr>
        <p:spPr>
          <a:xfrm>
            <a:off x="1164450" y="3720550"/>
            <a:ext cx="71475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Key idea:</a:t>
            </a:r>
            <a:r>
              <a:rPr b="1" lang="en-US" sz="13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 Use epistemic uncertainty as a filtering criterion at inference time.</a:t>
            </a:r>
            <a:endParaRPr b="1" sz="13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Reject highly uncertain predictions </a:t>
            </a:r>
            <a:r>
              <a:rPr b="1" lang="en-US" sz="1300">
                <a:solidFill>
                  <a:srgbClr val="980000"/>
                </a:solidFill>
                <a:latin typeface="Merriweather"/>
                <a:ea typeface="Merriweather"/>
                <a:cs typeface="Merriweather"/>
                <a:sym typeface="Merriweather"/>
              </a:rPr>
              <a:t>	</a:t>
            </a:r>
            <a:r>
              <a:rPr b="1" lang="en-US" sz="13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retain a more reliable subset of EEG decisions.</a:t>
            </a:r>
            <a:endParaRPr b="1" sz="13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300"/>
              <a:buFont typeface="Calibri"/>
              <a:buNone/>
            </a:pPr>
            <a:r>
              <a:t/>
            </a:r>
            <a:endParaRPr b="1" sz="4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Training architecture remains unchanged; </a:t>
            </a:r>
            <a:br>
              <a:rPr b="1" lang="en-US" sz="13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13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dropout is activated only during test-time inference.</a:t>
            </a:r>
            <a:endParaRPr b="1" sz="13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7406564" y="2327098"/>
            <a:ext cx="1326000" cy="4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Low EU → Accept High EU → Reject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8" name="Google Shape;158;p4"/>
          <p:cNvCxnSpPr/>
          <p:nvPr/>
        </p:nvCxnSpPr>
        <p:spPr>
          <a:xfrm>
            <a:off x="4210460" y="4076112"/>
            <a:ext cx="291600" cy="0"/>
          </a:xfrm>
          <a:prstGeom prst="straightConnector1">
            <a:avLst/>
          </a:prstGeom>
          <a:noFill/>
          <a:ln cap="flat" cmpd="sng" w="9525">
            <a:solidFill>
              <a:srgbClr val="98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"/>
          <p:cNvSpPr txBox="1"/>
          <p:nvPr>
            <p:ph idx="12" type="sldNum"/>
          </p:nvPr>
        </p:nvSpPr>
        <p:spPr>
          <a:xfrm>
            <a:off x="4456926" y="4874529"/>
            <a:ext cx="217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  <p:cxnSp>
        <p:nvCxnSpPr>
          <p:cNvPr id="164" name="Google Shape;164;p5"/>
          <p:cNvCxnSpPr/>
          <p:nvPr/>
        </p:nvCxnSpPr>
        <p:spPr>
          <a:xfrm>
            <a:off x="411479" y="932688"/>
            <a:ext cx="8321100" cy="0"/>
          </a:xfrm>
          <a:prstGeom prst="straightConnector1">
            <a:avLst/>
          </a:prstGeom>
          <a:noFill/>
          <a:ln cap="flat" cmpd="sng" w="19050">
            <a:solidFill>
              <a:srgbClr val="2E75B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5" name="Google Shape;165;p5"/>
          <p:cNvSpPr txBox="1"/>
          <p:nvPr/>
        </p:nvSpPr>
        <p:spPr>
          <a:xfrm>
            <a:off x="98250" y="16350"/>
            <a:ext cx="8826600" cy="6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Mathematical Foundation of UQ</a:t>
            </a:r>
            <a:endParaRPr b="1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" name="Google Shape;166;p5"/>
          <p:cNvSpPr txBox="1"/>
          <p:nvPr/>
        </p:nvSpPr>
        <p:spPr>
          <a:xfrm>
            <a:off x="228600" y="914400"/>
            <a:ext cx="42672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In supervised deep learning, we observe a dataset: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A deterministic model gives only a prediction; UQ requires a predictive distribution.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Deterministic Prediction:</a:t>
            </a:r>
            <a:endParaRPr b="1" sz="12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The model gives one output for one fixed parameter setting.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1100">
                <a:latin typeface="Calibri"/>
                <a:ea typeface="Calibri"/>
                <a:cs typeface="Calibri"/>
                <a:sym typeface="Calibri"/>
              </a:rPr>
              <a:t>What is the prediction?</a:t>
            </a:r>
            <a:endParaRPr b="1"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Probabilistic Prediction</a:t>
            </a:r>
            <a:endParaRPr b="1" sz="12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The model gives a distribution over possible outputs.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latin typeface="Calibri"/>
                <a:ea typeface="Calibri"/>
                <a:cs typeface="Calibri"/>
                <a:sym typeface="Calibri"/>
              </a:rPr>
              <a:t>How reliable is the prediction?</a:t>
            </a:r>
            <a:endParaRPr b="1" sz="1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3536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5"/>
          <p:cNvSpPr txBox="1"/>
          <p:nvPr/>
        </p:nvSpPr>
        <p:spPr>
          <a:xfrm>
            <a:off x="4772025" y="914400"/>
            <a:ext cx="42672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Bayesian Predictive Distribution:</a:t>
            </a:r>
            <a:endParaRPr b="1" sz="12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In uncertainty quantification, we do not treat the neural network as one fixed model.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Instead, we assume there can be many possible model parameters that explain the training data.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means the probability distribution over model parameters after seeing the training data.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3536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" name="Google Shape;168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2600" y="3276600"/>
            <a:ext cx="2762249" cy="457200"/>
          </a:xfrm>
          <a:prstGeom prst="rect">
            <a:avLst/>
          </a:prstGeom>
          <a:noFill/>
          <a:ln cap="flat" cmpd="sng" w="9525">
            <a:solidFill>
              <a:srgbClr val="DD7E6B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9" name="Google Shape;169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7739" y="1317171"/>
            <a:ext cx="3543299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33575" y="2590800"/>
            <a:ext cx="96202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76400" y="3803194"/>
            <a:ext cx="962025" cy="26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34100" y="2362200"/>
            <a:ext cx="1257300" cy="338138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5"/>
          <p:cNvSpPr txBox="1"/>
          <p:nvPr/>
        </p:nvSpPr>
        <p:spPr>
          <a:xfrm>
            <a:off x="5176088" y="4162050"/>
            <a:ext cx="9144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353635"/>
                </a:solidFill>
                <a:latin typeface="Montserrat"/>
                <a:ea typeface="Montserrat"/>
                <a:cs typeface="Montserrat"/>
                <a:sym typeface="Montserrat"/>
              </a:rPr>
              <a:t>Predictive</a:t>
            </a:r>
            <a:endParaRPr b="1" sz="900">
              <a:solidFill>
                <a:srgbClr val="35363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4" name="Google Shape;174;p5"/>
          <p:cNvSpPr txBox="1"/>
          <p:nvPr/>
        </p:nvSpPr>
        <p:spPr>
          <a:xfrm>
            <a:off x="7424450" y="3849625"/>
            <a:ext cx="1448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353635"/>
                </a:solidFill>
                <a:latin typeface="Montserrat"/>
                <a:ea typeface="Montserrat"/>
                <a:cs typeface="Montserrat"/>
                <a:sym typeface="Montserrat"/>
              </a:rPr>
              <a:t>Prior over Parameters (Model)</a:t>
            </a:r>
            <a:endParaRPr b="1" sz="900">
              <a:solidFill>
                <a:srgbClr val="35363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75" name="Google Shape;175;p5"/>
          <p:cNvCxnSpPr>
            <a:stCxn id="173" idx="0"/>
          </p:cNvCxnSpPr>
          <p:nvPr/>
        </p:nvCxnSpPr>
        <p:spPr>
          <a:xfrm flipH="1" rot="10800000">
            <a:off x="5633288" y="3640950"/>
            <a:ext cx="467100" cy="521100"/>
          </a:xfrm>
          <a:prstGeom prst="straightConnector1">
            <a:avLst/>
          </a:prstGeom>
          <a:noFill/>
          <a:ln cap="flat" cmpd="sng" w="9525">
            <a:solidFill>
              <a:srgbClr val="CC412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6" name="Google Shape;176;p5"/>
          <p:cNvCxnSpPr>
            <a:stCxn id="174" idx="0"/>
          </p:cNvCxnSpPr>
          <p:nvPr/>
        </p:nvCxnSpPr>
        <p:spPr>
          <a:xfrm rot="10800000">
            <a:off x="7872350" y="3640825"/>
            <a:ext cx="276300" cy="208800"/>
          </a:xfrm>
          <a:prstGeom prst="straightConnector1">
            <a:avLst/>
          </a:prstGeom>
          <a:noFill/>
          <a:ln cap="flat" cmpd="sng" w="9525">
            <a:solidFill>
              <a:srgbClr val="CC412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7" name="Google Shape;177;p5"/>
          <p:cNvSpPr txBox="1"/>
          <p:nvPr/>
        </p:nvSpPr>
        <p:spPr>
          <a:xfrm>
            <a:off x="6059425" y="4162050"/>
            <a:ext cx="9144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353635"/>
                </a:solidFill>
                <a:latin typeface="Montserrat"/>
                <a:ea typeface="Montserrat"/>
                <a:cs typeface="Montserrat"/>
                <a:sym typeface="Montserrat"/>
              </a:rPr>
              <a:t>Likelihood</a:t>
            </a:r>
            <a:endParaRPr b="1" sz="900">
              <a:solidFill>
                <a:srgbClr val="35363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353635"/>
                </a:solidFill>
                <a:latin typeface="Montserrat"/>
                <a:ea typeface="Montserrat"/>
                <a:cs typeface="Montserrat"/>
                <a:sym typeface="Montserrat"/>
              </a:rPr>
              <a:t>(Data)</a:t>
            </a:r>
            <a:endParaRPr b="1" sz="900">
              <a:solidFill>
                <a:srgbClr val="35363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78" name="Google Shape;178;p5"/>
          <p:cNvCxnSpPr>
            <a:stCxn id="177" idx="0"/>
          </p:cNvCxnSpPr>
          <p:nvPr/>
        </p:nvCxnSpPr>
        <p:spPr>
          <a:xfrm flipH="1" rot="10800000">
            <a:off x="6516625" y="3610950"/>
            <a:ext cx="720300" cy="551100"/>
          </a:xfrm>
          <a:prstGeom prst="straightConnector1">
            <a:avLst/>
          </a:prstGeom>
          <a:noFill/>
          <a:ln cap="flat" cmpd="sng" w="9525">
            <a:solidFill>
              <a:srgbClr val="CC412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9" name="Google Shape;179;p5"/>
          <p:cNvSpPr txBox="1"/>
          <p:nvPr/>
        </p:nvSpPr>
        <p:spPr>
          <a:xfrm>
            <a:off x="412350" y="317125"/>
            <a:ext cx="8395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Calibri"/>
              <a:buNone/>
            </a:pPr>
            <a:r>
              <a:rPr b="1" lang="en-US" sz="2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Mathematical Foundation of Uncertainty Quantification</a:t>
            </a:r>
            <a:endParaRPr b="1" sz="28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h251033ee095d3413_0_230"/>
          <p:cNvSpPr txBox="1"/>
          <p:nvPr>
            <p:ph idx="12" type="sldNum"/>
          </p:nvPr>
        </p:nvSpPr>
        <p:spPr>
          <a:xfrm>
            <a:off x="4456926" y="4874529"/>
            <a:ext cx="217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  <p:sp>
        <p:nvSpPr>
          <p:cNvPr id="185" name="Google Shape;185;h251033ee095d3413_0_230"/>
          <p:cNvSpPr txBox="1"/>
          <p:nvPr/>
        </p:nvSpPr>
        <p:spPr>
          <a:xfrm>
            <a:off x="457200" y="317117"/>
            <a:ext cx="7955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Calibri"/>
              <a:buNone/>
            </a:pPr>
            <a:r>
              <a:rPr b="1" lang="en-US" sz="2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Monte Carlo Dropout</a:t>
            </a:r>
            <a:endParaRPr b="1" sz="28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6" name="Google Shape;186;h251033ee095d3413_0_230"/>
          <p:cNvCxnSpPr/>
          <p:nvPr/>
        </p:nvCxnSpPr>
        <p:spPr>
          <a:xfrm>
            <a:off x="411479" y="932688"/>
            <a:ext cx="8321100" cy="0"/>
          </a:xfrm>
          <a:prstGeom prst="straightConnector1">
            <a:avLst/>
          </a:prstGeom>
          <a:noFill/>
          <a:ln cap="flat" cmpd="sng" w="19050">
            <a:solidFill>
              <a:srgbClr val="2E75B6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87" name="Google Shape;187;h251033ee095d3413_0_230"/>
          <p:cNvGrpSpPr/>
          <p:nvPr/>
        </p:nvGrpSpPr>
        <p:grpSpPr>
          <a:xfrm>
            <a:off x="411475" y="980425"/>
            <a:ext cx="4388400" cy="4267200"/>
            <a:chOff x="4679525" y="845850"/>
            <a:chExt cx="4388400" cy="4267200"/>
          </a:xfrm>
        </p:grpSpPr>
        <p:sp>
          <p:nvSpPr>
            <p:cNvPr id="188" name="Google Shape;188;h251033ee095d3413_0_230"/>
            <p:cNvSpPr txBox="1"/>
            <p:nvPr/>
          </p:nvSpPr>
          <p:spPr>
            <a:xfrm>
              <a:off x="4679525" y="845850"/>
              <a:ext cx="4388400" cy="426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just"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b="1" i="1" lang="en-US" sz="1200">
                  <a:solidFill>
                    <a:srgbClr val="980000"/>
                  </a:solidFill>
                </a:rPr>
                <a:t>Main Problem:</a:t>
              </a:r>
              <a:endParaRPr b="1" i="1" sz="1200">
                <a:solidFill>
                  <a:srgbClr val="980000"/>
                </a:solidFill>
              </a:endParaRPr>
            </a:p>
            <a:p>
              <a:pPr indent="0" lvl="0" marL="0" rtl="0" algn="just"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sz="1100">
                  <a:solidFill>
                    <a:schemeClr val="dk1"/>
                  </a:solidFill>
                </a:rPr>
                <a:t>We want multiple plausible models:</a:t>
              </a:r>
              <a:endParaRPr sz="11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1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</a:rPr>
                <a:t>but training many full models is very expensive.</a:t>
              </a:r>
              <a:endParaRPr b="1" i="1" sz="1200">
                <a:solidFill>
                  <a:srgbClr val="980000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1" sz="1200">
                <a:solidFill>
                  <a:srgbClr val="980000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-US" sz="1200">
                  <a:solidFill>
                    <a:srgbClr val="980000"/>
                  </a:solidFill>
                </a:rPr>
                <a:t>Solution:</a:t>
              </a:r>
              <a:endParaRPr b="1" i="1" sz="1200">
                <a:solidFill>
                  <a:srgbClr val="980000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/>
                <a:t>MC Dropout gives an approximate ensemble from one trained network. During inference, dropout remains active:</a:t>
              </a:r>
              <a:endParaRPr sz="1100"/>
            </a:p>
            <a:p>
              <a:pPr indent="0" lvl="0" marL="0" rtl="0" algn="l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980000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t/>
              </a:r>
              <a:endParaRPr sz="1100"/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/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/>
                <a:t>Each dropout mask creates a slightly different subnetwork.</a:t>
              </a:r>
              <a:endParaRPr sz="1100"/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/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/>
            </a:p>
            <a:p>
              <a:pPr indent="0" lvl="0" marL="1143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/>
            </a:p>
            <a:p>
              <a:pPr indent="0" lvl="0" marL="4572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35363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35363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189" name="Google Shape;189;h251033ee095d3413_0_2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065632" y="3045109"/>
              <a:ext cx="1849525" cy="7144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0" name="Google Shape;190;h251033ee095d3413_0_230"/>
          <p:cNvSpPr txBox="1"/>
          <p:nvPr/>
        </p:nvSpPr>
        <p:spPr>
          <a:xfrm>
            <a:off x="4515525" y="980425"/>
            <a:ext cx="4269000" cy="113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-US" sz="1200">
                <a:solidFill>
                  <a:srgbClr val="980000"/>
                </a:solidFill>
              </a:rPr>
              <a:t>Advantage:</a:t>
            </a:r>
            <a:endParaRPr b="1" i="1" sz="1200">
              <a:solidFill>
                <a:srgbClr val="98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</a:rPr>
              <a:t>MC Dropout allows us to estimate uncertainty without training many separate models.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200"/>
              <a:t>Therefore, </a:t>
            </a:r>
            <a:r>
              <a:rPr b="1" lang="en-US" sz="1200">
                <a:solidFill>
                  <a:srgbClr val="980000"/>
                </a:solidFill>
              </a:rPr>
              <a:t>MC Dropout</a:t>
            </a:r>
            <a:r>
              <a:rPr lang="en-US" sz="1200"/>
              <a:t> is a practical </a:t>
            </a:r>
            <a:r>
              <a:rPr b="1" lang="en-US" sz="1200">
                <a:solidFill>
                  <a:srgbClr val="980000"/>
                </a:solidFill>
              </a:rPr>
              <a:t>bridge</a:t>
            </a:r>
            <a:r>
              <a:rPr lang="en-US" sz="1200"/>
              <a:t> between </a:t>
            </a:r>
            <a:r>
              <a:rPr b="1" lang="en-US" sz="1200">
                <a:solidFill>
                  <a:srgbClr val="980000"/>
                </a:solidFill>
              </a:rPr>
              <a:t>deterministic neural networks </a:t>
            </a:r>
            <a:r>
              <a:rPr lang="en-US" sz="1200"/>
              <a:t>and </a:t>
            </a:r>
            <a:r>
              <a:rPr b="1" lang="en-US" sz="1200">
                <a:solidFill>
                  <a:srgbClr val="980000"/>
                </a:solidFill>
              </a:rPr>
              <a:t>Bayesian uncertainty estimation.</a:t>
            </a:r>
            <a:endParaRPr b="1" sz="12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35363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1" name="Google Shape;191;h251033ee095d3413_0_2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04175" y="1731724"/>
            <a:ext cx="1691700" cy="590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h251033ee095d3413_0_2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75251" y="1639467"/>
            <a:ext cx="1255750" cy="27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h251033ee095d3413_0_65"/>
          <p:cNvSpPr txBox="1"/>
          <p:nvPr>
            <p:ph idx="12" type="sldNum"/>
          </p:nvPr>
        </p:nvSpPr>
        <p:spPr>
          <a:xfrm>
            <a:off x="4456926" y="4874529"/>
            <a:ext cx="217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  <p:sp>
        <p:nvSpPr>
          <p:cNvPr id="198" name="Google Shape;198;h251033ee095d3413_0_65"/>
          <p:cNvSpPr txBox="1"/>
          <p:nvPr/>
        </p:nvSpPr>
        <p:spPr>
          <a:xfrm>
            <a:off x="457200" y="317117"/>
            <a:ext cx="7955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Calibri"/>
              <a:buNone/>
            </a:pPr>
            <a:r>
              <a:rPr b="1" lang="en-US" sz="2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Uncertainty Estimation</a:t>
            </a:r>
            <a:endParaRPr b="1" sz="28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9" name="Google Shape;199;h251033ee095d3413_0_65"/>
          <p:cNvCxnSpPr/>
          <p:nvPr/>
        </p:nvCxnSpPr>
        <p:spPr>
          <a:xfrm>
            <a:off x="411479" y="932688"/>
            <a:ext cx="8321100" cy="0"/>
          </a:xfrm>
          <a:prstGeom prst="straightConnector1">
            <a:avLst/>
          </a:prstGeom>
          <a:noFill/>
          <a:ln cap="flat" cmpd="sng" w="19050">
            <a:solidFill>
              <a:srgbClr val="2E75B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0" name="Google Shape;200;h251033ee095d3413_0_65"/>
          <p:cNvSpPr txBox="1"/>
          <p:nvPr/>
        </p:nvSpPr>
        <p:spPr>
          <a:xfrm>
            <a:off x="228600" y="914400"/>
            <a:ext cx="42672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The exact Bayesian predictive distribution is usually intractable for deep neural networks.</a:t>
            </a:r>
            <a:endParaRPr sz="1100"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Therefore, </a:t>
            </a:r>
            <a:r>
              <a:rPr lang="en-US" sz="1100">
                <a:solidFill>
                  <a:srgbClr val="980000"/>
                </a:solidFill>
              </a:rPr>
              <a:t>the integral is approximated using stochastic forward passes.</a:t>
            </a:r>
            <a:endParaRPr sz="1100">
              <a:solidFill>
                <a:srgbClr val="980000"/>
              </a:solidFill>
            </a:endParaRPr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MC Dropout, Deep Ensembles and BNNs generate multiple predictive samples.</a:t>
            </a:r>
            <a:endParaRPr sz="1100"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35363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" name="Google Shape;201;h251033ee095d3413_0_65"/>
          <p:cNvSpPr txBox="1"/>
          <p:nvPr/>
        </p:nvSpPr>
        <p:spPr>
          <a:xfrm>
            <a:off x="4772025" y="914400"/>
            <a:ext cx="42672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980000"/>
                </a:solidFill>
              </a:rPr>
              <a:t>Total Predictive Uncertainty</a:t>
            </a:r>
            <a:endParaRPr b="1" sz="1200">
              <a:solidFill>
                <a:srgbClr val="98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/>
              <a:t>For classification of </a:t>
            </a:r>
            <a:r>
              <a:rPr i="1" lang="en-US" sz="1100"/>
              <a:t>C classes</a:t>
            </a:r>
            <a:r>
              <a:rPr lang="en-US" sz="1100"/>
              <a:t>, the predictive distribution is categorical: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/>
              <a:t>Total uncertainty is commonly measured using predictive entropy.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/>
              <a:t>Predictive entropy is high when probability mass is spread across classes.</a:t>
            </a:r>
            <a:endParaRPr sz="1100"/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98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35363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2" name="Google Shape;202;h251033ee095d3413_0_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7237" y="1371600"/>
            <a:ext cx="3052763" cy="519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h251033ee095d3413_0_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4400" y="2362200"/>
            <a:ext cx="2743200" cy="14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h251033ee095d3413_0_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67400" y="1676400"/>
            <a:ext cx="2133600" cy="962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h251033ee095d3413_0_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38800" y="3181471"/>
            <a:ext cx="2447926" cy="566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h251033ee095d3413_0_84"/>
          <p:cNvSpPr txBox="1"/>
          <p:nvPr/>
        </p:nvSpPr>
        <p:spPr>
          <a:xfrm>
            <a:off x="411475" y="959377"/>
            <a:ext cx="7620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Classification uncertainty decomposition is information-theoretic: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Equivalently,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/>
              <a:t>Monte Carlo Estimator:</a:t>
            </a:r>
            <a:endParaRPr b="1"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98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98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98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35363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1" name="Google Shape;211;h251033ee095d3413_0_84"/>
          <p:cNvSpPr txBox="1"/>
          <p:nvPr>
            <p:ph idx="12" type="sldNum"/>
          </p:nvPr>
        </p:nvSpPr>
        <p:spPr>
          <a:xfrm>
            <a:off x="4456926" y="4874529"/>
            <a:ext cx="217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  <p:sp>
        <p:nvSpPr>
          <p:cNvPr id="212" name="Google Shape;212;h251033ee095d3413_0_84"/>
          <p:cNvSpPr txBox="1"/>
          <p:nvPr/>
        </p:nvSpPr>
        <p:spPr>
          <a:xfrm>
            <a:off x="457200" y="317117"/>
            <a:ext cx="7955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Calibri"/>
              <a:buNone/>
            </a:pPr>
            <a:r>
              <a:rPr b="1" lang="en-US" sz="2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Uncertainty Decomposition:</a:t>
            </a:r>
            <a:endParaRPr b="1" sz="28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3" name="Google Shape;213;h251033ee095d3413_0_84"/>
          <p:cNvCxnSpPr/>
          <p:nvPr/>
        </p:nvCxnSpPr>
        <p:spPr>
          <a:xfrm>
            <a:off x="411479" y="932688"/>
            <a:ext cx="8321100" cy="0"/>
          </a:xfrm>
          <a:prstGeom prst="straightConnector1">
            <a:avLst/>
          </a:prstGeom>
          <a:noFill/>
          <a:ln cap="flat" cmpd="sng" w="19050">
            <a:solidFill>
              <a:srgbClr val="2E75B6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14" name="Google Shape;214;h251033ee095d3413_0_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5150" y="1250159"/>
            <a:ext cx="3413702" cy="48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h251033ee095d3413_0_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60075" y="1946908"/>
            <a:ext cx="3779052" cy="29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h251033ee095d3413_0_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60076" y="2872433"/>
            <a:ext cx="3623875" cy="181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h42b4784fa2121478_3_134"/>
          <p:cNvSpPr txBox="1"/>
          <p:nvPr>
            <p:ph idx="12" type="sldNum"/>
          </p:nvPr>
        </p:nvSpPr>
        <p:spPr>
          <a:xfrm>
            <a:off x="4456926" y="4874529"/>
            <a:ext cx="217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  <p:sp>
        <p:nvSpPr>
          <p:cNvPr id="222" name="Google Shape;222;h42b4784fa2121478_3_134"/>
          <p:cNvSpPr txBox="1"/>
          <p:nvPr/>
        </p:nvSpPr>
        <p:spPr>
          <a:xfrm>
            <a:off x="457200" y="317117"/>
            <a:ext cx="7955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Calibri"/>
              <a:buNone/>
            </a:pPr>
            <a:r>
              <a:rPr b="1" lang="en-US" sz="2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Deep learning Models and Dataset</a:t>
            </a:r>
            <a:endParaRPr b="1" sz="28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3" name="Google Shape;223;h42b4784fa2121478_3_134"/>
          <p:cNvCxnSpPr/>
          <p:nvPr/>
        </p:nvCxnSpPr>
        <p:spPr>
          <a:xfrm>
            <a:off x="411479" y="932688"/>
            <a:ext cx="8321100" cy="0"/>
          </a:xfrm>
          <a:prstGeom prst="straightConnector1">
            <a:avLst/>
          </a:prstGeom>
          <a:noFill/>
          <a:ln cap="flat" cmpd="sng" w="19050">
            <a:solidFill>
              <a:srgbClr val="2E75B6"/>
            </a:solidFill>
            <a:prstDash val="solid"/>
            <a:round/>
            <a:headEnd len="sm" w="sm" type="none"/>
            <a:tailEnd len="sm" w="sm" type="none"/>
          </a:ln>
        </p:spPr>
      </p:cxnSp>
      <p:graphicFrame>
        <p:nvGraphicFramePr>
          <p:cNvPr id="224" name="Google Shape;224;h42b4784fa2121478_3_134"/>
          <p:cNvGraphicFramePr/>
          <p:nvPr/>
        </p:nvGraphicFramePr>
        <p:xfrm>
          <a:off x="324725" y="102507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{94E2EC66-0B9E-4E04-A69A-954F52EC0AEE}</a:tableStyleId>
              </a:tblPr>
              <a:tblGrid>
                <a:gridCol w="1230025"/>
                <a:gridCol w="1432975"/>
                <a:gridCol w="2420000"/>
                <a:gridCol w="914400"/>
                <a:gridCol w="942050"/>
                <a:gridCol w="886750"/>
                <a:gridCol w="655400"/>
              </a:tblGrid>
              <a:tr h="2594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Model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Architecture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Purpose in Comparison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Accuracy(%)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Precision (%)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Recall (%)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F1 (%)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2E9"/>
                    </a:solidFill>
                  </a:tcPr>
                </a:tc>
              </a:tr>
              <a:tr h="259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EEGNet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Compact CNN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Lightweight EEG baseline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78.51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79.37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78.51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78.42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9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ShallowConvNet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Shallow CNN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Classical EEG CNN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76.00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78.10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76.00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75.85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9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DeepConvNet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Deep CNN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Deeper convolutional model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78.09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80.53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78.09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77.85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5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Conformer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CNN + Transformer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Local + global feature modeling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79.13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79.82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79.13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78.96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5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CTNet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Conv. + Transformer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</a:t>
                      </a: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ransformer-based EEG model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82.45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83.54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82.45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82.33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2E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5" name="Google Shape;225;h42b4784fa2121478_3_134"/>
          <p:cNvSpPr txBox="1"/>
          <p:nvPr/>
        </p:nvSpPr>
        <p:spPr>
          <a:xfrm>
            <a:off x="324725" y="2730600"/>
            <a:ext cx="4983600" cy="27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rgbClr val="1F3864"/>
                </a:solidFill>
              </a:rPr>
              <a:t>Dataset: BCI Competition IV-2a</a:t>
            </a:r>
            <a:endParaRPr b="1">
              <a:solidFill>
                <a:srgbClr val="1F3864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 subjects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 motor-imagery classes: Left Hand, Right Hand, Feet, and Tongue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 EEG channels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Sampling rate: 250 Hz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Widely used benchmark for motor-imagery EEG classification.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h251033ee095d3413_0_130"/>
          <p:cNvSpPr txBox="1"/>
          <p:nvPr>
            <p:ph idx="12" type="sldNum"/>
          </p:nvPr>
        </p:nvSpPr>
        <p:spPr>
          <a:xfrm>
            <a:off x="4456926" y="4874529"/>
            <a:ext cx="217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  <p:sp>
        <p:nvSpPr>
          <p:cNvPr id="231" name="Google Shape;231;h251033ee095d3413_0_130"/>
          <p:cNvSpPr txBox="1"/>
          <p:nvPr/>
        </p:nvSpPr>
        <p:spPr>
          <a:xfrm>
            <a:off x="288750" y="339550"/>
            <a:ext cx="8566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Calibri"/>
              <a:buNone/>
            </a:pPr>
            <a:r>
              <a:rPr b="1" lang="en-US" sz="2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Epistemic Uncertainty Analysis of models on BCI-dataset</a:t>
            </a:r>
            <a:endParaRPr b="1" sz="28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2" name="Google Shape;232;h251033ee095d3413_0_130"/>
          <p:cNvCxnSpPr/>
          <p:nvPr/>
        </p:nvCxnSpPr>
        <p:spPr>
          <a:xfrm>
            <a:off x="411479" y="932688"/>
            <a:ext cx="8321100" cy="0"/>
          </a:xfrm>
          <a:prstGeom prst="straightConnector1">
            <a:avLst/>
          </a:prstGeom>
          <a:noFill/>
          <a:ln cap="flat" cmpd="sng" w="19050">
            <a:solidFill>
              <a:srgbClr val="2E75B6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33" name="Google Shape;233;h251033ee095d3413_0_130"/>
          <p:cNvGrpSpPr/>
          <p:nvPr/>
        </p:nvGrpSpPr>
        <p:grpSpPr>
          <a:xfrm>
            <a:off x="342488" y="1224588"/>
            <a:ext cx="8459029" cy="2636850"/>
            <a:chOff x="166375" y="1253326"/>
            <a:chExt cx="8459029" cy="2636850"/>
          </a:xfrm>
        </p:grpSpPr>
        <p:pic>
          <p:nvPicPr>
            <p:cNvPr id="234" name="Google Shape;234;h251033ee095d3413_0_1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6375" y="1253326"/>
              <a:ext cx="3970775" cy="2636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5" name="Google Shape;235;h251033ee095d3413_0_1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506200" y="1253326"/>
              <a:ext cx="4119204" cy="26368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6" name="Google Shape;236;h251033ee095d3413_0_130"/>
          <p:cNvSpPr txBox="1"/>
          <p:nvPr/>
        </p:nvSpPr>
        <p:spPr>
          <a:xfrm>
            <a:off x="1565575" y="3909865"/>
            <a:ext cx="2126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alibri"/>
              <a:buAutoNum type="alphaLcParenBoth"/>
            </a:pP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Subject dependent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h251033ee095d3413_0_130"/>
          <p:cNvSpPr txBox="1"/>
          <p:nvPr/>
        </p:nvSpPr>
        <p:spPr>
          <a:xfrm>
            <a:off x="5608800" y="3909865"/>
            <a:ext cx="2126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(b)	</a:t>
            </a: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Subject </a:t>
            </a: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independent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h251033ee095d3413_0_130"/>
          <p:cNvSpPr txBox="1"/>
          <p:nvPr/>
        </p:nvSpPr>
        <p:spPr>
          <a:xfrm>
            <a:off x="341100" y="4153325"/>
            <a:ext cx="85143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Accuracy and epistemic uncertainty trends across dropout rates for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CTNet, EEGNet, DeepConvNet, Conformer, and ShallowConvNet.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h251033ee095d3413_0_114"/>
          <p:cNvSpPr txBox="1"/>
          <p:nvPr/>
        </p:nvSpPr>
        <p:spPr>
          <a:xfrm>
            <a:off x="348900" y="317125"/>
            <a:ext cx="8446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Calibri"/>
              <a:buNone/>
            </a:pPr>
            <a:r>
              <a:rPr b="1" lang="en-US" sz="2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Epistemic Uncertainty Analysis of models on BCI-dataset</a:t>
            </a:r>
            <a:endParaRPr b="1" sz="28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4" name="Google Shape;244;h251033ee095d3413_0_114"/>
          <p:cNvCxnSpPr/>
          <p:nvPr/>
        </p:nvCxnSpPr>
        <p:spPr>
          <a:xfrm>
            <a:off x="411479" y="932688"/>
            <a:ext cx="8321100" cy="0"/>
          </a:xfrm>
          <a:prstGeom prst="straightConnector1">
            <a:avLst/>
          </a:prstGeom>
          <a:noFill/>
          <a:ln cap="flat" cmpd="sng" w="19050">
            <a:solidFill>
              <a:srgbClr val="2E75B6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45" name="Google Shape;245;h251033ee095d3413_0_114"/>
          <p:cNvGrpSpPr/>
          <p:nvPr/>
        </p:nvGrpSpPr>
        <p:grpSpPr>
          <a:xfrm>
            <a:off x="114890" y="1233603"/>
            <a:ext cx="8914250" cy="2676293"/>
            <a:chOff x="229762" y="1233603"/>
            <a:chExt cx="8914250" cy="2676293"/>
          </a:xfrm>
        </p:grpSpPr>
        <p:grpSp>
          <p:nvGrpSpPr>
            <p:cNvPr id="246" name="Google Shape;246;h251033ee095d3413_0_114"/>
            <p:cNvGrpSpPr/>
            <p:nvPr/>
          </p:nvGrpSpPr>
          <p:grpSpPr>
            <a:xfrm>
              <a:off x="229762" y="1233603"/>
              <a:ext cx="4345988" cy="2676293"/>
              <a:chOff x="411472" y="932698"/>
              <a:chExt cx="3669048" cy="2259428"/>
            </a:xfrm>
          </p:grpSpPr>
          <p:pic>
            <p:nvPicPr>
              <p:cNvPr id="247" name="Google Shape;247;h251033ee095d3413_0_114" title="conformer.png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411472" y="932698"/>
                <a:ext cx="3669048" cy="113045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8" name="Google Shape;248;h251033ee095d3413_0_114" title="ctnet.png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411506" y="2061675"/>
                <a:ext cx="3668992" cy="113045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9" name="Google Shape;249;h251033ee095d3413_0_114"/>
            <p:cNvGrpSpPr/>
            <p:nvPr/>
          </p:nvGrpSpPr>
          <p:grpSpPr>
            <a:xfrm>
              <a:off x="4815972" y="1233627"/>
              <a:ext cx="4328040" cy="2676248"/>
              <a:chOff x="411496" y="3182773"/>
              <a:chExt cx="3669074" cy="2268776"/>
            </a:xfrm>
          </p:grpSpPr>
          <p:pic>
            <p:nvPicPr>
              <p:cNvPr id="250" name="Google Shape;250;h251033ee095d3413_0_114" title="deepconvnet.png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411496" y="3182773"/>
                <a:ext cx="3669002" cy="113042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1" name="Google Shape;251;h251033ee095d3413_0_114" title="shallowconvnet.png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11532" y="4321098"/>
                <a:ext cx="3669038" cy="113045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52" name="Google Shape;252;h251033ee095d3413_0_114"/>
          <p:cNvSpPr txBox="1"/>
          <p:nvPr/>
        </p:nvSpPr>
        <p:spPr>
          <a:xfrm>
            <a:off x="1393975" y="4052400"/>
            <a:ext cx="63561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Epistemic uncertainty across dropout rates in the subject-dependent setting. 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Violin plots of epistemic uncertainty for correctly classified and misclassified samples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h251033ee095d3413_0_114"/>
          <p:cNvSpPr txBox="1"/>
          <p:nvPr>
            <p:ph idx="12" type="sldNum"/>
          </p:nvPr>
        </p:nvSpPr>
        <p:spPr>
          <a:xfrm>
            <a:off x="4456926" y="4874529"/>
            <a:ext cx="217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h251033ee095d3413_0_164"/>
          <p:cNvSpPr txBox="1"/>
          <p:nvPr>
            <p:ph idx="12" type="sldNum"/>
          </p:nvPr>
        </p:nvSpPr>
        <p:spPr>
          <a:xfrm>
            <a:off x="4456926" y="4874529"/>
            <a:ext cx="217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  <p:sp>
        <p:nvSpPr>
          <p:cNvPr id="259" name="Google Shape;259;h251033ee095d3413_0_164"/>
          <p:cNvSpPr txBox="1"/>
          <p:nvPr/>
        </p:nvSpPr>
        <p:spPr>
          <a:xfrm>
            <a:off x="288750" y="339550"/>
            <a:ext cx="8566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Calibri"/>
              <a:buNone/>
            </a:pPr>
            <a:r>
              <a:rPr b="1" lang="en-US" sz="2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Epistemic Uncertainty Analysis of models on BCI-dataset</a:t>
            </a:r>
            <a:endParaRPr b="1" sz="28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0" name="Google Shape;260;h251033ee095d3413_0_164"/>
          <p:cNvCxnSpPr/>
          <p:nvPr/>
        </p:nvCxnSpPr>
        <p:spPr>
          <a:xfrm>
            <a:off x="411479" y="932688"/>
            <a:ext cx="8321100" cy="0"/>
          </a:xfrm>
          <a:prstGeom prst="straightConnector1">
            <a:avLst/>
          </a:prstGeom>
          <a:noFill/>
          <a:ln cap="flat" cmpd="sng" w="19050">
            <a:solidFill>
              <a:srgbClr val="2E75B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1" name="Google Shape;261;h251033ee095d3413_0_164"/>
          <p:cNvSpPr txBox="1"/>
          <p:nvPr/>
        </p:nvSpPr>
        <p:spPr>
          <a:xfrm>
            <a:off x="1565575" y="3909865"/>
            <a:ext cx="2126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Calibri"/>
              <a:buAutoNum type="alphaLcParenBoth"/>
            </a:pP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Subject dependent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2" name="Google Shape;262;h251033ee095d3413_0_164"/>
          <p:cNvGrpSpPr/>
          <p:nvPr/>
        </p:nvGrpSpPr>
        <p:grpSpPr>
          <a:xfrm>
            <a:off x="310400" y="1054540"/>
            <a:ext cx="8523201" cy="3177801"/>
            <a:chOff x="411475" y="1092550"/>
            <a:chExt cx="8523201" cy="3177801"/>
          </a:xfrm>
        </p:grpSpPr>
        <p:pic>
          <p:nvPicPr>
            <p:cNvPr id="263" name="Google Shape;263;h251033ee095d3413_0_164"/>
            <p:cNvPicPr preferRelativeResize="0"/>
            <p:nvPr/>
          </p:nvPicPr>
          <p:blipFill rotWithShape="1">
            <a:blip r:embed="rId3">
              <a:alphaModFix/>
            </a:blip>
            <a:srcRect b="0" l="-1802" r="0" t="-1771"/>
            <a:stretch/>
          </p:blipFill>
          <p:spPr>
            <a:xfrm>
              <a:off x="4673075" y="1092550"/>
              <a:ext cx="4261601" cy="31778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4" name="Google Shape;264;h251033ee095d3413_0_164"/>
            <p:cNvPicPr preferRelativeResize="0"/>
            <p:nvPr/>
          </p:nvPicPr>
          <p:blipFill rotWithShape="1">
            <a:blip r:embed="rId4">
              <a:alphaModFix/>
            </a:blip>
            <a:srcRect b="0" l="0" r="369" t="-1802"/>
            <a:stretch/>
          </p:blipFill>
          <p:spPr>
            <a:xfrm>
              <a:off x="411475" y="1092550"/>
              <a:ext cx="4096725" cy="31224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5" name="Google Shape;265;h251033ee095d3413_0_164"/>
          <p:cNvSpPr txBox="1"/>
          <p:nvPr/>
        </p:nvSpPr>
        <p:spPr>
          <a:xfrm>
            <a:off x="959700" y="4130477"/>
            <a:ext cx="722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hreshold-based reliability analysis of EEG models on the BCI Competition IV-2a dataset. 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(a) Accepted ratio versus MI threshold. (b) Accuracy on accepted samples versus MI threshold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h251033ee095d3413_0_176"/>
          <p:cNvSpPr txBox="1"/>
          <p:nvPr>
            <p:ph idx="12" type="sldNum"/>
          </p:nvPr>
        </p:nvSpPr>
        <p:spPr>
          <a:xfrm>
            <a:off x="4456926" y="4874529"/>
            <a:ext cx="217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  <p:sp>
        <p:nvSpPr>
          <p:cNvPr id="271" name="Google Shape;271;h251033ee095d3413_0_176"/>
          <p:cNvSpPr txBox="1"/>
          <p:nvPr/>
        </p:nvSpPr>
        <p:spPr>
          <a:xfrm>
            <a:off x="288750" y="339550"/>
            <a:ext cx="8566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Calibri"/>
              <a:buNone/>
            </a:pPr>
            <a:r>
              <a:rPr b="1" lang="en-US" sz="2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Epistemic Uncertainty Analysis of models on BCI-dataset</a:t>
            </a:r>
            <a:endParaRPr b="1" sz="28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2" name="Google Shape;272;h251033ee095d3413_0_176"/>
          <p:cNvCxnSpPr/>
          <p:nvPr/>
        </p:nvCxnSpPr>
        <p:spPr>
          <a:xfrm>
            <a:off x="411479" y="932688"/>
            <a:ext cx="8321100" cy="0"/>
          </a:xfrm>
          <a:prstGeom prst="straightConnector1">
            <a:avLst/>
          </a:prstGeom>
          <a:noFill/>
          <a:ln cap="flat" cmpd="sng" w="19050">
            <a:solidFill>
              <a:srgbClr val="2E75B6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73" name="Google Shape;273;h251033ee095d3413_0_176"/>
          <p:cNvGrpSpPr/>
          <p:nvPr/>
        </p:nvGrpSpPr>
        <p:grpSpPr>
          <a:xfrm>
            <a:off x="132773" y="1126591"/>
            <a:ext cx="8706427" cy="2996920"/>
            <a:chOff x="128525" y="1253325"/>
            <a:chExt cx="8604039" cy="2961676"/>
          </a:xfrm>
        </p:grpSpPr>
        <p:pic>
          <p:nvPicPr>
            <p:cNvPr id="274" name="Google Shape;274;h251033ee095d3413_0_17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28525" y="1253325"/>
              <a:ext cx="3970773" cy="29616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h251033ee095d3413_0_17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488425" y="1253325"/>
              <a:ext cx="4244139" cy="29616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6" name="Google Shape;276;h251033ee095d3413_0_176"/>
          <p:cNvSpPr txBox="1"/>
          <p:nvPr/>
        </p:nvSpPr>
        <p:spPr>
          <a:xfrm>
            <a:off x="953225" y="4123493"/>
            <a:ext cx="722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(a) 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Combined plot of accepted ratio and accuracy versus MI threshold. 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(b) 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Accuracy on accepted samples versus MI-threshold for different numbers of stochastic forward passes, T ∈ {20, 50}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h251033ee095d3413_0_186"/>
          <p:cNvSpPr txBox="1"/>
          <p:nvPr>
            <p:ph idx="12" type="sldNum"/>
          </p:nvPr>
        </p:nvSpPr>
        <p:spPr>
          <a:xfrm>
            <a:off x="4456926" y="4874529"/>
            <a:ext cx="217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  <p:sp>
        <p:nvSpPr>
          <p:cNvPr id="282" name="Google Shape;282;h251033ee095d3413_0_186"/>
          <p:cNvSpPr txBox="1"/>
          <p:nvPr/>
        </p:nvSpPr>
        <p:spPr>
          <a:xfrm>
            <a:off x="288750" y="339550"/>
            <a:ext cx="8566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Calibri"/>
              <a:buNone/>
            </a:pPr>
            <a:r>
              <a:rPr b="1" lang="en-US" sz="2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Epistemic Uncertainty Analysis of models on BCI-dataset</a:t>
            </a:r>
            <a:endParaRPr b="1" sz="28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3" name="Google Shape;283;h251033ee095d3413_0_186"/>
          <p:cNvCxnSpPr/>
          <p:nvPr/>
        </p:nvCxnSpPr>
        <p:spPr>
          <a:xfrm>
            <a:off x="411479" y="932688"/>
            <a:ext cx="8321100" cy="0"/>
          </a:xfrm>
          <a:prstGeom prst="straightConnector1">
            <a:avLst/>
          </a:prstGeom>
          <a:noFill/>
          <a:ln cap="flat" cmpd="sng" w="19050">
            <a:solidFill>
              <a:srgbClr val="2E75B6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84" name="Google Shape;284;h251033ee095d3413_0_186"/>
          <p:cNvGrpSpPr/>
          <p:nvPr/>
        </p:nvGrpSpPr>
        <p:grpSpPr>
          <a:xfrm>
            <a:off x="147903" y="1064933"/>
            <a:ext cx="8848230" cy="3183207"/>
            <a:chOff x="411475" y="1293263"/>
            <a:chExt cx="8443773" cy="3037701"/>
          </a:xfrm>
        </p:grpSpPr>
        <p:pic>
          <p:nvPicPr>
            <p:cNvPr id="285" name="Google Shape;285;h251033ee095d3413_0_18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11475" y="1293263"/>
              <a:ext cx="4050273" cy="30377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6" name="Google Shape;286;h251033ee095d3413_0_186"/>
            <p:cNvPicPr preferRelativeResize="0"/>
            <p:nvPr/>
          </p:nvPicPr>
          <p:blipFill rotWithShape="1">
            <a:blip r:embed="rId4">
              <a:alphaModFix/>
            </a:blip>
            <a:srcRect b="0" l="5270" r="-5270" t="0"/>
            <a:stretch/>
          </p:blipFill>
          <p:spPr>
            <a:xfrm>
              <a:off x="4844742" y="1293275"/>
              <a:ext cx="4010506" cy="30078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7" name="Google Shape;287;h251033ee095d3413_0_186"/>
          <p:cNvSpPr txBox="1"/>
          <p:nvPr/>
        </p:nvSpPr>
        <p:spPr>
          <a:xfrm>
            <a:off x="959725" y="4047193"/>
            <a:ext cx="722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(a) Variance-based EU as a function of dropout 	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(b) MI-based EU as a function of dropout, separated into correctly classified and misclassified samples.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h251033ee095d3413_0_212"/>
          <p:cNvSpPr txBox="1"/>
          <p:nvPr>
            <p:ph idx="12" type="sldNum"/>
          </p:nvPr>
        </p:nvSpPr>
        <p:spPr>
          <a:xfrm>
            <a:off x="4456926" y="4874529"/>
            <a:ext cx="217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000">
              <a:solidFill>
                <a:schemeClr val="dk2"/>
              </a:solidFill>
            </a:endParaRPr>
          </a:p>
        </p:txBody>
      </p:sp>
      <p:sp>
        <p:nvSpPr>
          <p:cNvPr id="293" name="Google Shape;293;h251033ee095d3413_0_212"/>
          <p:cNvSpPr txBox="1"/>
          <p:nvPr/>
        </p:nvSpPr>
        <p:spPr>
          <a:xfrm>
            <a:off x="288750" y="339550"/>
            <a:ext cx="8566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Calibri"/>
              <a:buNone/>
            </a:pPr>
            <a:r>
              <a:rPr b="1" lang="en-US" sz="2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Conclusion</a:t>
            </a:r>
            <a:endParaRPr b="1" sz="280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4" name="Google Shape;294;h251033ee095d3413_0_212"/>
          <p:cNvCxnSpPr/>
          <p:nvPr/>
        </p:nvCxnSpPr>
        <p:spPr>
          <a:xfrm>
            <a:off x="411479" y="932688"/>
            <a:ext cx="8321100" cy="0"/>
          </a:xfrm>
          <a:prstGeom prst="straightConnector1">
            <a:avLst/>
          </a:prstGeom>
          <a:noFill/>
          <a:ln cap="flat" cmpd="sng" w="19050">
            <a:solidFill>
              <a:srgbClr val="2E75B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5" name="Google Shape;295;h251033ee095d3413_0_212"/>
          <p:cNvSpPr txBox="1"/>
          <p:nvPr/>
        </p:nvSpPr>
        <p:spPr>
          <a:xfrm>
            <a:off x="436350" y="1390650"/>
            <a:ext cx="82713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just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b="1" lang="en-US" sz="12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EU-TTR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provides a test-time framework for assessing the reliability of EEG deep learning predictions using </a:t>
            </a: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epistemic uncertainty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just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b="1" lang="en-US" sz="12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Monte Carlo Dropout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enables uncertainty estimation from multiple stochastic forward passes without modifying the trained network.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just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Misclassified EEG samples consistently show </a:t>
            </a:r>
            <a:r>
              <a:rPr b="1" lang="en-US" sz="12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higher epistemic uncertainty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than correctly classified samples.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just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b="1" lang="en-US" sz="12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Epistemic uncertainty</a:t>
            </a:r>
            <a:r>
              <a:rPr b="1" lang="en-US" sz="12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 (EU)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provides a stronger separation between correct and incorrect predictions than variance-based uncertainty.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just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b="1" lang="en-US" sz="12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EU-based selective prediction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rejects highly uncertain samples and improves the effective accuracy of the retained predictions, while controlling the </a:t>
            </a:r>
            <a:r>
              <a:rPr b="1" lang="en-US" sz="12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accuracy–coverage trade-off</a:t>
            </a:r>
            <a:r>
              <a:rPr lang="en-US" sz="12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2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just">
              <a:spcBef>
                <a:spcPts val="1400"/>
              </a:spcBef>
              <a:spcAft>
                <a:spcPts val="1400"/>
              </a:spcAft>
              <a:buNone/>
            </a:pPr>
            <a:r>
              <a:t/>
            </a:r>
            <a:endParaRPr b="1" sz="12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5"/>
          <p:cNvSpPr txBox="1"/>
          <p:nvPr>
            <p:ph idx="12" type="sldNum"/>
          </p:nvPr>
        </p:nvSpPr>
        <p:spPr>
          <a:xfrm>
            <a:off x="4463401" y="4928104"/>
            <a:ext cx="217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55A"/>
              </a:buClr>
              <a:buSzPts val="800"/>
              <a:buFont typeface="Arial"/>
              <a:buNone/>
            </a:pPr>
            <a:fld id="{00000000-1234-1234-1234-123412341234}" type="slidenum">
              <a:rPr lang="en-US" sz="800">
                <a:solidFill>
                  <a:srgbClr val="28255A"/>
                </a:solidFill>
              </a:rPr>
              <a:t>‹#›</a:t>
            </a:fld>
            <a:endParaRPr/>
          </a:p>
        </p:txBody>
      </p:sp>
      <p:sp>
        <p:nvSpPr>
          <p:cNvPr id="301" name="Google Shape;301;p15"/>
          <p:cNvSpPr txBox="1"/>
          <p:nvPr/>
        </p:nvSpPr>
        <p:spPr>
          <a:xfrm>
            <a:off x="502919" y="266097"/>
            <a:ext cx="8138162" cy="4370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References</a:t>
            </a:r>
            <a:endParaRPr/>
          </a:p>
        </p:txBody>
      </p:sp>
      <p:sp>
        <p:nvSpPr>
          <p:cNvPr id="302" name="Google Shape;302;p15"/>
          <p:cNvSpPr txBox="1"/>
          <p:nvPr/>
        </p:nvSpPr>
        <p:spPr>
          <a:xfrm>
            <a:off x="251575" y="700075"/>
            <a:ext cx="4320300" cy="350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-28575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D2D2D"/>
              </a:buClr>
              <a:buSzPts val="900"/>
              <a:buFont typeface="Calibri"/>
              <a:buChar char="●"/>
            </a:pPr>
            <a:r>
              <a:rPr lang="en-US" sz="900">
                <a:solidFill>
                  <a:srgbClr val="2D2D2D"/>
                </a:solidFill>
                <a:latin typeface="Calibri"/>
                <a:ea typeface="Calibri"/>
                <a:cs typeface="Calibri"/>
                <a:sym typeface="Calibri"/>
              </a:rPr>
              <a:t>S. Depeweg, J.-M. Hernandez-Lobato, F. Doshi-Velez, and S. Udluft, “Decomposition of uncertainty in Bayesian deep learning for efficient and risk-sensitive learning,” International Conference on Machine Learning (ICML), PMLR, pp. 1184–1193, 2018.</a:t>
            </a:r>
            <a:endParaRPr sz="900">
              <a:solidFill>
                <a:srgbClr val="2D2D2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D2D2D"/>
              </a:buClr>
              <a:buSzPts val="900"/>
              <a:buFont typeface="Calibri"/>
              <a:buChar char="●"/>
            </a:pPr>
            <a:r>
              <a:rPr lang="en-US" sz="900">
                <a:solidFill>
                  <a:srgbClr val="2D2D2D"/>
                </a:solidFill>
                <a:latin typeface="Calibri"/>
                <a:ea typeface="Calibri"/>
                <a:cs typeface="Calibri"/>
                <a:sym typeface="Calibri"/>
              </a:rPr>
              <a:t>M. Abdar, F. Pourpanah, S. Hussain, D. Rezazadegan, L. Liu, M. Ghavamzadeh, P. Fieguth, X. Cao, A. Khosravi, U. R. Acharya, et al., “A review of uncertainty quantification in deep learning: Techniques, applications and challenges,” Information Fusion, vol. 76, pp. 243–297, 2021.</a:t>
            </a:r>
            <a:endParaRPr sz="900">
              <a:solidFill>
                <a:srgbClr val="2D2D2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D2D2D"/>
              </a:buClr>
              <a:buSzPts val="900"/>
              <a:buFont typeface="Calibri"/>
              <a:buChar char="●"/>
            </a:pPr>
            <a:r>
              <a:rPr lang="en-US" sz="900">
                <a:solidFill>
                  <a:srgbClr val="2D2D2D"/>
                </a:solidFill>
                <a:latin typeface="Calibri"/>
                <a:ea typeface="Calibri"/>
                <a:cs typeface="Calibri"/>
                <a:sym typeface="Calibri"/>
              </a:rPr>
              <a:t>E. Hüllermeier and W. Waegeman, “Aleatoric and epistemic uncertainty in machine learning: An introduction to concepts and methods,” Machine Learning, vol. 110, no. 3, pp. 457–506, 2021.</a:t>
            </a:r>
            <a:endParaRPr sz="900">
              <a:solidFill>
                <a:srgbClr val="2D2D2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D2D2D"/>
              </a:buClr>
              <a:buSzPts val="900"/>
              <a:buFont typeface="Calibri"/>
              <a:buChar char="●"/>
            </a:pPr>
            <a:r>
              <a:rPr lang="en-US" sz="900">
                <a:solidFill>
                  <a:srgbClr val="2D2D2D"/>
                </a:solidFill>
                <a:latin typeface="Calibri"/>
                <a:ea typeface="Calibri"/>
                <a:cs typeface="Calibri"/>
                <a:sym typeface="Calibri"/>
              </a:rPr>
              <a:t>H. Wang and Q. Ji, “Epistemic uncertainty quantification for pretrained neural networks,” Proceedings of the IEEE/CVF Conference on Computer Vision and Pattern Recognition (CVPR), pp. 11052–11061, 2024.</a:t>
            </a:r>
            <a:endParaRPr sz="900">
              <a:solidFill>
                <a:srgbClr val="2D2D2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D2D2D"/>
              </a:buClr>
              <a:buSzPts val="900"/>
              <a:buFont typeface="Calibri"/>
              <a:buChar char="●"/>
            </a:pPr>
            <a:r>
              <a:rPr lang="en-US" sz="900">
                <a:solidFill>
                  <a:srgbClr val="2D2D2D"/>
                </a:solidFill>
                <a:latin typeface="Calibri"/>
                <a:ea typeface="Calibri"/>
                <a:cs typeface="Calibri"/>
                <a:sym typeface="Calibri"/>
              </a:rPr>
              <a:t>Y. Gal and Z. Ghahramani, “Dropout as a Bayesian approximation: Representing model uncertainty in deep learning,” International Conference on Machine Learning (ICML), PMLR, pp. 1050–1059, 2016.</a:t>
            </a:r>
            <a:endParaRPr sz="900">
              <a:solidFill>
                <a:srgbClr val="2D2D2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2D2D2D"/>
              </a:buClr>
              <a:buSzPts val="900"/>
              <a:buFont typeface="Calibri"/>
              <a:buChar char="●"/>
            </a:pPr>
            <a:r>
              <a:rPr lang="en-US" sz="900">
                <a:solidFill>
                  <a:srgbClr val="2D2D2D"/>
                </a:solidFill>
                <a:latin typeface="Calibri"/>
                <a:ea typeface="Calibri"/>
                <a:cs typeface="Calibri"/>
                <a:sym typeface="Calibri"/>
              </a:rPr>
              <a:t>C. Brunner, R. Leeb, G. Müller-Putz, A. Schlögl, and G. Pfurtscheller, “BCI Competition 2008–Graz data set A,” Institute for Knowledge Discovery, Graz University of Technology, vol. 16, no. 1–6, p. 1, 2008.</a:t>
            </a:r>
            <a:endParaRPr sz="900">
              <a:solidFill>
                <a:srgbClr val="2D2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5"/>
          <p:cNvSpPr txBox="1"/>
          <p:nvPr/>
        </p:nvSpPr>
        <p:spPr>
          <a:xfrm>
            <a:off x="4680600" y="126026"/>
            <a:ext cx="4320300" cy="472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-28575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D2D2D"/>
              </a:buClr>
              <a:buSzPts val="900"/>
              <a:buFont typeface="Calibri"/>
              <a:buChar char="●"/>
            </a:pPr>
            <a:r>
              <a:rPr lang="en-US" sz="900">
                <a:solidFill>
                  <a:srgbClr val="2D2D2D"/>
                </a:solidFill>
                <a:latin typeface="Calibri"/>
                <a:ea typeface="Calibri"/>
                <a:cs typeface="Calibri"/>
                <a:sym typeface="Calibri"/>
              </a:rPr>
              <a:t>V. J. Lawhern et al., “EEGNet: A compact convolutional neural network for EEG-based brain–computer interfaces,” Journal of Neural Engineering, vol. 15, no. 5, p. 056013, 2018.</a:t>
            </a:r>
            <a:endParaRPr sz="900">
              <a:solidFill>
                <a:srgbClr val="2D2D2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D2D2D"/>
              </a:buClr>
              <a:buSzPts val="900"/>
              <a:buFont typeface="Calibri"/>
              <a:buChar char="●"/>
            </a:pPr>
            <a:r>
              <a:rPr lang="en-US" sz="900">
                <a:solidFill>
                  <a:srgbClr val="2D2D2D"/>
                </a:solidFill>
                <a:latin typeface="Calibri"/>
                <a:ea typeface="Calibri"/>
                <a:cs typeface="Calibri"/>
                <a:sym typeface="Calibri"/>
              </a:rPr>
              <a:t>R. T. Schirrmeister et al., “Deep learning with convolutional neural networks for EEG decoding and visualization,” Human Brain Mapping, vol. 38, no. 11, pp. 5391–5420, 2017.</a:t>
            </a:r>
            <a:endParaRPr sz="900">
              <a:solidFill>
                <a:srgbClr val="2D2D2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D2D2D"/>
              </a:buClr>
              <a:buSzPts val="900"/>
              <a:buFont typeface="Calibri"/>
              <a:buChar char="●"/>
            </a:pPr>
            <a:r>
              <a:rPr lang="en-US" sz="900">
                <a:solidFill>
                  <a:srgbClr val="2D2D2D"/>
                </a:solidFill>
                <a:latin typeface="Calibri"/>
                <a:ea typeface="Calibri"/>
                <a:cs typeface="Calibri"/>
                <a:sym typeface="Calibri"/>
              </a:rPr>
              <a:t>Y. Song, Q. Zheng, B. Liu, and X. Gao, “EEG Conformer: Convolutional transformer for EEG decoding and visualization,” IEEE Transactions on Neural Systems and Rehabilitation Engineering, vol. 31, pp. 710–719, 2022.</a:t>
            </a:r>
            <a:endParaRPr sz="900">
              <a:solidFill>
                <a:srgbClr val="2D2D2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D2D2D"/>
              </a:buClr>
              <a:buSzPts val="900"/>
              <a:buFont typeface="Calibri"/>
              <a:buChar char="●"/>
            </a:pPr>
            <a:r>
              <a:rPr lang="en-US" sz="900">
                <a:solidFill>
                  <a:srgbClr val="2D2D2D"/>
                </a:solidFill>
                <a:latin typeface="Calibri"/>
                <a:ea typeface="Calibri"/>
                <a:cs typeface="Calibri"/>
                <a:sym typeface="Calibri"/>
              </a:rPr>
              <a:t>W. Zhao, X. Jiang, B. Zhang, S. Xiao, and S. Weng, “CTNet: A convolutional transformer network for EEG-based motor imagery classification,” Scientific Reports, vol. 14, no. 1, p. 20237, 2024.</a:t>
            </a:r>
            <a:endParaRPr sz="900">
              <a:solidFill>
                <a:srgbClr val="2D2D2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D2D2D"/>
              </a:buClr>
              <a:buSzPts val="900"/>
              <a:buFont typeface="Calibri"/>
              <a:buChar char="●"/>
            </a:pPr>
            <a:r>
              <a:rPr lang="en-US" sz="900">
                <a:solidFill>
                  <a:srgbClr val="2D2D2D"/>
                </a:solidFill>
                <a:latin typeface="Calibri"/>
                <a:ea typeface="Calibri"/>
                <a:cs typeface="Calibri"/>
                <a:sym typeface="Calibri"/>
              </a:rPr>
              <a:t>P. Manivannan, I. P. de Jong, M. Valdenegro-Toro, and A. I. Sburlea, “Uncertainty quantification for cross-subject motor imagery classification,” arXiv preprint arXiv:2403.09228, 2024.</a:t>
            </a:r>
            <a:endParaRPr sz="900">
              <a:solidFill>
                <a:srgbClr val="2D2D2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D2D2D"/>
              </a:buClr>
              <a:buSzPts val="900"/>
              <a:buFont typeface="Calibri"/>
              <a:buChar char="●"/>
            </a:pPr>
            <a:r>
              <a:rPr lang="en-US" sz="900">
                <a:solidFill>
                  <a:srgbClr val="2D2D2D"/>
                </a:solidFill>
                <a:latin typeface="Calibri"/>
                <a:ea typeface="Calibri"/>
                <a:cs typeface="Calibri"/>
                <a:sym typeface="Calibri"/>
              </a:rPr>
              <a:t>D. M. Shama and A. Venkataraman, “BUNDL: Bayesian uncertainty-aware deep learning with noisy training labels for seizure detection in EEG,” arXiv preprint arXiv:2410.19815, 2024.</a:t>
            </a:r>
            <a:endParaRPr sz="900">
              <a:solidFill>
                <a:srgbClr val="2D2D2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D2D2D"/>
              </a:buClr>
              <a:buSzPts val="900"/>
              <a:buFont typeface="Calibri"/>
              <a:buChar char="●"/>
            </a:pPr>
            <a:r>
              <a:rPr lang="en-US" sz="900">
                <a:solidFill>
                  <a:srgbClr val="2D2D2D"/>
                </a:solidFill>
                <a:latin typeface="Calibri"/>
                <a:ea typeface="Calibri"/>
                <a:cs typeface="Calibri"/>
                <a:sym typeface="Calibri"/>
              </a:rPr>
              <a:t>Q. Huang, H. Zhi, H. Zhang, and Z. Gu, “Regularization continual learning based on Bayesian uncertainty modeling for P300 brain-computer interface,” 2024 WRC Symposium on Advanced Robotics and Automation (WRC SARA), IEEE, pp. 380–385, 2024.</a:t>
            </a:r>
            <a:endParaRPr sz="900">
              <a:solidFill>
                <a:srgbClr val="2D2D2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1000"/>
              </a:spcBef>
              <a:spcAft>
                <a:spcPts val="0"/>
              </a:spcAft>
              <a:buClr>
                <a:srgbClr val="2D2D2D"/>
              </a:buClr>
              <a:buSzPts val="900"/>
              <a:buFont typeface="Calibri"/>
              <a:buChar char="●"/>
            </a:pPr>
            <a:r>
              <a:rPr lang="en-US" sz="900">
                <a:solidFill>
                  <a:srgbClr val="2D2D2D"/>
                </a:solidFill>
                <a:latin typeface="Calibri"/>
                <a:ea typeface="Calibri"/>
                <a:cs typeface="Calibri"/>
                <a:sym typeface="Calibri"/>
              </a:rPr>
              <a:t>T. Duan, Z. Wang, S. Liu, Y. Yin, and S. N. Srihari, “UNCER: A framework for uncertainty estimation and reduction in neural decoding of EEG signals,” Neurocomputing, vol. 538, p. 126210, 2023.</a:t>
            </a:r>
            <a:endParaRPr sz="900">
              <a:solidFill>
                <a:srgbClr val="2D2D2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900">
              <a:solidFill>
                <a:srgbClr val="2D2D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HRW_vorlage_Powerpoint_20September2010">
  <a:themeElements>
    <a:clrScheme name="HRW_vorlage_Powerpoint_20September2010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FC8"/>
      </a:accent1>
      <a:accent2>
        <a:srgbClr val="0088C8"/>
      </a:accent2>
      <a:accent3>
        <a:srgbClr val="7AB51D"/>
      </a:accent3>
      <a:accent4>
        <a:srgbClr val="E2001A"/>
      </a:accent4>
      <a:accent5>
        <a:srgbClr val="E1007A"/>
      </a:accent5>
      <a:accent6>
        <a:srgbClr val="87878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