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 id="2147483665" r:id="rId2"/>
  </p:sldMasterIdLst>
  <p:notesMasterIdLst>
    <p:notesMasterId r:id="rId18"/>
  </p:notesMasterIdLst>
  <p:sldIdLst>
    <p:sldId id="864" r:id="rId3"/>
    <p:sldId id="901" r:id="rId4"/>
    <p:sldId id="896" r:id="rId5"/>
    <p:sldId id="883" r:id="rId6"/>
    <p:sldId id="884" r:id="rId7"/>
    <p:sldId id="886" r:id="rId8"/>
    <p:sldId id="885" r:id="rId9"/>
    <p:sldId id="893" r:id="rId10"/>
    <p:sldId id="888" r:id="rId11"/>
    <p:sldId id="889" r:id="rId12"/>
    <p:sldId id="894" r:id="rId13"/>
    <p:sldId id="891" r:id="rId14"/>
    <p:sldId id="887" r:id="rId15"/>
    <p:sldId id="892" r:id="rId16"/>
    <p:sldId id="269"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E067CE-F220-428F-8DCF-1B6B2443339B}">
          <p14:sldIdLst>
            <p14:sldId id="864"/>
            <p14:sldId id="901"/>
            <p14:sldId id="896"/>
            <p14:sldId id="883"/>
            <p14:sldId id="884"/>
            <p14:sldId id="886"/>
            <p14:sldId id="885"/>
            <p14:sldId id="893"/>
            <p14:sldId id="888"/>
            <p14:sldId id="889"/>
            <p14:sldId id="894"/>
            <p14:sldId id="891"/>
            <p14:sldId id="887"/>
            <p14:sldId id="892"/>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864"/>
    <a:srgbClr val="49566C"/>
    <a:srgbClr val="1F4E79"/>
    <a:srgbClr val="2E75B6"/>
    <a:srgbClr val="5174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0" autoAdjust="0"/>
    <p:restoredTop sz="92377" autoAdjust="0"/>
  </p:normalViewPr>
  <p:slideViewPr>
    <p:cSldViewPr snapToGrid="0" snapToObjects="1">
      <p:cViewPr varScale="1">
        <p:scale>
          <a:sx n="122" d="100"/>
          <a:sy n="122" d="100"/>
        </p:scale>
        <p:origin x="72" y="2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Operational Accuracy (%)</c:v>
                </c:pt>
              </c:strCache>
            </c:strRef>
          </c:tx>
          <c:spPr>
            <a:solidFill>
              <a:srgbClr val="2E75B6"/>
            </a:solidFill>
            <a:effectLst/>
          </c:spPr>
          <c:invertIfNegative val="0"/>
          <c:dLbls>
            <c:numFmt formatCode="#,##0" sourceLinked="0"/>
            <c:spPr>
              <a:noFill/>
              <a:ln>
                <a:noFill/>
              </a:ln>
              <a:effectLst/>
            </c:spPr>
            <c:txPr>
              <a:bodyPr/>
              <a:lstStyle/>
              <a:p>
                <a:pPr>
                  <a:defRPr sz="1200" b="0" i="0" u="none" strike="noStrike">
                    <a:solidFill>
                      <a:srgbClr val="333333"/>
                    </a:solidFill>
                    <a:latin typeface="Arial"/>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P1</c:v>
                </c:pt>
                <c:pt idx="1">
                  <c:v>P2</c:v>
                </c:pt>
                <c:pt idx="2">
                  <c:v>P3</c:v>
                </c:pt>
                <c:pt idx="3">
                  <c:v>P4</c:v>
                </c:pt>
                <c:pt idx="4">
                  <c:v>P5</c:v>
                </c:pt>
                <c:pt idx="5">
                  <c:v>P6</c:v>
                </c:pt>
              </c:strCache>
            </c:strRef>
          </c:cat>
          <c:val>
            <c:numRef>
              <c:f>Sheet1!$B$2:$B$7</c:f>
              <c:numCache>
                <c:formatCode>General</c:formatCode>
                <c:ptCount val="6"/>
                <c:pt idx="0">
                  <c:v>97</c:v>
                </c:pt>
                <c:pt idx="1">
                  <c:v>94</c:v>
                </c:pt>
                <c:pt idx="2">
                  <c:v>89</c:v>
                </c:pt>
                <c:pt idx="3">
                  <c:v>95</c:v>
                </c:pt>
                <c:pt idx="4">
                  <c:v>93</c:v>
                </c:pt>
                <c:pt idx="5">
                  <c:v>88</c:v>
                </c:pt>
              </c:numCache>
            </c:numRef>
          </c:val>
          <c:extLst>
            <c:ext xmlns:c16="http://schemas.microsoft.com/office/drawing/2014/chart" uri="{C3380CC4-5D6E-409C-BE32-E72D297353CC}">
              <c16:uniqueId val="{00000000-CD1F-4366-9211-CE880AAE4302}"/>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95959"/>
                </a:solidFill>
                <a:latin typeface="Arial"/>
              </a:defRPr>
            </a:pPr>
            <a:endParaRPr lang="de-DE"/>
          </a:p>
        </c:txPr>
        <c:crossAx val="2094734552"/>
        <c:crosses val="autoZero"/>
        <c:auto val="1"/>
        <c:lblAlgn val="ctr"/>
        <c:lblOffset val="100"/>
        <c:noMultiLvlLbl val="1"/>
      </c:catAx>
      <c:valAx>
        <c:axId val="2094734552"/>
        <c:scaling>
          <c:orientation val="minMax"/>
          <c:max val="100"/>
          <c:min val="0"/>
        </c:scaling>
        <c:delete val="0"/>
        <c:axPos val="l"/>
        <c:majorGridlines>
          <c:spPr>
            <a:ln w="6350" cap="flat">
              <a:solidFill>
                <a:srgbClr val="EEEE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95959"/>
                </a:solidFill>
                <a:latin typeface="Arial"/>
              </a:defRPr>
            </a:pPr>
            <a:endParaRPr lang="de-DE"/>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10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GB" dirty="0"/>
              <a:t>Hello, and thank you for joining this session. My name is Atilla Cantürk, and I will be presenting our work titled "SSVEP Chess: A Brain-Controlled Illuminated Puzzle Board." This is joint work with Professor Ivan Volosyak at the Faculty of Technology and Bionics, Rhine-Waal University of Applied Sciences, in Kleve, Germany. Over the next ten minutes I will walk you through the motivation for this system, how it was built, how we evaluated it, and what we learned.</a:t>
            </a:r>
            <a:endParaRPr lang="LID4096" dirty="0"/>
          </a:p>
        </p:txBody>
      </p:sp>
    </p:spTree>
    <p:extLst>
      <p:ext uri="{BB962C8B-B14F-4D97-AF65-F5344CB8AC3E}">
        <p14:creationId xmlns:p14="http://schemas.microsoft.com/office/powerpoint/2010/main" val="33049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16AD8-C874-DD59-6FF3-891AC30B9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C748F-9297-3095-612F-447A373EAB9F}"/>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E6D4BF1-ADCB-51F1-E09E-C168F5F7D467}"/>
              </a:ext>
            </a:extLst>
          </p:cNvPr>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2858675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2444928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224699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737556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706355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3181050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2726648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2585944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rtl="0"/>
            <a:endParaRPr lang="LID4096" dirty="0"/>
          </a:p>
        </p:txBody>
      </p:sp>
    </p:spTree>
    <p:extLst>
      <p:ext uri="{BB962C8B-B14F-4D97-AF65-F5344CB8AC3E}">
        <p14:creationId xmlns:p14="http://schemas.microsoft.com/office/powerpoint/2010/main" val="1953551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332377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3088458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549223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LID4096" dirty="0"/>
          </a:p>
        </p:txBody>
      </p:sp>
    </p:spTree>
    <p:extLst>
      <p:ext uri="{BB962C8B-B14F-4D97-AF65-F5344CB8AC3E}">
        <p14:creationId xmlns:p14="http://schemas.microsoft.com/office/powerpoint/2010/main" val="3675068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p:cNvSpPr>
            <a:spLocks noGrp="1"/>
          </p:cNvSpPr>
          <p:nvPr>
            <p:ph type="title"/>
          </p:nvPr>
        </p:nvSpPr>
        <p:spPr>
          <a:xfrm>
            <a:off x="450720" y="854731"/>
            <a:ext cx="8229600" cy="1373616"/>
          </a:xfrm>
          <a:prstGeom prst="rect">
            <a:avLst/>
          </a:prstGeom>
        </p:spPr>
        <p:txBody>
          <a:bodyPr rtlCol="0" anchor="b">
            <a:noAutofit/>
          </a:bodyPr>
          <a:lstStyle>
            <a:lvl1pPr>
              <a:defRPr/>
            </a:lvl1pPr>
          </a:lstStyle>
          <a:p>
            <a:r>
              <a:rPr lang="de-DE" dirty="0"/>
              <a:t>Titelmasterformat durch Klicken bearbeiten</a:t>
            </a:r>
          </a:p>
        </p:txBody>
      </p:sp>
      <p:sp>
        <p:nvSpPr>
          <p:cNvPr id="14" name="Untertitel 2"/>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rPr lang="de-DE"/>
              <a:t>Formatvorlage des Untertitelmasters durch Klicken bearbeiten</a:t>
            </a:r>
            <a:endParaRPr lang="de-DE" dirty="0"/>
          </a:p>
        </p:txBody>
      </p:sp>
      <p:sp>
        <p:nvSpPr>
          <p:cNvPr id="18"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12C10CD-1CC7-4AAC-9D9A-A3D9B03B2A47}"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478105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2"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7" name="Textplatzhalter 2"/>
          <p:cNvSpPr>
            <a:spLocks noGrp="1"/>
          </p:cNvSpPr>
          <p:nvPr>
            <p:ph idx="1"/>
          </p:nvPr>
        </p:nvSpPr>
        <p:spPr>
          <a:xfrm>
            <a:off x="457200" y="1200151"/>
            <a:ext cx="8229600" cy="2745214"/>
          </a:xfrm>
          <a:prstGeom prst="rect">
            <a:avLst/>
          </a:prstGeom>
        </p:spPr>
        <p:txBody>
          <a:bodyPr rtlCol="0">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3"/>
          <p:cNvSpPr>
            <a:spLocks noGrp="1"/>
          </p:cNvSpPr>
          <p:nvPr>
            <p:ph type="dt" sz="half" idx="11"/>
          </p:nvPr>
        </p:nvSpPr>
        <p:spPr/>
        <p:txBody>
          <a:bodyPr/>
          <a:lstStyle>
            <a:lvl1pPr>
              <a:defRPr/>
            </a:lvl1pPr>
          </a:lstStyle>
          <a:p>
            <a:fld id="{A6B8B94E-528D-4DA2-A8DA-1A5023AD0B87}"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1290644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lvl1pPr>
              <a:defRPr sz="1769"/>
            </a:lvl1pPr>
            <a:lvl2pPr>
              <a:defRPr sz="1769"/>
            </a:lvl2pPr>
            <a:lvl3pPr>
              <a:defRPr sz="1769"/>
            </a:lvl3pPr>
            <a:lvl4pPr>
              <a:defRPr sz="1769"/>
            </a:lvl4pPr>
            <a:lvl5pPr>
              <a:defRPr sz="1769"/>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E9762CF-2B5E-40C0-AC47-F7B22382971A}"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263898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16" name="Inhaltsplatzhalter 2"/>
          <p:cNvSpPr>
            <a:spLocks noGrp="1"/>
          </p:cNvSpPr>
          <p:nvPr>
            <p:ph idx="11"/>
          </p:nvPr>
        </p:nvSpPr>
        <p:spPr>
          <a:xfrm>
            <a:off x="450719" y="1198134"/>
            <a:ext cx="3983924" cy="3090635"/>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2"/>
          <p:cNvSpPr>
            <a:spLocks noGrp="1"/>
          </p:cNvSpPr>
          <p:nvPr>
            <p:ph idx="1"/>
          </p:nvPr>
        </p:nvSpPr>
        <p:spPr>
          <a:xfrm>
            <a:off x="4572000" y="1198134"/>
            <a:ext cx="411480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6" name="Datumsplatzhalter 3"/>
          <p:cNvSpPr>
            <a:spLocks noGrp="1"/>
          </p:cNvSpPr>
          <p:nvPr>
            <p:ph type="dt" sz="half" idx="13"/>
          </p:nvPr>
        </p:nvSpPr>
        <p:spPr/>
        <p:txBody>
          <a:bodyPr/>
          <a:lstStyle>
            <a:lvl1pPr>
              <a:defRPr/>
            </a:lvl1pPr>
          </a:lstStyle>
          <a:p>
            <a:fld id="{F96B307E-DDF4-4379-8EE7-D365B24E7A7B}" type="datetime1">
              <a:rPr lang="de-DE"/>
              <a:pPr/>
              <a:t>30.07.2026</a:t>
            </a:fld>
            <a:endParaRPr lang="de-DE"/>
          </a:p>
        </p:txBody>
      </p:sp>
      <p:sp>
        <p:nvSpPr>
          <p:cNvPr id="7" name="Fußzeilenplatzhalter 4"/>
          <p:cNvSpPr>
            <a:spLocks noGrp="1"/>
          </p:cNvSpPr>
          <p:nvPr>
            <p:ph type="ftr" sz="quarter" idx="14"/>
          </p:nvPr>
        </p:nvSpPr>
        <p:spPr/>
        <p:txBody>
          <a:bodyPr/>
          <a:lstStyle>
            <a:lvl1pPr>
              <a:defRPr/>
            </a:lvl1pPr>
          </a:lstStyle>
          <a:p>
            <a:r>
              <a:rPr lang="de-DE"/>
              <a:t>Test-Vortrag</a:t>
            </a:r>
          </a:p>
        </p:txBody>
      </p:sp>
    </p:spTree>
    <p:extLst>
      <p:ext uri="{BB962C8B-B14F-4D97-AF65-F5344CB8AC3E}">
        <p14:creationId xmlns:p14="http://schemas.microsoft.com/office/powerpoint/2010/main" val="87377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72001"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1"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021DBFC9-776A-45A3-88A1-0175C4FB52D3}" type="datetime1">
              <a:rPr lang="de-DE"/>
              <a:pPr/>
              <a:t>30.07.2026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4182177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0720"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5029920"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6C494ACA-61AB-4CDB-AD63-7FA8827A6945}" type="datetime1">
              <a:rPr lang="de-DE"/>
              <a:pPr/>
              <a:t>30.07.2026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40615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p:cNvSpPr>
            <a:spLocks noGrp="1"/>
          </p:cNvSpPr>
          <p:nvPr>
            <p:ph idx="1"/>
          </p:nvPr>
        </p:nvSpPr>
        <p:spPr>
          <a:xfrm>
            <a:off x="450719" y="1198134"/>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Picture Placeholder 8"/>
          <p:cNvSpPr>
            <a:spLocks noGrp="1"/>
          </p:cNvSpPr>
          <p:nvPr>
            <p:ph type="pic" sz="quarter" idx="13"/>
          </p:nvPr>
        </p:nvSpPr>
        <p:spPr>
          <a:xfrm>
            <a:off x="6861600" y="0"/>
            <a:ext cx="2282400" cy="1541538"/>
          </a:xfrm>
        </p:spPr>
        <p:txBody>
          <a:bodyPr rtlCol="0">
            <a:noAutofit/>
          </a:bodyPr>
          <a:lstStyle/>
          <a:p>
            <a:pPr lvl="0"/>
            <a:r>
              <a:rPr lang="de-DE" noProof="0"/>
              <a:t>Bild durch Klicken auf Symbol hinzufügen</a:t>
            </a:r>
            <a:endParaRPr lang="de-DE" noProof="0" dirty="0"/>
          </a:p>
        </p:txBody>
      </p:sp>
      <p:sp>
        <p:nvSpPr>
          <p:cNvPr id="7" name="Picture Placeholder 8"/>
          <p:cNvSpPr>
            <a:spLocks noGrp="1"/>
          </p:cNvSpPr>
          <p:nvPr>
            <p:ph type="pic" sz="quarter" idx="14"/>
          </p:nvPr>
        </p:nvSpPr>
        <p:spPr>
          <a:xfrm>
            <a:off x="6861600" y="1541538"/>
            <a:ext cx="2282400" cy="1373616"/>
          </a:xfrm>
        </p:spPr>
        <p:txBody>
          <a:bodyPr rtlCol="0">
            <a:noAutofit/>
          </a:bodyPr>
          <a:lstStyle/>
          <a:p>
            <a:pPr lvl="0"/>
            <a:r>
              <a:rPr lang="de-DE" noProof="0"/>
              <a:t>Bild durch Klicken auf Symbol hinzufügen</a:t>
            </a:r>
          </a:p>
        </p:txBody>
      </p:sp>
      <p:sp>
        <p:nvSpPr>
          <p:cNvPr id="8" name="Picture Placeholder 8"/>
          <p:cNvSpPr>
            <a:spLocks noGrp="1"/>
          </p:cNvSpPr>
          <p:nvPr>
            <p:ph type="pic" sz="quarter" idx="15"/>
          </p:nvPr>
        </p:nvSpPr>
        <p:spPr>
          <a:xfrm>
            <a:off x="6861600" y="2915153"/>
            <a:ext cx="2282400" cy="1373616"/>
          </a:xfrm>
        </p:spPr>
        <p:txBody>
          <a:bodyPr rtlCol="0">
            <a:noAutofit/>
          </a:bodyPr>
          <a:lstStyle/>
          <a:p>
            <a:pPr lvl="0"/>
            <a:r>
              <a:rPr lang="de-DE" noProof="0"/>
              <a:t>Bild durch Klicken auf Symbol hinzufügen</a:t>
            </a:r>
          </a:p>
        </p:txBody>
      </p:sp>
      <p:sp>
        <p:nvSpPr>
          <p:cNvPr id="19" name="Titel 1"/>
          <p:cNvSpPr>
            <a:spLocks noGrp="1"/>
          </p:cNvSpPr>
          <p:nvPr>
            <p:ph type="title"/>
          </p:nvPr>
        </p:nvSpPr>
        <p:spPr>
          <a:xfrm>
            <a:off x="457201" y="334931"/>
            <a:ext cx="6404399" cy="519799"/>
          </a:xfrm>
        </p:spPr>
        <p:txBody>
          <a:bodyPr/>
          <a:lstStyle>
            <a:lvl1pPr>
              <a:defRPr sz="2177"/>
            </a:lvl1pPr>
          </a:lstStyle>
          <a:p>
            <a:r>
              <a:rPr lang="de-DE" dirty="0"/>
              <a:t>Titelmasterformat durch Klicken bearbeiten</a:t>
            </a:r>
          </a:p>
        </p:txBody>
      </p:sp>
      <p:sp>
        <p:nvSpPr>
          <p:cNvPr id="20"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Datumsplatzhalter 3"/>
          <p:cNvSpPr>
            <a:spLocks noGrp="1"/>
          </p:cNvSpPr>
          <p:nvPr>
            <p:ph type="dt" sz="half" idx="16"/>
          </p:nvPr>
        </p:nvSpPr>
        <p:spPr/>
        <p:txBody>
          <a:bodyPr/>
          <a:lstStyle>
            <a:lvl1pPr>
              <a:defRPr/>
            </a:lvl1pPr>
          </a:lstStyle>
          <a:p>
            <a:fld id="{9FF585A2-0B30-4F33-8B39-10086C924E91}" type="datetime1">
              <a:rPr lang="de-DE"/>
              <a:pPr/>
              <a:t>30.07.2026</a:t>
            </a:fld>
            <a:endParaRPr lang="de-DE"/>
          </a:p>
        </p:txBody>
      </p:sp>
      <p:sp>
        <p:nvSpPr>
          <p:cNvPr id="10" name="Fußzeilenplatzhalter 4"/>
          <p:cNvSpPr>
            <a:spLocks noGrp="1"/>
          </p:cNvSpPr>
          <p:nvPr>
            <p:ph type="ftr" sz="quarter" idx="17"/>
          </p:nvPr>
        </p:nvSpPr>
        <p:spPr/>
        <p:txBody>
          <a:bodyPr/>
          <a:lstStyle>
            <a:lvl1pPr>
              <a:defRPr/>
            </a:lvl1pPr>
          </a:lstStyle>
          <a:p>
            <a:r>
              <a:rPr lang="de-DE"/>
              <a:t>Test-Vortrag</a:t>
            </a:r>
          </a:p>
        </p:txBody>
      </p:sp>
    </p:spTree>
    <p:extLst>
      <p:ext uri="{BB962C8B-B14F-4D97-AF65-F5344CB8AC3E}">
        <p14:creationId xmlns:p14="http://schemas.microsoft.com/office/powerpoint/2010/main" val="108823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
            <a:ext cx="2282400" cy="1540998"/>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7200" y="1541538"/>
            <a:ext cx="228240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0" y="2915153"/>
            <a:ext cx="2282400" cy="1373616"/>
          </a:xfrm>
        </p:spPr>
        <p:txBody>
          <a:bodyPr rtlCol="0">
            <a:noAutofit/>
          </a:bodyPr>
          <a:lstStyle/>
          <a:p>
            <a:pPr lvl="0"/>
            <a:r>
              <a:rPr lang="de-DE" noProof="0"/>
              <a:t>Bild durch Klicken auf Symbol hinzufügen</a:t>
            </a:r>
          </a:p>
        </p:txBody>
      </p:sp>
      <p:sp>
        <p:nvSpPr>
          <p:cNvPr id="17" name="Inhaltsplatzhalter 2"/>
          <p:cNvSpPr>
            <a:spLocks noGrp="1"/>
          </p:cNvSpPr>
          <p:nvPr>
            <p:ph idx="16"/>
          </p:nvPr>
        </p:nvSpPr>
        <p:spPr>
          <a:xfrm>
            <a:off x="2740319" y="1025173"/>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 name="Titelplatzhalter 1"/>
          <p:cNvSpPr>
            <a:spLocks noGrp="1"/>
          </p:cNvSpPr>
          <p:nvPr>
            <p:ph type="title"/>
          </p:nvPr>
        </p:nvSpPr>
        <p:spPr>
          <a:xfrm>
            <a:off x="2743532" y="334931"/>
            <a:ext cx="5943268" cy="637964"/>
          </a:xfrm>
          <a:prstGeom prst="rect">
            <a:avLst/>
          </a:prstGeom>
        </p:spPr>
        <p:txBody>
          <a:bodyPr rtlCol="0">
            <a:noAutofit/>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6B4298FE-6E67-4731-864B-E7FA87AECC66}" type="datetime1">
              <a:rPr lang="de-DE"/>
              <a:pPr/>
              <a:t>30.07.2026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260745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156997" y="2571750"/>
            <a:ext cx="2529803"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51496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427200" y="2571750"/>
            <a:ext cx="2289600" cy="1373616"/>
          </a:xfrm>
        </p:spPr>
        <p:txBody>
          <a:bodyPr rtlCol="0">
            <a:noAutofit/>
          </a:bodyPr>
          <a:lstStyle/>
          <a:p>
            <a:pPr lvl="0"/>
            <a:r>
              <a:rPr lang="de-DE" noProof="0"/>
              <a:t>Bild durch Klicken auf Symbol hinzufügen</a:t>
            </a:r>
            <a:endParaRPr lang="de-DE" noProof="0" dirty="0"/>
          </a:p>
        </p:txBody>
      </p:sp>
      <p:sp>
        <p:nvSpPr>
          <p:cNvPr id="14" name="Inhaltsplatzhalter 2"/>
          <p:cNvSpPr>
            <a:spLocks noGrp="1"/>
          </p:cNvSpPr>
          <p:nvPr>
            <p:ph idx="16"/>
          </p:nvPr>
        </p:nvSpPr>
        <p:spPr>
          <a:xfrm>
            <a:off x="450719" y="1198134"/>
            <a:ext cx="8236081" cy="1030212"/>
          </a:xfrm>
        </p:spPr>
        <p:txBody>
          <a:bodyPr/>
          <a:lstStyle>
            <a:lvl1pPr>
              <a:defRPr sz="1632" b="0"/>
            </a:lvl1pPr>
            <a:lvl2pPr>
              <a:defRPr sz="210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B139DDA0-3123-4194-B1E9-0B4BFDFB6553}" type="datetime1">
              <a:rPr lang="de-DE"/>
              <a:pPr/>
              <a:t>30.07.2026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309838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923052" y="2571750"/>
            <a:ext cx="2763748"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747521"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198240" y="2571750"/>
            <a:ext cx="2724813" cy="1373616"/>
          </a:xfrm>
        </p:spPr>
        <p:txBody>
          <a:bodyPr rtlCol="0">
            <a:noAutofit/>
          </a:bodyPr>
          <a:lstStyle/>
          <a:p>
            <a:pPr lvl="0"/>
            <a:r>
              <a:rPr lang="de-DE" noProof="0"/>
              <a:t>Bild durch Klicken auf Symbol hinzufügen</a:t>
            </a:r>
            <a:endParaRPr lang="de-DE" noProof="0" dirty="0"/>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12" name="Picture Placeholder 8"/>
          <p:cNvSpPr>
            <a:spLocks noGrp="1"/>
          </p:cNvSpPr>
          <p:nvPr>
            <p:ph type="pic" sz="quarter" idx="16"/>
          </p:nvPr>
        </p:nvSpPr>
        <p:spPr>
          <a:xfrm>
            <a:off x="5923053" y="1198134"/>
            <a:ext cx="2747521" cy="1373616"/>
          </a:xfrm>
        </p:spPr>
        <p:txBody>
          <a:bodyPr rtlCol="0">
            <a:noAutofit/>
          </a:bodyPr>
          <a:lstStyle/>
          <a:p>
            <a:pPr lvl="0"/>
            <a:r>
              <a:rPr lang="de-DE" noProof="0"/>
              <a:t>Bild durch Klicken auf Symbol hinzufügen</a:t>
            </a:r>
          </a:p>
        </p:txBody>
      </p:sp>
      <p:sp>
        <p:nvSpPr>
          <p:cNvPr id="13" name="Picture Placeholder 8"/>
          <p:cNvSpPr>
            <a:spLocks noGrp="1"/>
          </p:cNvSpPr>
          <p:nvPr>
            <p:ph type="pic" sz="quarter" idx="17"/>
          </p:nvPr>
        </p:nvSpPr>
        <p:spPr>
          <a:xfrm>
            <a:off x="3198240" y="1198134"/>
            <a:ext cx="2724813" cy="1373616"/>
          </a:xfrm>
        </p:spPr>
        <p:txBody>
          <a:bodyPr rtlCol="0">
            <a:noAutofit/>
          </a:bodyPr>
          <a:lstStyle/>
          <a:p>
            <a:pPr lvl="0"/>
            <a:r>
              <a:rPr lang="de-DE" noProof="0"/>
              <a:t>Bild durch Klicken auf Symbol hinzufügen</a:t>
            </a:r>
          </a:p>
        </p:txBody>
      </p:sp>
      <p:sp>
        <p:nvSpPr>
          <p:cNvPr id="15" name="Picture Placeholder 8"/>
          <p:cNvSpPr>
            <a:spLocks noGrp="1"/>
          </p:cNvSpPr>
          <p:nvPr>
            <p:ph type="pic" sz="quarter" idx="18"/>
          </p:nvPr>
        </p:nvSpPr>
        <p:spPr>
          <a:xfrm>
            <a:off x="450718" y="1198134"/>
            <a:ext cx="2747522" cy="1373616"/>
          </a:xfrm>
        </p:spPr>
        <p:txBody>
          <a:bodyPr rtlCol="0">
            <a:noAutofit/>
          </a:bodyPr>
          <a:lstStyle/>
          <a:p>
            <a:pPr lvl="0"/>
            <a:r>
              <a:rPr lang="de-DE" noProof="0"/>
              <a:t>Bild durch Klicken auf Symbol hinzufügen</a:t>
            </a:r>
          </a:p>
        </p:txBody>
      </p:sp>
      <p:sp>
        <p:nvSpPr>
          <p:cNvPr id="14" name="Datumsplatzhalter 3"/>
          <p:cNvSpPr>
            <a:spLocks noGrp="1"/>
          </p:cNvSpPr>
          <p:nvPr>
            <p:ph type="dt" sz="half" idx="19"/>
          </p:nvPr>
        </p:nvSpPr>
        <p:spPr/>
        <p:txBody>
          <a:bodyPr/>
          <a:lstStyle>
            <a:lvl1pPr>
              <a:defRPr/>
            </a:lvl1pPr>
          </a:lstStyle>
          <a:p>
            <a:fld id="{D46E4FBC-50F7-4153-A62D-59BBE92A64EA}" type="datetime1">
              <a:rPr lang="de-DE"/>
              <a:pPr/>
              <a:t>30.07.2026</a:t>
            </a:fld>
            <a:endParaRPr lang="de-DE"/>
          </a:p>
        </p:txBody>
      </p:sp>
      <p:sp>
        <p:nvSpPr>
          <p:cNvPr id="16" name="Fußzeilenplatzhalter 4"/>
          <p:cNvSpPr>
            <a:spLocks noGrp="1"/>
          </p:cNvSpPr>
          <p:nvPr>
            <p:ph type="ftr" sz="quarter" idx="20"/>
          </p:nvPr>
        </p:nvSpPr>
        <p:spPr/>
        <p:txBody>
          <a:bodyPr/>
          <a:lstStyle>
            <a:lvl1pPr>
              <a:defRPr/>
            </a:lvl1pPr>
          </a:lstStyle>
          <a:p>
            <a:r>
              <a:rPr lang="de-DE"/>
              <a:t>Test-Vortrag</a:t>
            </a:r>
          </a:p>
        </p:txBody>
      </p:sp>
    </p:spTree>
    <p:extLst>
      <p:ext uri="{BB962C8B-B14F-4D97-AF65-F5344CB8AC3E}">
        <p14:creationId xmlns:p14="http://schemas.microsoft.com/office/powerpoint/2010/main" val="50820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p:cNvSpPr/>
          <p:nvPr userDrawn="1"/>
        </p:nvSpPr>
        <p:spPr>
          <a:xfrm>
            <a:off x="0" y="0"/>
            <a:ext cx="9144000" cy="989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 name="Titel 1"/>
          <p:cNvSpPr>
            <a:spLocks noGrp="1"/>
          </p:cNvSpPr>
          <p:nvPr>
            <p:ph type="title"/>
          </p:nvPr>
        </p:nvSpPr>
        <p:spPr>
          <a:xfrm>
            <a:off x="457200" y="334931"/>
            <a:ext cx="8229600" cy="526319"/>
          </a:xfrm>
        </p:spPr>
        <p:txBody>
          <a:bodyPr/>
          <a:lstStyle>
            <a:lvl1pPr>
              <a:defRPr sz="2177">
                <a:solidFill>
                  <a:schemeClr val="accent2"/>
                </a:solidFill>
              </a:defRPr>
            </a:lvl1pPr>
          </a:lstStyle>
          <a:p>
            <a:r>
              <a:rPr lang="de-DE" dirty="0"/>
              <a:t>Titelmasterformat durch Klicken bearbeiten</a:t>
            </a:r>
          </a:p>
        </p:txBody>
      </p:sp>
      <p:sp>
        <p:nvSpPr>
          <p:cNvPr id="13"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E3166200-3E89-4FBF-8FA0-187B6F6E8131}"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844870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580319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sz="half" idx="10"/>
          </p:nvPr>
        </p:nvSpPr>
        <p:spPr/>
        <p:txBody>
          <a:bodyPr/>
          <a:lstStyle/>
          <a:p>
            <a:fld id="{C4FE4089-42B9-4F19-85F3-A69231A250EB}" type="datetime1">
              <a:rPr lang="de-DE" smtClean="0"/>
              <a:pPr/>
              <a:t>30.07.2026</a:t>
            </a:fld>
            <a:endParaRPr lang="de-DE"/>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14449552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887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p:cNvSpPr>
            <a:spLocks noGrp="1"/>
          </p:cNvSpPr>
          <p:nvPr>
            <p:ph type="title"/>
          </p:nvPr>
        </p:nvSpPr>
        <p:spPr>
          <a:xfrm>
            <a:off x="450720" y="854731"/>
            <a:ext cx="8229600" cy="1373616"/>
          </a:xfrm>
          <a:prstGeom prst="rect">
            <a:avLst/>
          </a:prstGeom>
        </p:spPr>
        <p:txBody>
          <a:bodyPr rtlCol="0" anchor="b">
            <a:noAutofit/>
          </a:bodyPr>
          <a:lstStyle>
            <a:lvl1pPr>
              <a:defRPr/>
            </a:lvl1pPr>
          </a:lstStyle>
          <a:p>
            <a:r>
              <a:rPr lang="de-DE" dirty="0"/>
              <a:t>Titelmasterformat durch Klicken bearbeiten</a:t>
            </a:r>
          </a:p>
        </p:txBody>
      </p:sp>
      <p:sp>
        <p:nvSpPr>
          <p:cNvPr id="14" name="Untertitel 2"/>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rPr lang="de-DE"/>
              <a:t>Formatvorlage des Untertitelmasters durch Klicken bearbeiten</a:t>
            </a:r>
            <a:endParaRPr lang="de-DE" dirty="0"/>
          </a:p>
        </p:txBody>
      </p:sp>
      <p:sp>
        <p:nvSpPr>
          <p:cNvPr id="18"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12C10CD-1CC7-4AAC-9D9A-A3D9B03B2A47}"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711182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2"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7" name="Textplatzhalter 2"/>
          <p:cNvSpPr>
            <a:spLocks noGrp="1"/>
          </p:cNvSpPr>
          <p:nvPr>
            <p:ph idx="1"/>
          </p:nvPr>
        </p:nvSpPr>
        <p:spPr>
          <a:xfrm>
            <a:off x="457200" y="1200151"/>
            <a:ext cx="8229600" cy="2745214"/>
          </a:xfrm>
          <a:prstGeom prst="rect">
            <a:avLst/>
          </a:prstGeom>
        </p:spPr>
        <p:txBody>
          <a:bodyPr rtlCol="0">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3"/>
          <p:cNvSpPr>
            <a:spLocks noGrp="1"/>
          </p:cNvSpPr>
          <p:nvPr>
            <p:ph type="dt" sz="half" idx="11"/>
          </p:nvPr>
        </p:nvSpPr>
        <p:spPr/>
        <p:txBody>
          <a:bodyPr/>
          <a:lstStyle>
            <a:lvl1pPr>
              <a:defRPr/>
            </a:lvl1pPr>
          </a:lstStyle>
          <a:p>
            <a:fld id="{A6B8B94E-528D-4DA2-A8DA-1A5023AD0B87}"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396817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lvl1pPr>
              <a:defRPr sz="1769"/>
            </a:lvl1pPr>
            <a:lvl2pPr>
              <a:defRPr sz="1769"/>
            </a:lvl2pPr>
            <a:lvl3pPr>
              <a:defRPr sz="1769"/>
            </a:lvl3pPr>
            <a:lvl4pPr>
              <a:defRPr sz="1769"/>
            </a:lvl4pPr>
            <a:lvl5pPr>
              <a:defRPr sz="1769"/>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E9762CF-2B5E-40C0-AC47-F7B22382971A}"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97936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16" name="Inhaltsplatzhalter 2"/>
          <p:cNvSpPr>
            <a:spLocks noGrp="1"/>
          </p:cNvSpPr>
          <p:nvPr>
            <p:ph idx="11"/>
          </p:nvPr>
        </p:nvSpPr>
        <p:spPr>
          <a:xfrm>
            <a:off x="450719" y="1198134"/>
            <a:ext cx="3983924" cy="3090635"/>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2"/>
          <p:cNvSpPr>
            <a:spLocks noGrp="1"/>
          </p:cNvSpPr>
          <p:nvPr>
            <p:ph idx="1"/>
          </p:nvPr>
        </p:nvSpPr>
        <p:spPr>
          <a:xfrm>
            <a:off x="4572000" y="1198134"/>
            <a:ext cx="411480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6" name="Datumsplatzhalter 3"/>
          <p:cNvSpPr>
            <a:spLocks noGrp="1"/>
          </p:cNvSpPr>
          <p:nvPr>
            <p:ph type="dt" sz="half" idx="13"/>
          </p:nvPr>
        </p:nvSpPr>
        <p:spPr/>
        <p:txBody>
          <a:bodyPr/>
          <a:lstStyle>
            <a:lvl1pPr>
              <a:defRPr/>
            </a:lvl1pPr>
          </a:lstStyle>
          <a:p>
            <a:fld id="{F96B307E-DDF4-4379-8EE7-D365B24E7A7B}" type="datetime1">
              <a:rPr lang="de-DE"/>
              <a:pPr/>
              <a:t>30.07.2026</a:t>
            </a:fld>
            <a:endParaRPr lang="de-DE"/>
          </a:p>
        </p:txBody>
      </p:sp>
      <p:sp>
        <p:nvSpPr>
          <p:cNvPr id="7" name="Fußzeilenplatzhalter 4"/>
          <p:cNvSpPr>
            <a:spLocks noGrp="1"/>
          </p:cNvSpPr>
          <p:nvPr>
            <p:ph type="ftr" sz="quarter" idx="14"/>
          </p:nvPr>
        </p:nvSpPr>
        <p:spPr/>
        <p:txBody>
          <a:bodyPr/>
          <a:lstStyle>
            <a:lvl1pPr>
              <a:defRPr/>
            </a:lvl1pPr>
          </a:lstStyle>
          <a:p>
            <a:r>
              <a:rPr lang="de-DE"/>
              <a:t>Test-Vortrag</a:t>
            </a:r>
          </a:p>
        </p:txBody>
      </p:sp>
    </p:spTree>
    <p:extLst>
      <p:ext uri="{BB962C8B-B14F-4D97-AF65-F5344CB8AC3E}">
        <p14:creationId xmlns:p14="http://schemas.microsoft.com/office/powerpoint/2010/main" val="3202804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72001"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1"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021DBFC9-776A-45A3-88A1-0175C4FB52D3}" type="datetime1">
              <a:rPr lang="de-DE"/>
              <a:pPr/>
              <a:t>30.07.2026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3691647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0720"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5029920"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6C494ACA-61AB-4CDB-AD63-7FA8827A6945}" type="datetime1">
              <a:rPr lang="de-DE"/>
              <a:pPr/>
              <a:t>30.07.2026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1062505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p:cNvSpPr>
            <a:spLocks noGrp="1"/>
          </p:cNvSpPr>
          <p:nvPr>
            <p:ph idx="1"/>
          </p:nvPr>
        </p:nvSpPr>
        <p:spPr>
          <a:xfrm>
            <a:off x="450719" y="1198134"/>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Picture Placeholder 8"/>
          <p:cNvSpPr>
            <a:spLocks noGrp="1"/>
          </p:cNvSpPr>
          <p:nvPr>
            <p:ph type="pic" sz="quarter" idx="13"/>
          </p:nvPr>
        </p:nvSpPr>
        <p:spPr>
          <a:xfrm>
            <a:off x="6861600" y="0"/>
            <a:ext cx="2282400" cy="1541538"/>
          </a:xfrm>
        </p:spPr>
        <p:txBody>
          <a:bodyPr rtlCol="0">
            <a:noAutofit/>
          </a:bodyPr>
          <a:lstStyle/>
          <a:p>
            <a:pPr lvl="0"/>
            <a:r>
              <a:rPr lang="de-DE" noProof="0"/>
              <a:t>Bild durch Klicken auf Symbol hinzufügen</a:t>
            </a:r>
            <a:endParaRPr lang="de-DE" noProof="0" dirty="0"/>
          </a:p>
        </p:txBody>
      </p:sp>
      <p:sp>
        <p:nvSpPr>
          <p:cNvPr id="7" name="Picture Placeholder 8"/>
          <p:cNvSpPr>
            <a:spLocks noGrp="1"/>
          </p:cNvSpPr>
          <p:nvPr>
            <p:ph type="pic" sz="quarter" idx="14"/>
          </p:nvPr>
        </p:nvSpPr>
        <p:spPr>
          <a:xfrm>
            <a:off x="6861600" y="1541538"/>
            <a:ext cx="2282400" cy="1373616"/>
          </a:xfrm>
        </p:spPr>
        <p:txBody>
          <a:bodyPr rtlCol="0">
            <a:noAutofit/>
          </a:bodyPr>
          <a:lstStyle/>
          <a:p>
            <a:pPr lvl="0"/>
            <a:r>
              <a:rPr lang="de-DE" noProof="0"/>
              <a:t>Bild durch Klicken auf Symbol hinzufügen</a:t>
            </a:r>
          </a:p>
        </p:txBody>
      </p:sp>
      <p:sp>
        <p:nvSpPr>
          <p:cNvPr id="8" name="Picture Placeholder 8"/>
          <p:cNvSpPr>
            <a:spLocks noGrp="1"/>
          </p:cNvSpPr>
          <p:nvPr>
            <p:ph type="pic" sz="quarter" idx="15"/>
          </p:nvPr>
        </p:nvSpPr>
        <p:spPr>
          <a:xfrm>
            <a:off x="6861600" y="2915153"/>
            <a:ext cx="2282400" cy="1373616"/>
          </a:xfrm>
        </p:spPr>
        <p:txBody>
          <a:bodyPr rtlCol="0">
            <a:noAutofit/>
          </a:bodyPr>
          <a:lstStyle/>
          <a:p>
            <a:pPr lvl="0"/>
            <a:r>
              <a:rPr lang="de-DE" noProof="0"/>
              <a:t>Bild durch Klicken auf Symbol hinzufügen</a:t>
            </a:r>
          </a:p>
        </p:txBody>
      </p:sp>
      <p:sp>
        <p:nvSpPr>
          <p:cNvPr id="19" name="Titel 1"/>
          <p:cNvSpPr>
            <a:spLocks noGrp="1"/>
          </p:cNvSpPr>
          <p:nvPr>
            <p:ph type="title"/>
          </p:nvPr>
        </p:nvSpPr>
        <p:spPr>
          <a:xfrm>
            <a:off x="457201" y="334931"/>
            <a:ext cx="6404399" cy="519799"/>
          </a:xfrm>
        </p:spPr>
        <p:txBody>
          <a:bodyPr/>
          <a:lstStyle>
            <a:lvl1pPr>
              <a:defRPr sz="2177"/>
            </a:lvl1pPr>
          </a:lstStyle>
          <a:p>
            <a:r>
              <a:rPr lang="de-DE" dirty="0"/>
              <a:t>Titelmasterformat durch Klicken bearbeiten</a:t>
            </a:r>
          </a:p>
        </p:txBody>
      </p:sp>
      <p:sp>
        <p:nvSpPr>
          <p:cNvPr id="20"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Datumsplatzhalter 3"/>
          <p:cNvSpPr>
            <a:spLocks noGrp="1"/>
          </p:cNvSpPr>
          <p:nvPr>
            <p:ph type="dt" sz="half" idx="16"/>
          </p:nvPr>
        </p:nvSpPr>
        <p:spPr/>
        <p:txBody>
          <a:bodyPr/>
          <a:lstStyle>
            <a:lvl1pPr>
              <a:defRPr/>
            </a:lvl1pPr>
          </a:lstStyle>
          <a:p>
            <a:fld id="{9FF585A2-0B30-4F33-8B39-10086C924E91}" type="datetime1">
              <a:rPr lang="de-DE"/>
              <a:pPr/>
              <a:t>30.07.2026</a:t>
            </a:fld>
            <a:endParaRPr lang="de-DE"/>
          </a:p>
        </p:txBody>
      </p:sp>
      <p:sp>
        <p:nvSpPr>
          <p:cNvPr id="10" name="Fußzeilenplatzhalter 4"/>
          <p:cNvSpPr>
            <a:spLocks noGrp="1"/>
          </p:cNvSpPr>
          <p:nvPr>
            <p:ph type="ftr" sz="quarter" idx="17"/>
          </p:nvPr>
        </p:nvSpPr>
        <p:spPr/>
        <p:txBody>
          <a:bodyPr/>
          <a:lstStyle>
            <a:lvl1pPr>
              <a:defRPr/>
            </a:lvl1pPr>
          </a:lstStyle>
          <a:p>
            <a:r>
              <a:rPr lang="de-DE"/>
              <a:t>Test-Vortrag</a:t>
            </a:r>
          </a:p>
        </p:txBody>
      </p:sp>
    </p:spTree>
    <p:extLst>
      <p:ext uri="{BB962C8B-B14F-4D97-AF65-F5344CB8AC3E}">
        <p14:creationId xmlns:p14="http://schemas.microsoft.com/office/powerpoint/2010/main" val="1944876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
            <a:ext cx="2282400" cy="1540998"/>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7200" y="1541538"/>
            <a:ext cx="228240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0" y="2915153"/>
            <a:ext cx="2282400" cy="1373616"/>
          </a:xfrm>
        </p:spPr>
        <p:txBody>
          <a:bodyPr rtlCol="0">
            <a:noAutofit/>
          </a:bodyPr>
          <a:lstStyle/>
          <a:p>
            <a:pPr lvl="0"/>
            <a:r>
              <a:rPr lang="de-DE" noProof="0"/>
              <a:t>Bild durch Klicken auf Symbol hinzufügen</a:t>
            </a:r>
          </a:p>
        </p:txBody>
      </p:sp>
      <p:sp>
        <p:nvSpPr>
          <p:cNvPr id="17" name="Inhaltsplatzhalter 2"/>
          <p:cNvSpPr>
            <a:spLocks noGrp="1"/>
          </p:cNvSpPr>
          <p:nvPr>
            <p:ph idx="16"/>
          </p:nvPr>
        </p:nvSpPr>
        <p:spPr>
          <a:xfrm>
            <a:off x="2740319" y="1025173"/>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 name="Titelplatzhalter 1"/>
          <p:cNvSpPr>
            <a:spLocks noGrp="1"/>
          </p:cNvSpPr>
          <p:nvPr>
            <p:ph type="title"/>
          </p:nvPr>
        </p:nvSpPr>
        <p:spPr>
          <a:xfrm>
            <a:off x="2743532" y="334931"/>
            <a:ext cx="5943268" cy="637964"/>
          </a:xfrm>
          <a:prstGeom prst="rect">
            <a:avLst/>
          </a:prstGeom>
        </p:spPr>
        <p:txBody>
          <a:bodyPr rtlCol="0">
            <a:noAutofit/>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6B4298FE-6E67-4731-864B-E7FA87AECC66}" type="datetime1">
              <a:rPr lang="de-DE"/>
              <a:pPr/>
              <a:t>30.07.2026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37592523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156997" y="2571750"/>
            <a:ext cx="2529803"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51496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427200" y="2571750"/>
            <a:ext cx="2289600" cy="1373616"/>
          </a:xfrm>
        </p:spPr>
        <p:txBody>
          <a:bodyPr rtlCol="0">
            <a:noAutofit/>
          </a:bodyPr>
          <a:lstStyle/>
          <a:p>
            <a:pPr lvl="0"/>
            <a:r>
              <a:rPr lang="de-DE" noProof="0"/>
              <a:t>Bild durch Klicken auf Symbol hinzufügen</a:t>
            </a:r>
            <a:endParaRPr lang="de-DE" noProof="0" dirty="0"/>
          </a:p>
        </p:txBody>
      </p:sp>
      <p:sp>
        <p:nvSpPr>
          <p:cNvPr id="14" name="Inhaltsplatzhalter 2"/>
          <p:cNvSpPr>
            <a:spLocks noGrp="1"/>
          </p:cNvSpPr>
          <p:nvPr>
            <p:ph idx="16"/>
          </p:nvPr>
        </p:nvSpPr>
        <p:spPr>
          <a:xfrm>
            <a:off x="450719" y="1198134"/>
            <a:ext cx="8236081" cy="1030212"/>
          </a:xfrm>
        </p:spPr>
        <p:txBody>
          <a:bodyPr/>
          <a:lstStyle>
            <a:lvl1pPr>
              <a:defRPr sz="1632" b="0"/>
            </a:lvl1pPr>
            <a:lvl2pPr>
              <a:defRPr sz="210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B139DDA0-3123-4194-B1E9-0B4BFDFB6553}" type="datetime1">
              <a:rPr lang="de-DE"/>
              <a:pPr/>
              <a:t>30.07.2026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1052121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923052" y="2571750"/>
            <a:ext cx="2763748"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747521"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198240" y="2571750"/>
            <a:ext cx="2724813" cy="1373616"/>
          </a:xfrm>
        </p:spPr>
        <p:txBody>
          <a:bodyPr rtlCol="0">
            <a:noAutofit/>
          </a:bodyPr>
          <a:lstStyle/>
          <a:p>
            <a:pPr lvl="0"/>
            <a:r>
              <a:rPr lang="de-DE" noProof="0"/>
              <a:t>Bild durch Klicken auf Symbol hinzufügen</a:t>
            </a:r>
            <a:endParaRPr lang="de-DE" noProof="0" dirty="0"/>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12" name="Picture Placeholder 8"/>
          <p:cNvSpPr>
            <a:spLocks noGrp="1"/>
          </p:cNvSpPr>
          <p:nvPr>
            <p:ph type="pic" sz="quarter" idx="16"/>
          </p:nvPr>
        </p:nvSpPr>
        <p:spPr>
          <a:xfrm>
            <a:off x="5923053" y="1198134"/>
            <a:ext cx="2747521" cy="1373616"/>
          </a:xfrm>
        </p:spPr>
        <p:txBody>
          <a:bodyPr rtlCol="0">
            <a:noAutofit/>
          </a:bodyPr>
          <a:lstStyle/>
          <a:p>
            <a:pPr lvl="0"/>
            <a:r>
              <a:rPr lang="de-DE" noProof="0"/>
              <a:t>Bild durch Klicken auf Symbol hinzufügen</a:t>
            </a:r>
          </a:p>
        </p:txBody>
      </p:sp>
      <p:sp>
        <p:nvSpPr>
          <p:cNvPr id="13" name="Picture Placeholder 8"/>
          <p:cNvSpPr>
            <a:spLocks noGrp="1"/>
          </p:cNvSpPr>
          <p:nvPr>
            <p:ph type="pic" sz="quarter" idx="17"/>
          </p:nvPr>
        </p:nvSpPr>
        <p:spPr>
          <a:xfrm>
            <a:off x="3198240" y="1198134"/>
            <a:ext cx="2724813" cy="1373616"/>
          </a:xfrm>
        </p:spPr>
        <p:txBody>
          <a:bodyPr rtlCol="0">
            <a:noAutofit/>
          </a:bodyPr>
          <a:lstStyle/>
          <a:p>
            <a:pPr lvl="0"/>
            <a:r>
              <a:rPr lang="de-DE" noProof="0"/>
              <a:t>Bild durch Klicken auf Symbol hinzufügen</a:t>
            </a:r>
          </a:p>
        </p:txBody>
      </p:sp>
      <p:sp>
        <p:nvSpPr>
          <p:cNvPr id="15" name="Picture Placeholder 8"/>
          <p:cNvSpPr>
            <a:spLocks noGrp="1"/>
          </p:cNvSpPr>
          <p:nvPr>
            <p:ph type="pic" sz="quarter" idx="18"/>
          </p:nvPr>
        </p:nvSpPr>
        <p:spPr>
          <a:xfrm>
            <a:off x="450718" y="1198134"/>
            <a:ext cx="2747522" cy="1373616"/>
          </a:xfrm>
        </p:spPr>
        <p:txBody>
          <a:bodyPr rtlCol="0">
            <a:noAutofit/>
          </a:bodyPr>
          <a:lstStyle/>
          <a:p>
            <a:pPr lvl="0"/>
            <a:r>
              <a:rPr lang="de-DE" noProof="0"/>
              <a:t>Bild durch Klicken auf Symbol hinzufügen</a:t>
            </a:r>
          </a:p>
        </p:txBody>
      </p:sp>
      <p:sp>
        <p:nvSpPr>
          <p:cNvPr id="14" name="Datumsplatzhalter 3"/>
          <p:cNvSpPr>
            <a:spLocks noGrp="1"/>
          </p:cNvSpPr>
          <p:nvPr>
            <p:ph type="dt" sz="half" idx="19"/>
          </p:nvPr>
        </p:nvSpPr>
        <p:spPr/>
        <p:txBody>
          <a:bodyPr/>
          <a:lstStyle>
            <a:lvl1pPr>
              <a:defRPr/>
            </a:lvl1pPr>
          </a:lstStyle>
          <a:p>
            <a:fld id="{D46E4FBC-50F7-4153-A62D-59BBE92A64EA}" type="datetime1">
              <a:rPr lang="de-DE"/>
              <a:pPr/>
              <a:t>30.07.2026</a:t>
            </a:fld>
            <a:endParaRPr lang="de-DE"/>
          </a:p>
        </p:txBody>
      </p:sp>
      <p:sp>
        <p:nvSpPr>
          <p:cNvPr id="16" name="Fußzeilenplatzhalter 4"/>
          <p:cNvSpPr>
            <a:spLocks noGrp="1"/>
          </p:cNvSpPr>
          <p:nvPr>
            <p:ph type="ftr" sz="quarter" idx="20"/>
          </p:nvPr>
        </p:nvSpPr>
        <p:spPr/>
        <p:txBody>
          <a:bodyPr/>
          <a:lstStyle>
            <a:lvl1pPr>
              <a:defRPr/>
            </a:lvl1pPr>
          </a:lstStyle>
          <a:p>
            <a:r>
              <a:rPr lang="de-DE"/>
              <a:t>Test-Vortrag</a:t>
            </a:r>
          </a:p>
        </p:txBody>
      </p:sp>
    </p:spTree>
    <p:extLst>
      <p:ext uri="{BB962C8B-B14F-4D97-AF65-F5344CB8AC3E}">
        <p14:creationId xmlns:p14="http://schemas.microsoft.com/office/powerpoint/2010/main" val="3846870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p:cNvSpPr/>
          <p:nvPr userDrawn="1"/>
        </p:nvSpPr>
        <p:spPr>
          <a:xfrm>
            <a:off x="0" y="0"/>
            <a:ext cx="9144000" cy="989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 name="Titel 1"/>
          <p:cNvSpPr>
            <a:spLocks noGrp="1"/>
          </p:cNvSpPr>
          <p:nvPr>
            <p:ph type="title"/>
          </p:nvPr>
        </p:nvSpPr>
        <p:spPr>
          <a:xfrm>
            <a:off x="457200" y="334931"/>
            <a:ext cx="8229600" cy="526319"/>
          </a:xfrm>
        </p:spPr>
        <p:txBody>
          <a:bodyPr/>
          <a:lstStyle>
            <a:lvl1pPr>
              <a:defRPr sz="2177">
                <a:solidFill>
                  <a:schemeClr val="accent2"/>
                </a:solidFill>
              </a:defRPr>
            </a:lvl1pPr>
          </a:lstStyle>
          <a:p>
            <a:r>
              <a:rPr lang="de-DE" dirty="0"/>
              <a:t>Titelmasterformat durch Klicken bearbeiten</a:t>
            </a:r>
          </a:p>
        </p:txBody>
      </p:sp>
      <p:sp>
        <p:nvSpPr>
          <p:cNvPr id="13"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E3166200-3E89-4FBF-8FA0-187B6F6E8131}" type="datetime1">
              <a:rPr lang="de-DE"/>
              <a:pPr/>
              <a:t>30.07.2026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2413310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2215857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sz="half" idx="10"/>
          </p:nvPr>
        </p:nvSpPr>
        <p:spPr/>
        <p:txBody>
          <a:bodyPr/>
          <a:lstStyle/>
          <a:p>
            <a:fld id="{C4FE4089-42B9-4F19-85F3-A69231A250EB}" type="datetime1">
              <a:rPr lang="de-DE" smtClean="0"/>
              <a:pPr/>
              <a:t>30.07.2026</a:t>
            </a:fld>
            <a:endParaRPr lang="de-DE"/>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13940347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16.06.2025</a:t>
            </a:r>
          </a:p>
        </p:txBody>
      </p:sp>
      <p:sp>
        <p:nvSpPr>
          <p:cNvPr id="3" name="Footer Placeholder 2"/>
          <p:cNvSpPr>
            <a:spLocks noGrp="1"/>
          </p:cNvSpPr>
          <p:nvPr>
            <p:ph type="ftr" sz="quarter" idx="11"/>
          </p:nvPr>
        </p:nvSpPr>
        <p:spPr/>
        <p:txBody>
          <a:bodyPr/>
          <a:lstStyle/>
          <a:p>
            <a:r>
              <a:rPr lang="de-DE"/>
              <a:t>IWANN 2025</a:t>
            </a:r>
          </a:p>
        </p:txBody>
      </p:sp>
      <p:sp>
        <p:nvSpPr>
          <p:cNvPr id="4" name="Slide Number Placeholder 3"/>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251218712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hteck 12"/>
          <p:cNvSpPr/>
          <p:nvPr/>
        </p:nvSpPr>
        <p:spPr>
          <a:xfrm>
            <a:off x="0" y="4632713"/>
            <a:ext cx="7009920" cy="51078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5" name="Rechteck 14"/>
          <p:cNvSpPr/>
          <p:nvPr userDrawn="1"/>
        </p:nvSpPr>
        <p:spPr>
          <a:xfrm>
            <a:off x="7009919" y="4288230"/>
            <a:ext cx="2134081" cy="85527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28" name="Titelplatzhalter 1"/>
          <p:cNvSpPr>
            <a:spLocks noGrp="1"/>
          </p:cNvSpPr>
          <p:nvPr>
            <p:ph type="title"/>
          </p:nvPr>
        </p:nvSpPr>
        <p:spPr bwMode="auto">
          <a:xfrm>
            <a:off x="456480" y="334765"/>
            <a:ext cx="8231040" cy="52698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Mastertitelformat bearbeiten</a:t>
            </a:r>
          </a:p>
        </p:txBody>
      </p:sp>
      <p:sp>
        <p:nvSpPr>
          <p:cNvPr id="1029" name="Textplatzhalter 2"/>
          <p:cNvSpPr>
            <a:spLocks noGrp="1"/>
          </p:cNvSpPr>
          <p:nvPr>
            <p:ph type="body" idx="1"/>
          </p:nvPr>
        </p:nvSpPr>
        <p:spPr bwMode="auto">
          <a:xfrm>
            <a:off x="457921" y="1199754"/>
            <a:ext cx="8229600" cy="2745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2" name="Datumsplatzhalter 3"/>
          <p:cNvSpPr>
            <a:spLocks noGrp="1"/>
          </p:cNvSpPr>
          <p:nvPr>
            <p:ph type="dt" sz="half" idx="2"/>
          </p:nvPr>
        </p:nvSpPr>
        <p:spPr>
          <a:xfrm>
            <a:off x="450720" y="4760140"/>
            <a:ext cx="915840" cy="274291"/>
          </a:xfrm>
          <a:prstGeom prst="rect">
            <a:avLst/>
          </a:prstGeom>
        </p:spPr>
        <p:txBody>
          <a:bodyPr vert="horz" wrap="square" lIns="0" tIns="50402" rIns="100803" bIns="50402" numCol="1" anchor="b" anchorCtr="0" compatLnSpc="1">
            <a:prstTxWarp prst="textNoShape">
              <a:avLst/>
            </a:prstTxWarp>
          </a:bodyPr>
          <a:lstStyle>
            <a:lvl1pPr>
              <a:defRPr sz="816">
                <a:solidFill>
                  <a:schemeClr val="tx2"/>
                </a:solidFill>
                <a:cs typeface="Arial" charset="0"/>
              </a:defRPr>
            </a:lvl1pPr>
          </a:lstStyle>
          <a:p>
            <a:fld id="{C4FE4089-42B9-4F19-85F3-A69231A250EB}" type="datetime1">
              <a:rPr lang="de-DE"/>
              <a:pPr/>
              <a:t>30.07.2026</a:t>
            </a:fld>
            <a:endParaRPr lang="de-DE"/>
          </a:p>
        </p:txBody>
      </p:sp>
      <p:sp>
        <p:nvSpPr>
          <p:cNvPr id="23" name="Fußzeilenplatzhalter 4"/>
          <p:cNvSpPr>
            <a:spLocks noGrp="1"/>
          </p:cNvSpPr>
          <p:nvPr>
            <p:ph type="ftr" sz="quarter" idx="3"/>
          </p:nvPr>
        </p:nvSpPr>
        <p:spPr>
          <a:xfrm>
            <a:off x="1530720" y="4760140"/>
            <a:ext cx="3939840" cy="274291"/>
          </a:xfrm>
          <a:prstGeom prst="rect">
            <a:avLst/>
          </a:prstGeom>
        </p:spPr>
        <p:txBody>
          <a:bodyPr vert="horz" wrap="square" lIns="0" tIns="50402" rIns="100803" bIns="50402" numCol="1" anchor="b" anchorCtr="0" compatLnSpc="1">
            <a:prstTxWarp prst="textNoShape">
              <a:avLst/>
            </a:prstTxWarp>
          </a:bodyPr>
          <a:lstStyle>
            <a:lvl1pPr>
              <a:defRPr sz="816" b="1">
                <a:solidFill>
                  <a:schemeClr val="tx2"/>
                </a:solidFill>
                <a:cs typeface="Arial" charset="0"/>
              </a:defRPr>
            </a:lvl1pPr>
          </a:lstStyle>
          <a:p>
            <a:r>
              <a:rPr lang="de-DE"/>
              <a:t>Test-Vortrag</a:t>
            </a:r>
          </a:p>
        </p:txBody>
      </p:sp>
      <p:sp>
        <p:nvSpPr>
          <p:cNvPr id="11" name="Textfeld 10"/>
          <p:cNvSpPr txBox="1"/>
          <p:nvPr/>
        </p:nvSpPr>
        <p:spPr>
          <a:xfrm>
            <a:off x="5608801" y="4819791"/>
            <a:ext cx="1114560" cy="217880"/>
          </a:xfrm>
          <a:prstGeom prst="rect">
            <a:avLst/>
          </a:prstGeom>
          <a:noFill/>
        </p:spPr>
        <p:txBody>
          <a:bodyPr anchor="b">
            <a:spAutoFit/>
          </a:bodyPr>
          <a:lstStyle/>
          <a:p>
            <a:fld id="{91A5A186-FB89-4FDE-8850-91D5795EADE7}" type="slidenum">
              <a:rPr lang="de-DE" sz="816" smtClean="0">
                <a:solidFill>
                  <a:schemeClr val="tx2"/>
                </a:solidFill>
              </a:rPr>
              <a:pPr/>
              <a:t>‹#›</a:t>
            </a:fld>
            <a:endParaRPr lang="de-DE" sz="816" dirty="0">
              <a:solidFill>
                <a:schemeClr val="tx2"/>
              </a:solidFill>
            </a:endParaRPr>
          </a:p>
        </p:txBody>
      </p:sp>
      <p:pic>
        <p:nvPicPr>
          <p:cNvPr id="24" name="Picture 23" descr="The image features the logo of Rheine-Waal University of Applied Sciences.&#10;&#10;AI-generated content may be incorrect.">
            <a:extLst>
              <a:ext uri="{FF2B5EF4-FFF2-40B4-BE49-F238E27FC236}">
                <a16:creationId xmlns:a16="http://schemas.microsoft.com/office/drawing/2014/main" id="{3A07A0D2-2822-8037-94EF-3264CE1EE3D1}"/>
              </a:ext>
            </a:extLst>
          </p:cNvPr>
          <p:cNvPicPr>
            <a:picLocks noChangeAspect="1"/>
          </p:cNvPicPr>
          <p:nvPr userDrawn="1"/>
        </p:nvPicPr>
        <p:blipFill>
          <a:blip r:embed="rId16"/>
          <a:stretch>
            <a:fillRect/>
          </a:stretch>
        </p:blipFill>
        <p:spPr>
          <a:xfrm>
            <a:off x="7196086" y="4288230"/>
            <a:ext cx="1761748" cy="856490"/>
          </a:xfrm>
          <a:prstGeom prst="rect">
            <a:avLst/>
          </a:prstGeom>
        </p:spPr>
      </p:pic>
    </p:spTree>
    <p:extLst>
      <p:ext uri="{BB962C8B-B14F-4D97-AF65-F5344CB8AC3E}">
        <p14:creationId xmlns:p14="http://schemas.microsoft.com/office/powerpoint/2010/main" val="4032121968"/>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80" r:id="rId14"/>
  </p:sldLayoutIdLst>
  <p:hf sldNum="0" hdr="0"/>
  <p:txStyles>
    <p:titleStyle>
      <a:lvl1pPr algn="l" defTabSz="342302" rtl="0" eaLnBrk="1" fontAlgn="base" hangingPunct="1">
        <a:lnSpc>
          <a:spcPts val="2721"/>
        </a:lnSpc>
        <a:spcBef>
          <a:spcPct val="0"/>
        </a:spcBef>
        <a:spcAft>
          <a:spcPct val="0"/>
        </a:spcAft>
        <a:defRPr sz="2721" b="1" kern="1200">
          <a:solidFill>
            <a:schemeClr val="accent2"/>
          </a:solidFill>
          <a:latin typeface="Arial"/>
          <a:ea typeface="ＭＳ Ｐゴシック" pitchFamily="-112" charset="-128"/>
          <a:cs typeface="Arial"/>
        </a:defRPr>
      </a:lvl1pPr>
      <a:lvl2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2pPr>
      <a:lvl3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3pPr>
      <a:lvl4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4pPr>
      <a:lvl5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5pPr>
      <a:lvl6pPr marL="310987"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6pPr>
      <a:lvl7pPr marL="621975"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7pPr>
      <a:lvl8pPr marL="932962"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8pPr>
      <a:lvl9pPr marL="1243950"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9pPr>
    </p:titleStyle>
    <p:bodyStyle>
      <a:lvl1pPr marL="233241" indent="-233241" algn="l" defTabSz="342302" rtl="0" eaLnBrk="1" fontAlgn="base" hangingPunct="1">
        <a:spcBef>
          <a:spcPts val="408"/>
        </a:spcBef>
        <a:spcAft>
          <a:spcPct val="0"/>
        </a:spcAft>
        <a:buFont typeface="Arial" charset="0"/>
        <a:defRPr sz="2109" kern="1200">
          <a:solidFill>
            <a:schemeClr val="tx1"/>
          </a:solidFill>
          <a:latin typeface="Arial"/>
          <a:ea typeface="ＭＳ Ｐゴシック" pitchFamily="-112" charset="-128"/>
          <a:cs typeface="Arial"/>
        </a:defRPr>
      </a:lvl1pPr>
      <a:lvl2pPr marL="183569" indent="-183569" algn="l" defTabSz="342302" rtl="0" eaLnBrk="1" fontAlgn="base" hangingPunct="1">
        <a:spcBef>
          <a:spcPct val="20000"/>
        </a:spcBef>
        <a:spcAft>
          <a:spcPct val="0"/>
        </a:spcAft>
        <a:buFont typeface="Arial" charset="0"/>
        <a:buChar char="•"/>
        <a:defRPr sz="2109" kern="1200">
          <a:solidFill>
            <a:schemeClr val="tx1"/>
          </a:solidFill>
          <a:latin typeface="Arial"/>
          <a:ea typeface="ＭＳ Ｐゴシック" pitchFamily="-112" charset="-128"/>
          <a:cs typeface="Arial"/>
        </a:defRPr>
      </a:lvl2pPr>
      <a:lvl3pPr marL="422209" indent="-238640" algn="l" defTabSz="342302" rtl="0" eaLnBrk="1" fontAlgn="base" hangingPunct="1">
        <a:spcBef>
          <a:spcPct val="20000"/>
        </a:spcBef>
        <a:spcAft>
          <a:spcPct val="0"/>
        </a:spcAft>
        <a:buFont typeface="Arial" charset="0"/>
        <a:defRPr sz="1769" kern="1200">
          <a:solidFill>
            <a:schemeClr val="tx1"/>
          </a:solidFill>
          <a:latin typeface="Arial"/>
          <a:ea typeface="ＭＳ Ｐゴシック" pitchFamily="-112" charset="-128"/>
          <a:cs typeface="Arial"/>
        </a:defRPr>
      </a:lvl3pPr>
      <a:lvl4pPr marL="367138" indent="-183569" algn="l" defTabSz="342302" rtl="0" eaLnBrk="1" fontAlgn="base" hangingPunct="1">
        <a:spcBef>
          <a:spcPct val="20000"/>
        </a:spcBef>
        <a:spcAft>
          <a:spcPct val="0"/>
        </a:spcAft>
        <a:buFont typeface="Arial" charset="0"/>
        <a:buChar char="•"/>
        <a:defRPr sz="1496" kern="1200">
          <a:solidFill>
            <a:schemeClr val="tx1"/>
          </a:solidFill>
          <a:latin typeface="Arial"/>
          <a:ea typeface="ＭＳ Ｐゴシック" pitchFamily="-112" charset="-128"/>
          <a:cs typeface="Arial"/>
        </a:defRPr>
      </a:lvl4pPr>
      <a:lvl5pPr marL="789347" indent="-422209" algn="l" defTabSz="342302"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1885579" indent="-171417" algn="l" defTabSz="342832" rtl="0" eaLnBrk="1" latinLnBrk="0" hangingPunct="1">
        <a:spcBef>
          <a:spcPct val="20000"/>
        </a:spcBef>
        <a:buFont typeface="Arial"/>
        <a:buChar char="•"/>
        <a:defRPr sz="1496" kern="1200">
          <a:solidFill>
            <a:schemeClr val="tx1"/>
          </a:solidFill>
          <a:latin typeface="+mn-lt"/>
          <a:ea typeface="+mn-ea"/>
          <a:cs typeface="+mn-cs"/>
        </a:defRPr>
      </a:lvl6pPr>
      <a:lvl7pPr marL="2228411" indent="-171417" algn="l" defTabSz="342832" rtl="0" eaLnBrk="1" latinLnBrk="0" hangingPunct="1">
        <a:spcBef>
          <a:spcPct val="20000"/>
        </a:spcBef>
        <a:buFont typeface="Arial"/>
        <a:buChar char="•"/>
        <a:defRPr sz="1496" kern="1200">
          <a:solidFill>
            <a:schemeClr val="tx1"/>
          </a:solidFill>
          <a:latin typeface="+mn-lt"/>
          <a:ea typeface="+mn-ea"/>
          <a:cs typeface="+mn-cs"/>
        </a:defRPr>
      </a:lvl7pPr>
      <a:lvl8pPr marL="2571244" indent="-171417" algn="l" defTabSz="342832" rtl="0" eaLnBrk="1" latinLnBrk="0" hangingPunct="1">
        <a:spcBef>
          <a:spcPct val="20000"/>
        </a:spcBef>
        <a:buFont typeface="Arial"/>
        <a:buChar char="•"/>
        <a:defRPr sz="1496" kern="1200">
          <a:solidFill>
            <a:schemeClr val="tx1"/>
          </a:solidFill>
          <a:latin typeface="+mn-lt"/>
          <a:ea typeface="+mn-ea"/>
          <a:cs typeface="+mn-cs"/>
        </a:defRPr>
      </a:lvl8pPr>
      <a:lvl9pPr marL="2914077" indent="-171417" algn="l" defTabSz="342832" rtl="0" eaLnBrk="1" latinLnBrk="0" hangingPunct="1">
        <a:spcBef>
          <a:spcPct val="20000"/>
        </a:spcBef>
        <a:buFont typeface="Arial"/>
        <a:buChar char="•"/>
        <a:defRPr sz="1496" kern="1200">
          <a:solidFill>
            <a:schemeClr val="tx1"/>
          </a:solidFill>
          <a:latin typeface="+mn-lt"/>
          <a:ea typeface="+mn-ea"/>
          <a:cs typeface="+mn-cs"/>
        </a:defRPr>
      </a:lvl9pPr>
    </p:bodyStyle>
    <p:otherStyle>
      <a:defPPr>
        <a:defRPr lang="de-DE"/>
      </a:defPPr>
      <a:lvl1pPr marL="0" algn="l" defTabSz="342832" rtl="0" eaLnBrk="1" latinLnBrk="0" hangingPunct="1">
        <a:defRPr sz="1360" kern="1200">
          <a:solidFill>
            <a:schemeClr val="tx1"/>
          </a:solidFill>
          <a:latin typeface="+mn-lt"/>
          <a:ea typeface="+mn-ea"/>
          <a:cs typeface="+mn-cs"/>
        </a:defRPr>
      </a:lvl1pPr>
      <a:lvl2pPr marL="342832" algn="l" defTabSz="342832" rtl="0" eaLnBrk="1" latinLnBrk="0" hangingPunct="1">
        <a:defRPr sz="1360" kern="1200">
          <a:solidFill>
            <a:schemeClr val="tx1"/>
          </a:solidFill>
          <a:latin typeface="+mn-lt"/>
          <a:ea typeface="+mn-ea"/>
          <a:cs typeface="+mn-cs"/>
        </a:defRPr>
      </a:lvl2pPr>
      <a:lvl3pPr marL="685665" algn="l" defTabSz="342832" rtl="0" eaLnBrk="1" latinLnBrk="0" hangingPunct="1">
        <a:defRPr sz="1360" kern="1200">
          <a:solidFill>
            <a:schemeClr val="tx1"/>
          </a:solidFill>
          <a:latin typeface="+mn-lt"/>
          <a:ea typeface="+mn-ea"/>
          <a:cs typeface="+mn-cs"/>
        </a:defRPr>
      </a:lvl3pPr>
      <a:lvl4pPr marL="1028498" algn="l" defTabSz="342832" rtl="0" eaLnBrk="1" latinLnBrk="0" hangingPunct="1">
        <a:defRPr sz="1360" kern="1200">
          <a:solidFill>
            <a:schemeClr val="tx1"/>
          </a:solidFill>
          <a:latin typeface="+mn-lt"/>
          <a:ea typeface="+mn-ea"/>
          <a:cs typeface="+mn-cs"/>
        </a:defRPr>
      </a:lvl4pPr>
      <a:lvl5pPr marL="1371330" algn="l" defTabSz="342832" rtl="0" eaLnBrk="1" latinLnBrk="0" hangingPunct="1">
        <a:defRPr sz="1360" kern="1200">
          <a:solidFill>
            <a:schemeClr val="tx1"/>
          </a:solidFill>
          <a:latin typeface="+mn-lt"/>
          <a:ea typeface="+mn-ea"/>
          <a:cs typeface="+mn-cs"/>
        </a:defRPr>
      </a:lvl5pPr>
      <a:lvl6pPr marL="1714162" algn="l" defTabSz="342832" rtl="0" eaLnBrk="1" latinLnBrk="0" hangingPunct="1">
        <a:defRPr sz="1360" kern="1200">
          <a:solidFill>
            <a:schemeClr val="tx1"/>
          </a:solidFill>
          <a:latin typeface="+mn-lt"/>
          <a:ea typeface="+mn-ea"/>
          <a:cs typeface="+mn-cs"/>
        </a:defRPr>
      </a:lvl6pPr>
      <a:lvl7pPr marL="2056996" algn="l" defTabSz="342832" rtl="0" eaLnBrk="1" latinLnBrk="0" hangingPunct="1">
        <a:defRPr sz="1360" kern="1200">
          <a:solidFill>
            <a:schemeClr val="tx1"/>
          </a:solidFill>
          <a:latin typeface="+mn-lt"/>
          <a:ea typeface="+mn-ea"/>
          <a:cs typeface="+mn-cs"/>
        </a:defRPr>
      </a:lvl7pPr>
      <a:lvl8pPr marL="2399828" algn="l" defTabSz="342832" rtl="0" eaLnBrk="1" latinLnBrk="0" hangingPunct="1">
        <a:defRPr sz="1360" kern="1200">
          <a:solidFill>
            <a:schemeClr val="tx1"/>
          </a:solidFill>
          <a:latin typeface="+mn-lt"/>
          <a:ea typeface="+mn-ea"/>
          <a:cs typeface="+mn-cs"/>
        </a:defRPr>
      </a:lvl8pPr>
      <a:lvl9pPr marL="2742660" algn="l" defTabSz="342832" rtl="0" eaLnBrk="1" latinLnBrk="0" hangingPunct="1">
        <a:defRPr sz="13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hteck 12"/>
          <p:cNvSpPr/>
          <p:nvPr/>
        </p:nvSpPr>
        <p:spPr>
          <a:xfrm>
            <a:off x="0" y="4630582"/>
            <a:ext cx="7970165" cy="51078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5" name="Rechteck 14"/>
          <p:cNvSpPr/>
          <p:nvPr userDrawn="1"/>
        </p:nvSpPr>
        <p:spPr>
          <a:xfrm>
            <a:off x="7917383" y="4288230"/>
            <a:ext cx="1226618" cy="855270"/>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28" name="Titelplatzhalter 1"/>
          <p:cNvSpPr>
            <a:spLocks noGrp="1"/>
          </p:cNvSpPr>
          <p:nvPr>
            <p:ph type="title"/>
          </p:nvPr>
        </p:nvSpPr>
        <p:spPr bwMode="auto">
          <a:xfrm>
            <a:off x="456480" y="334765"/>
            <a:ext cx="8231040" cy="52698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Mastertitelformat bearbeiten</a:t>
            </a:r>
          </a:p>
        </p:txBody>
      </p:sp>
      <p:sp>
        <p:nvSpPr>
          <p:cNvPr id="1029" name="Textplatzhalter 2"/>
          <p:cNvSpPr>
            <a:spLocks noGrp="1"/>
          </p:cNvSpPr>
          <p:nvPr>
            <p:ph type="body" idx="1"/>
          </p:nvPr>
        </p:nvSpPr>
        <p:spPr bwMode="auto">
          <a:xfrm>
            <a:off x="457921" y="1199754"/>
            <a:ext cx="8229600" cy="2745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2" name="Datumsplatzhalter 3"/>
          <p:cNvSpPr>
            <a:spLocks noGrp="1"/>
          </p:cNvSpPr>
          <p:nvPr>
            <p:ph type="dt" sz="half" idx="2"/>
          </p:nvPr>
        </p:nvSpPr>
        <p:spPr>
          <a:xfrm>
            <a:off x="450720" y="4760140"/>
            <a:ext cx="915840" cy="274291"/>
          </a:xfrm>
          <a:prstGeom prst="rect">
            <a:avLst/>
          </a:prstGeom>
        </p:spPr>
        <p:txBody>
          <a:bodyPr vert="horz" wrap="square" lIns="0" tIns="50402" rIns="100803" bIns="50402" numCol="1" anchor="b" anchorCtr="0" compatLnSpc="1">
            <a:prstTxWarp prst="textNoShape">
              <a:avLst/>
            </a:prstTxWarp>
          </a:bodyPr>
          <a:lstStyle>
            <a:lvl1pPr>
              <a:defRPr sz="816">
                <a:solidFill>
                  <a:schemeClr val="tx2"/>
                </a:solidFill>
                <a:cs typeface="Arial" charset="0"/>
              </a:defRPr>
            </a:lvl1pPr>
          </a:lstStyle>
          <a:p>
            <a:fld id="{C4FE4089-42B9-4F19-85F3-A69231A250EB}" type="datetime1">
              <a:rPr lang="de-DE"/>
              <a:pPr/>
              <a:t>30.07.2026</a:t>
            </a:fld>
            <a:endParaRPr lang="de-DE"/>
          </a:p>
        </p:txBody>
      </p:sp>
      <p:sp>
        <p:nvSpPr>
          <p:cNvPr id="23" name="Fußzeilenplatzhalter 4"/>
          <p:cNvSpPr>
            <a:spLocks noGrp="1"/>
          </p:cNvSpPr>
          <p:nvPr>
            <p:ph type="ftr" sz="quarter" idx="3"/>
          </p:nvPr>
        </p:nvSpPr>
        <p:spPr>
          <a:xfrm>
            <a:off x="1530720" y="4760140"/>
            <a:ext cx="3939840" cy="274291"/>
          </a:xfrm>
          <a:prstGeom prst="rect">
            <a:avLst/>
          </a:prstGeom>
        </p:spPr>
        <p:txBody>
          <a:bodyPr vert="horz" wrap="square" lIns="0" tIns="50402" rIns="100803" bIns="50402" numCol="1" anchor="b" anchorCtr="0" compatLnSpc="1">
            <a:prstTxWarp prst="textNoShape">
              <a:avLst/>
            </a:prstTxWarp>
          </a:bodyPr>
          <a:lstStyle>
            <a:lvl1pPr>
              <a:defRPr sz="816" b="1">
                <a:solidFill>
                  <a:schemeClr val="tx2"/>
                </a:solidFill>
                <a:cs typeface="Arial" charset="0"/>
              </a:defRPr>
            </a:lvl1pPr>
          </a:lstStyle>
          <a:p>
            <a:r>
              <a:rPr lang="de-DE"/>
              <a:t>Test-Vortrag</a:t>
            </a:r>
          </a:p>
        </p:txBody>
      </p:sp>
      <p:pic>
        <p:nvPicPr>
          <p:cNvPr id="1032" name="Picture 15" descr="HRW-Logo2010-CMYK-ppt.ai"/>
          <p:cNvPicPr>
            <a:picLocks noChangeAspect="1"/>
          </p:cNvPicPr>
          <p:nvPr/>
        </p:nvPicPr>
        <p:blipFill>
          <a:blip r:embed="rId16" cstate="screen"/>
          <a:srcRect r="71051"/>
          <a:stretch>
            <a:fillRect/>
          </a:stretch>
        </p:blipFill>
        <p:spPr bwMode="auto">
          <a:xfrm>
            <a:off x="8162183" y="4078731"/>
            <a:ext cx="629882" cy="1362817"/>
          </a:xfrm>
          <a:prstGeom prst="rect">
            <a:avLst/>
          </a:prstGeom>
          <a:noFill/>
          <a:ln w="9525">
            <a:noFill/>
            <a:miter lim="800000"/>
            <a:headEnd/>
            <a:tailEnd/>
          </a:ln>
        </p:spPr>
      </p:pic>
      <p:sp>
        <p:nvSpPr>
          <p:cNvPr id="11" name="Textfeld 10"/>
          <p:cNvSpPr txBox="1"/>
          <p:nvPr/>
        </p:nvSpPr>
        <p:spPr>
          <a:xfrm>
            <a:off x="5608801" y="4819791"/>
            <a:ext cx="1114560" cy="217880"/>
          </a:xfrm>
          <a:prstGeom prst="rect">
            <a:avLst/>
          </a:prstGeom>
          <a:noFill/>
        </p:spPr>
        <p:txBody>
          <a:bodyPr anchor="b">
            <a:spAutoFit/>
          </a:bodyPr>
          <a:lstStyle/>
          <a:p>
            <a:fld id="{91A5A186-FB89-4FDE-8850-91D5795EADE7}" type="slidenum">
              <a:rPr lang="de-DE" sz="816" smtClean="0">
                <a:solidFill>
                  <a:schemeClr val="tx2"/>
                </a:solidFill>
              </a:rPr>
              <a:pPr/>
              <a:t>‹#›</a:t>
            </a:fld>
            <a:endParaRPr lang="de-DE" sz="816" dirty="0">
              <a:solidFill>
                <a:schemeClr val="tx2"/>
              </a:solidFill>
            </a:endParaRPr>
          </a:p>
        </p:txBody>
      </p:sp>
    </p:spTree>
    <p:extLst>
      <p:ext uri="{BB962C8B-B14F-4D97-AF65-F5344CB8AC3E}">
        <p14:creationId xmlns:p14="http://schemas.microsoft.com/office/powerpoint/2010/main" val="294425442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sldNum="0" hdr="0"/>
  <p:txStyles>
    <p:titleStyle>
      <a:lvl1pPr algn="l" defTabSz="342302" rtl="0" eaLnBrk="1" fontAlgn="base" hangingPunct="1">
        <a:lnSpc>
          <a:spcPts val="2721"/>
        </a:lnSpc>
        <a:spcBef>
          <a:spcPct val="0"/>
        </a:spcBef>
        <a:spcAft>
          <a:spcPct val="0"/>
        </a:spcAft>
        <a:defRPr sz="2721" b="1" kern="1200">
          <a:solidFill>
            <a:schemeClr val="accent2"/>
          </a:solidFill>
          <a:latin typeface="Arial"/>
          <a:ea typeface="ＭＳ Ｐゴシック" pitchFamily="-112" charset="-128"/>
          <a:cs typeface="Arial"/>
        </a:defRPr>
      </a:lvl1pPr>
      <a:lvl2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2pPr>
      <a:lvl3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3pPr>
      <a:lvl4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4pPr>
      <a:lvl5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5pPr>
      <a:lvl6pPr marL="310987"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6pPr>
      <a:lvl7pPr marL="621975"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7pPr>
      <a:lvl8pPr marL="932962"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8pPr>
      <a:lvl9pPr marL="1243950"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9pPr>
    </p:titleStyle>
    <p:bodyStyle>
      <a:lvl1pPr marL="233241" indent="-233241" algn="l" defTabSz="342302" rtl="0" eaLnBrk="1" fontAlgn="base" hangingPunct="1">
        <a:spcBef>
          <a:spcPts val="408"/>
        </a:spcBef>
        <a:spcAft>
          <a:spcPct val="0"/>
        </a:spcAft>
        <a:buFont typeface="Arial" charset="0"/>
        <a:defRPr sz="2109" kern="1200">
          <a:solidFill>
            <a:schemeClr val="tx1"/>
          </a:solidFill>
          <a:latin typeface="Arial"/>
          <a:ea typeface="ＭＳ Ｐゴシック" pitchFamily="-112" charset="-128"/>
          <a:cs typeface="Arial"/>
        </a:defRPr>
      </a:lvl1pPr>
      <a:lvl2pPr marL="183569" indent="-183569" algn="l" defTabSz="342302" rtl="0" eaLnBrk="1" fontAlgn="base" hangingPunct="1">
        <a:spcBef>
          <a:spcPct val="20000"/>
        </a:spcBef>
        <a:spcAft>
          <a:spcPct val="0"/>
        </a:spcAft>
        <a:buFont typeface="Arial" charset="0"/>
        <a:buChar char="•"/>
        <a:defRPr sz="2109" kern="1200">
          <a:solidFill>
            <a:schemeClr val="tx1"/>
          </a:solidFill>
          <a:latin typeface="Arial"/>
          <a:ea typeface="ＭＳ Ｐゴシック" pitchFamily="-112" charset="-128"/>
          <a:cs typeface="Arial"/>
        </a:defRPr>
      </a:lvl2pPr>
      <a:lvl3pPr marL="422209" indent="-238640" algn="l" defTabSz="342302" rtl="0" eaLnBrk="1" fontAlgn="base" hangingPunct="1">
        <a:spcBef>
          <a:spcPct val="20000"/>
        </a:spcBef>
        <a:spcAft>
          <a:spcPct val="0"/>
        </a:spcAft>
        <a:buFont typeface="Arial" charset="0"/>
        <a:defRPr sz="1769" kern="1200">
          <a:solidFill>
            <a:schemeClr val="tx1"/>
          </a:solidFill>
          <a:latin typeface="Arial"/>
          <a:ea typeface="ＭＳ Ｐゴシック" pitchFamily="-112" charset="-128"/>
          <a:cs typeface="Arial"/>
        </a:defRPr>
      </a:lvl3pPr>
      <a:lvl4pPr marL="367138" indent="-183569" algn="l" defTabSz="342302" rtl="0" eaLnBrk="1" fontAlgn="base" hangingPunct="1">
        <a:spcBef>
          <a:spcPct val="20000"/>
        </a:spcBef>
        <a:spcAft>
          <a:spcPct val="0"/>
        </a:spcAft>
        <a:buFont typeface="Arial" charset="0"/>
        <a:buChar char="•"/>
        <a:defRPr sz="1496" kern="1200">
          <a:solidFill>
            <a:schemeClr val="tx1"/>
          </a:solidFill>
          <a:latin typeface="Arial"/>
          <a:ea typeface="ＭＳ Ｐゴシック" pitchFamily="-112" charset="-128"/>
          <a:cs typeface="Arial"/>
        </a:defRPr>
      </a:lvl4pPr>
      <a:lvl5pPr marL="789347" indent="-422209" algn="l" defTabSz="342302"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1885579" indent="-171417" algn="l" defTabSz="342832" rtl="0" eaLnBrk="1" latinLnBrk="0" hangingPunct="1">
        <a:spcBef>
          <a:spcPct val="20000"/>
        </a:spcBef>
        <a:buFont typeface="Arial"/>
        <a:buChar char="•"/>
        <a:defRPr sz="1496" kern="1200">
          <a:solidFill>
            <a:schemeClr val="tx1"/>
          </a:solidFill>
          <a:latin typeface="+mn-lt"/>
          <a:ea typeface="+mn-ea"/>
          <a:cs typeface="+mn-cs"/>
        </a:defRPr>
      </a:lvl6pPr>
      <a:lvl7pPr marL="2228411" indent="-171417" algn="l" defTabSz="342832" rtl="0" eaLnBrk="1" latinLnBrk="0" hangingPunct="1">
        <a:spcBef>
          <a:spcPct val="20000"/>
        </a:spcBef>
        <a:buFont typeface="Arial"/>
        <a:buChar char="•"/>
        <a:defRPr sz="1496" kern="1200">
          <a:solidFill>
            <a:schemeClr val="tx1"/>
          </a:solidFill>
          <a:latin typeface="+mn-lt"/>
          <a:ea typeface="+mn-ea"/>
          <a:cs typeface="+mn-cs"/>
        </a:defRPr>
      </a:lvl7pPr>
      <a:lvl8pPr marL="2571244" indent="-171417" algn="l" defTabSz="342832" rtl="0" eaLnBrk="1" latinLnBrk="0" hangingPunct="1">
        <a:spcBef>
          <a:spcPct val="20000"/>
        </a:spcBef>
        <a:buFont typeface="Arial"/>
        <a:buChar char="•"/>
        <a:defRPr sz="1496" kern="1200">
          <a:solidFill>
            <a:schemeClr val="tx1"/>
          </a:solidFill>
          <a:latin typeface="+mn-lt"/>
          <a:ea typeface="+mn-ea"/>
          <a:cs typeface="+mn-cs"/>
        </a:defRPr>
      </a:lvl8pPr>
      <a:lvl9pPr marL="2914077" indent="-171417" algn="l" defTabSz="342832" rtl="0" eaLnBrk="1" latinLnBrk="0" hangingPunct="1">
        <a:spcBef>
          <a:spcPct val="20000"/>
        </a:spcBef>
        <a:buFont typeface="Arial"/>
        <a:buChar char="•"/>
        <a:defRPr sz="1496" kern="1200">
          <a:solidFill>
            <a:schemeClr val="tx1"/>
          </a:solidFill>
          <a:latin typeface="+mn-lt"/>
          <a:ea typeface="+mn-ea"/>
          <a:cs typeface="+mn-cs"/>
        </a:defRPr>
      </a:lvl9pPr>
    </p:bodyStyle>
    <p:otherStyle>
      <a:defPPr>
        <a:defRPr lang="de-DE"/>
      </a:defPPr>
      <a:lvl1pPr marL="0" algn="l" defTabSz="342832" rtl="0" eaLnBrk="1" latinLnBrk="0" hangingPunct="1">
        <a:defRPr sz="1360" kern="1200">
          <a:solidFill>
            <a:schemeClr val="tx1"/>
          </a:solidFill>
          <a:latin typeface="+mn-lt"/>
          <a:ea typeface="+mn-ea"/>
          <a:cs typeface="+mn-cs"/>
        </a:defRPr>
      </a:lvl1pPr>
      <a:lvl2pPr marL="342832" algn="l" defTabSz="342832" rtl="0" eaLnBrk="1" latinLnBrk="0" hangingPunct="1">
        <a:defRPr sz="1360" kern="1200">
          <a:solidFill>
            <a:schemeClr val="tx1"/>
          </a:solidFill>
          <a:latin typeface="+mn-lt"/>
          <a:ea typeface="+mn-ea"/>
          <a:cs typeface="+mn-cs"/>
        </a:defRPr>
      </a:lvl2pPr>
      <a:lvl3pPr marL="685665" algn="l" defTabSz="342832" rtl="0" eaLnBrk="1" latinLnBrk="0" hangingPunct="1">
        <a:defRPr sz="1360" kern="1200">
          <a:solidFill>
            <a:schemeClr val="tx1"/>
          </a:solidFill>
          <a:latin typeface="+mn-lt"/>
          <a:ea typeface="+mn-ea"/>
          <a:cs typeface="+mn-cs"/>
        </a:defRPr>
      </a:lvl3pPr>
      <a:lvl4pPr marL="1028498" algn="l" defTabSz="342832" rtl="0" eaLnBrk="1" latinLnBrk="0" hangingPunct="1">
        <a:defRPr sz="1360" kern="1200">
          <a:solidFill>
            <a:schemeClr val="tx1"/>
          </a:solidFill>
          <a:latin typeface="+mn-lt"/>
          <a:ea typeface="+mn-ea"/>
          <a:cs typeface="+mn-cs"/>
        </a:defRPr>
      </a:lvl4pPr>
      <a:lvl5pPr marL="1371330" algn="l" defTabSz="342832" rtl="0" eaLnBrk="1" latinLnBrk="0" hangingPunct="1">
        <a:defRPr sz="1360" kern="1200">
          <a:solidFill>
            <a:schemeClr val="tx1"/>
          </a:solidFill>
          <a:latin typeface="+mn-lt"/>
          <a:ea typeface="+mn-ea"/>
          <a:cs typeface="+mn-cs"/>
        </a:defRPr>
      </a:lvl5pPr>
      <a:lvl6pPr marL="1714162" algn="l" defTabSz="342832" rtl="0" eaLnBrk="1" latinLnBrk="0" hangingPunct="1">
        <a:defRPr sz="1360" kern="1200">
          <a:solidFill>
            <a:schemeClr val="tx1"/>
          </a:solidFill>
          <a:latin typeface="+mn-lt"/>
          <a:ea typeface="+mn-ea"/>
          <a:cs typeface="+mn-cs"/>
        </a:defRPr>
      </a:lvl6pPr>
      <a:lvl7pPr marL="2056996" algn="l" defTabSz="342832" rtl="0" eaLnBrk="1" latinLnBrk="0" hangingPunct="1">
        <a:defRPr sz="1360" kern="1200">
          <a:solidFill>
            <a:schemeClr val="tx1"/>
          </a:solidFill>
          <a:latin typeface="+mn-lt"/>
          <a:ea typeface="+mn-ea"/>
          <a:cs typeface="+mn-cs"/>
        </a:defRPr>
      </a:lvl7pPr>
      <a:lvl8pPr marL="2399828" algn="l" defTabSz="342832" rtl="0" eaLnBrk="1" latinLnBrk="0" hangingPunct="1">
        <a:defRPr sz="1360" kern="1200">
          <a:solidFill>
            <a:schemeClr val="tx1"/>
          </a:solidFill>
          <a:latin typeface="+mn-lt"/>
          <a:ea typeface="+mn-ea"/>
          <a:cs typeface="+mn-cs"/>
        </a:defRPr>
      </a:lvl8pPr>
      <a:lvl9pPr marL="2742660" algn="l" defTabSz="342832" rtl="0" eaLnBrk="1" latinLnBrk="0" hangingPunct="1">
        <a:defRPr sz="1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image" Target="../media/image10.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jpeg"/><Relationship Id="rId5" Type="http://schemas.openxmlformats.org/officeDocument/2006/relationships/hyperlink" Target="https://github.com/allita99/8x8-LED-Matrix-Control-Circuit"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s://www.flaticon.com/free-icon/robot-arm_9791676?term=robot+arm&amp;page=1&amp;position=2&amp;origin=search&amp;related_id=9791676"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hyperlink" Target="https://www.flaticon.com/free-icon/chess_9568838?related_id=9568838" TargetMode="External"/><Relationship Id="rId5" Type="http://schemas.openxmlformats.org/officeDocument/2006/relationships/hyperlink" Target="https://www.flaticon.com/free-icon/diagram_14008539?term=amplifier&amp;page=1&amp;position=10&amp;origin=search&amp;related_id=14008539" TargetMode="External"/><Relationship Id="rId4" Type="http://schemas.openxmlformats.org/officeDocument/2006/relationships/hyperlink" Target="https://www.flaticon.com/free-icon/chess_4363795?term=chess+board&amp;page=1&amp;position=2&amp;origin=tag&amp;related_id=436379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depicts the logo and information for the 2026 edition of the IEEE SMC (Smallest Minds Conference) held in Bellevue, Washington, USA.&#10;&#10;AI-generated content may be incorrect.">
            <a:extLst>
              <a:ext uri="{FF2B5EF4-FFF2-40B4-BE49-F238E27FC236}">
                <a16:creationId xmlns:a16="http://schemas.microsoft.com/office/drawing/2014/main" id="{4274A120-11CD-9A26-BA82-8649F49EF515}"/>
              </a:ext>
            </a:extLst>
          </p:cNvPr>
          <p:cNvPicPr>
            <a:picLocks noChangeAspect="1"/>
          </p:cNvPicPr>
          <p:nvPr/>
        </p:nvPicPr>
        <p:blipFill>
          <a:blip r:embed="rId3"/>
          <a:stretch>
            <a:fillRect/>
          </a:stretch>
        </p:blipFill>
        <p:spPr>
          <a:xfrm>
            <a:off x="-1" y="7771"/>
            <a:ext cx="9140683" cy="2708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Shape 0">
            <a:extLst>
              <a:ext uri="{FF2B5EF4-FFF2-40B4-BE49-F238E27FC236}">
                <a16:creationId xmlns:a16="http://schemas.microsoft.com/office/drawing/2014/main" id="{5E8F51B2-E5DB-EBF7-41AA-ED37E24D3383}"/>
              </a:ext>
            </a:extLst>
          </p:cNvPr>
          <p:cNvSpPr/>
          <p:nvPr/>
        </p:nvSpPr>
        <p:spPr>
          <a:xfrm>
            <a:off x="5029200" y="0"/>
            <a:ext cx="4114800" cy="576072"/>
          </a:xfrm>
          <a:prstGeom prst="rect">
            <a:avLst/>
          </a:prstGeom>
          <a:solidFill>
            <a:srgbClr val="1A1A2E">
              <a:alpha val="80000"/>
            </a:srgbClr>
          </a:solidFill>
          <a:ln w="12700">
            <a:solidFill>
              <a:srgbClr val="1A1A2E"/>
            </a:solidFill>
            <a:prstDash val="solid"/>
          </a:ln>
        </p:spPr>
        <p:txBody>
          <a:bodyPr/>
          <a:lstStyle/>
          <a:p>
            <a:endParaRPr lang="LID4096"/>
          </a:p>
        </p:txBody>
      </p:sp>
      <p:sp>
        <p:nvSpPr>
          <p:cNvPr id="7" name="Text 1">
            <a:extLst>
              <a:ext uri="{FF2B5EF4-FFF2-40B4-BE49-F238E27FC236}">
                <a16:creationId xmlns:a16="http://schemas.microsoft.com/office/drawing/2014/main" id="{7A6EED90-1255-08D5-4216-8B544ECB4422}"/>
              </a:ext>
            </a:extLst>
          </p:cNvPr>
          <p:cNvSpPr/>
          <p:nvPr/>
        </p:nvSpPr>
        <p:spPr>
          <a:xfrm>
            <a:off x="5074920" y="0"/>
            <a:ext cx="3977640" cy="576072"/>
          </a:xfrm>
          <a:prstGeom prst="rect">
            <a:avLst/>
          </a:prstGeom>
          <a:noFill/>
          <a:ln/>
        </p:spPr>
        <p:txBody>
          <a:bodyPr wrap="square" rtlCol="0" anchor="ctr"/>
          <a:lstStyle/>
          <a:p>
            <a:r>
              <a:rPr lang="en-US" sz="900" b="1" dirty="0">
                <a:solidFill>
                  <a:srgbClr val="FFFFFF"/>
                </a:solidFill>
                <a:latin typeface="Calibri" pitchFamily="34" charset="0"/>
                <a:ea typeface="Calibri" pitchFamily="34" charset="-122"/>
                <a:cs typeface="Calibri" pitchFamily="34" charset="-120"/>
              </a:rPr>
              <a:t>WORKSHOP ON BRAIN-MACHINE INTERFACES
IEEE SMC 2026</a:t>
            </a:r>
            <a:endParaRPr lang="en-US" sz="900" dirty="0">
              <a:solidFill>
                <a:srgbClr val="FFFFFF"/>
              </a:solidFill>
              <a:latin typeface="Calibri" pitchFamily="34" charset="0"/>
              <a:ea typeface="Calibri" pitchFamily="34" charset="-122"/>
              <a:cs typeface="Calibri" pitchFamily="34" charset="-120"/>
            </a:endParaRPr>
          </a:p>
          <a:p>
            <a:r>
              <a:rPr lang="en-US" sz="900" dirty="0">
                <a:solidFill>
                  <a:srgbClr val="FFFFFF"/>
                </a:solidFill>
                <a:latin typeface="Calibri" pitchFamily="34" charset="0"/>
                <a:ea typeface="Calibri" pitchFamily="34" charset="-122"/>
                <a:cs typeface="Calibri" pitchFamily="34" charset="-120"/>
              </a:rPr>
              <a:t>October 4-7, 2026</a:t>
            </a:r>
            <a:endParaRPr lang="en-US" sz="900" dirty="0"/>
          </a:p>
        </p:txBody>
      </p:sp>
      <p:sp>
        <p:nvSpPr>
          <p:cNvPr id="8" name="Text 2">
            <a:extLst>
              <a:ext uri="{FF2B5EF4-FFF2-40B4-BE49-F238E27FC236}">
                <a16:creationId xmlns:a16="http://schemas.microsoft.com/office/drawing/2014/main" id="{7D5B7D1D-5B05-2A78-E99B-31372C0DAF91}"/>
              </a:ext>
            </a:extLst>
          </p:cNvPr>
          <p:cNvSpPr/>
          <p:nvPr/>
        </p:nvSpPr>
        <p:spPr>
          <a:xfrm>
            <a:off x="411480" y="1572768"/>
            <a:ext cx="7132320" cy="1280160"/>
          </a:xfrm>
          <a:prstGeom prst="rect">
            <a:avLst/>
          </a:prstGeom>
          <a:noFill/>
          <a:ln/>
          <a:effectLst>
            <a:outerShdw blurRad="50800" dist="38100" dir="2700000" algn="tl" rotWithShape="0">
              <a:prstClr val="black">
                <a:alpha val="40000"/>
              </a:prstClr>
            </a:outerShdw>
          </a:effectLst>
        </p:spPr>
        <p:txBody>
          <a:bodyPr wrap="square" rtlCol="0" anchor="ctr"/>
          <a:lstStyle/>
          <a:p>
            <a:pPr marL="0" indent="0">
              <a:buNone/>
            </a:pPr>
            <a:r>
              <a:rPr lang="en-US" sz="3200" b="1" dirty="0">
                <a:solidFill>
                  <a:schemeClr val="bg1"/>
                </a:solidFill>
                <a:effectLst>
                  <a:outerShdw blurRad="50800" dist="38100" dir="2700000" algn="tl" rotWithShape="0">
                    <a:prstClr val="black">
                      <a:alpha val="40000"/>
                    </a:prstClr>
                  </a:outerShdw>
                </a:effectLst>
                <a:latin typeface="Calibri" pitchFamily="34" charset="0"/>
                <a:ea typeface="Calibri" pitchFamily="34" charset="-122"/>
                <a:cs typeface="Calibri" pitchFamily="34" charset="-120"/>
              </a:rPr>
              <a:t>SSVEP Chess: A Brain-Controlled</a:t>
            </a:r>
            <a:endParaRPr lang="en-US" sz="3200" dirty="0">
              <a:solidFill>
                <a:schemeClr val="bg1"/>
              </a:solidFill>
              <a:effectLst>
                <a:outerShdw blurRad="50800" dist="38100" dir="2700000" algn="tl" rotWithShape="0">
                  <a:prstClr val="black">
                    <a:alpha val="40000"/>
                  </a:prstClr>
                </a:outerShdw>
              </a:effectLst>
            </a:endParaRPr>
          </a:p>
          <a:p>
            <a:pPr marL="0" indent="0">
              <a:buNone/>
            </a:pPr>
            <a:r>
              <a:rPr lang="en-US" sz="3200" b="1" dirty="0">
                <a:solidFill>
                  <a:schemeClr val="bg1"/>
                </a:solidFill>
                <a:effectLst>
                  <a:outerShdw blurRad="50800" dist="38100" dir="2700000" algn="tl" rotWithShape="0">
                    <a:prstClr val="black">
                      <a:alpha val="40000"/>
                    </a:prstClr>
                  </a:outerShdw>
                </a:effectLst>
                <a:latin typeface="Calibri" pitchFamily="34" charset="0"/>
                <a:ea typeface="Calibri" pitchFamily="34" charset="-122"/>
                <a:cs typeface="Calibri" pitchFamily="34" charset="-120"/>
              </a:rPr>
              <a:t>Illuminated Puzzle Board</a:t>
            </a:r>
            <a:endParaRPr lang="en-US" sz="3200" dirty="0">
              <a:solidFill>
                <a:schemeClr val="bg1"/>
              </a:solidFill>
              <a:effectLst>
                <a:outerShdw blurRad="50800" dist="38100" dir="2700000" algn="tl" rotWithShape="0">
                  <a:prstClr val="black">
                    <a:alpha val="40000"/>
                  </a:prstClr>
                </a:outerShdw>
              </a:effectLst>
            </a:endParaRPr>
          </a:p>
        </p:txBody>
      </p:sp>
      <p:sp>
        <p:nvSpPr>
          <p:cNvPr id="9" name="Text 3">
            <a:extLst>
              <a:ext uri="{FF2B5EF4-FFF2-40B4-BE49-F238E27FC236}">
                <a16:creationId xmlns:a16="http://schemas.microsoft.com/office/drawing/2014/main" id="{80DBE160-8A05-356F-4816-A19984E4F1F8}"/>
              </a:ext>
            </a:extLst>
          </p:cNvPr>
          <p:cNvSpPr/>
          <p:nvPr/>
        </p:nvSpPr>
        <p:spPr>
          <a:xfrm>
            <a:off x="411480" y="2907792"/>
            <a:ext cx="5486400" cy="411480"/>
          </a:xfrm>
          <a:prstGeom prst="rect">
            <a:avLst/>
          </a:prstGeom>
          <a:noFill/>
          <a:ln/>
        </p:spPr>
        <p:txBody>
          <a:bodyPr wrap="square" rtlCol="0" anchor="ctr"/>
          <a:lstStyle/>
          <a:p>
            <a:pPr marL="0" indent="0">
              <a:buNone/>
            </a:pPr>
            <a:r>
              <a:rPr lang="en-US" sz="1900" u="sng" dirty="0">
                <a:solidFill>
                  <a:srgbClr val="000000"/>
                </a:solidFill>
                <a:latin typeface="Calibri" pitchFamily="34" charset="0"/>
                <a:ea typeface="Calibri" pitchFamily="34" charset="-122"/>
                <a:cs typeface="Calibri" pitchFamily="34" charset="-120"/>
              </a:rPr>
              <a:t>Atilla Cantürk</a:t>
            </a:r>
            <a:r>
              <a:rPr lang="en-US" sz="1900" dirty="0">
                <a:solidFill>
                  <a:srgbClr val="000000"/>
                </a:solidFill>
                <a:latin typeface="Calibri" pitchFamily="34" charset="0"/>
                <a:ea typeface="Calibri" pitchFamily="34" charset="-122"/>
                <a:cs typeface="Calibri" pitchFamily="34" charset="-120"/>
              </a:rPr>
              <a:t> and Ivan Volosyak</a:t>
            </a:r>
            <a:endParaRPr lang="en-US" sz="1900" dirty="0"/>
          </a:p>
        </p:txBody>
      </p:sp>
      <p:sp>
        <p:nvSpPr>
          <p:cNvPr id="10" name="Text 4">
            <a:extLst>
              <a:ext uri="{FF2B5EF4-FFF2-40B4-BE49-F238E27FC236}">
                <a16:creationId xmlns:a16="http://schemas.microsoft.com/office/drawing/2014/main" id="{98C88932-DA55-4582-4BFB-082666E455D8}"/>
              </a:ext>
            </a:extLst>
          </p:cNvPr>
          <p:cNvSpPr/>
          <p:nvPr/>
        </p:nvSpPr>
        <p:spPr>
          <a:xfrm>
            <a:off x="411480" y="3364992"/>
            <a:ext cx="5486400" cy="822960"/>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Faculty of Technology and Bionics</a:t>
            </a:r>
            <a:endParaRPr lang="en-US" sz="1400" dirty="0"/>
          </a:p>
          <a:p>
            <a:pPr marL="0" indent="0">
              <a:buNone/>
            </a:pPr>
            <a:r>
              <a:rPr lang="en-US" sz="1400" dirty="0">
                <a:solidFill>
                  <a:srgbClr val="000000"/>
                </a:solidFill>
                <a:latin typeface="Calibri" pitchFamily="34" charset="0"/>
                <a:ea typeface="Calibri" pitchFamily="34" charset="-122"/>
                <a:cs typeface="Calibri" pitchFamily="34" charset="-120"/>
              </a:rPr>
              <a:t>Rhine-Waal University of Applied Sciences</a:t>
            </a:r>
            <a:endParaRPr lang="en-US" sz="1400" dirty="0"/>
          </a:p>
          <a:p>
            <a:pPr marL="0" indent="0">
              <a:buNone/>
            </a:pPr>
            <a:r>
              <a:rPr lang="en-US" sz="1400" dirty="0">
                <a:solidFill>
                  <a:srgbClr val="000000"/>
                </a:solidFill>
                <a:latin typeface="Calibri" pitchFamily="34" charset="0"/>
                <a:ea typeface="Calibri" pitchFamily="34" charset="-122"/>
                <a:cs typeface="Calibri" pitchFamily="34" charset="-120"/>
              </a:rPr>
              <a:t>47533 Kleve, Germany</a:t>
            </a:r>
            <a:endParaRPr lang="en-US" sz="1400" dirty="0"/>
          </a:p>
        </p:txBody>
      </p:sp>
      <p:pic>
        <p:nvPicPr>
          <p:cNvPr id="11" name="Image 2" descr="preencoded.png">
            <a:extLst>
              <a:ext uri="{FF2B5EF4-FFF2-40B4-BE49-F238E27FC236}">
                <a16:creationId xmlns:a16="http://schemas.microsoft.com/office/drawing/2014/main" id="{23EB56C6-DF90-118F-3F88-981B63BC85AB}"/>
              </a:ext>
            </a:extLst>
          </p:cNvPr>
          <p:cNvPicPr>
            <a:picLocks noChangeAspect="1"/>
          </p:cNvPicPr>
          <p:nvPr/>
        </p:nvPicPr>
        <p:blipFill>
          <a:blip r:embed="rId4"/>
          <a:stretch>
            <a:fillRect/>
          </a:stretch>
        </p:blipFill>
        <p:spPr>
          <a:xfrm>
            <a:off x="7506789" y="2963091"/>
            <a:ext cx="1325880" cy="1051560"/>
          </a:xfrm>
          <a:prstGeom prst="rect">
            <a:avLst/>
          </a:prstGeom>
        </p:spPr>
      </p:pic>
    </p:spTree>
    <p:extLst>
      <p:ext uri="{BB962C8B-B14F-4D97-AF65-F5344CB8AC3E}">
        <p14:creationId xmlns:p14="http://schemas.microsoft.com/office/powerpoint/2010/main" val="2615280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ADA6B-86D3-3F25-1D9E-B5112D2A82AC}"/>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80BCA5BA-1634-0606-66F6-1EFBDEF6EA11}"/>
              </a:ext>
            </a:extLst>
          </p:cNvPr>
          <p:cNvSpPr/>
          <p:nvPr/>
        </p:nvSpPr>
        <p:spPr>
          <a:xfrm>
            <a:off x="377190" y="192024"/>
            <a:ext cx="5486400" cy="514350"/>
          </a:xfrm>
          <a:prstGeom prst="rect">
            <a:avLst/>
          </a:prstGeom>
          <a:noFill/>
          <a:ln/>
        </p:spPr>
        <p:txBody>
          <a:bodyPr wrap="square" lIns="0" tIns="0" rIns="0" bIns="0" rtlCol="0" anchor="ctr"/>
          <a:lstStyle/>
          <a:p>
            <a:r>
              <a:rPr lang="en-US" sz="3000" b="1" dirty="0">
                <a:solidFill>
                  <a:srgbClr val="1F3864"/>
                </a:solidFill>
                <a:latin typeface="Calibri" pitchFamily="34" charset="0"/>
                <a:ea typeface="Calibri" pitchFamily="34" charset="-122"/>
                <a:cs typeface="Calibri" pitchFamily="34" charset="-120"/>
              </a:rPr>
              <a:t>Motivation</a:t>
            </a:r>
            <a:endParaRPr lang="en-US" sz="3000" dirty="0"/>
          </a:p>
        </p:txBody>
      </p:sp>
      <p:sp>
        <p:nvSpPr>
          <p:cNvPr id="20" name="Shape 4">
            <a:extLst>
              <a:ext uri="{FF2B5EF4-FFF2-40B4-BE49-F238E27FC236}">
                <a16:creationId xmlns:a16="http://schemas.microsoft.com/office/drawing/2014/main" id="{482E581F-09AA-BCBC-D6FF-77EC9F56E755}"/>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sp>
        <p:nvSpPr>
          <p:cNvPr id="23" name="Shape 5">
            <a:extLst>
              <a:ext uri="{FF2B5EF4-FFF2-40B4-BE49-F238E27FC236}">
                <a16:creationId xmlns:a16="http://schemas.microsoft.com/office/drawing/2014/main" id="{2CCE0034-DF53-0F72-8CEE-7C5DFD3E321B}"/>
              </a:ext>
            </a:extLst>
          </p:cNvPr>
          <p:cNvSpPr/>
          <p:nvPr/>
        </p:nvSpPr>
        <p:spPr>
          <a:xfrm>
            <a:off x="377190" y="973836"/>
            <a:ext cx="274320" cy="274320"/>
          </a:xfrm>
          <a:prstGeom prst="ellipse">
            <a:avLst/>
          </a:prstGeom>
          <a:solidFill>
            <a:srgbClr val="2E74B5"/>
          </a:solidFill>
          <a:ln w="12700">
            <a:solidFill>
              <a:srgbClr val="2E74B5"/>
            </a:solidFill>
            <a:prstDash val="solid"/>
          </a:ln>
        </p:spPr>
        <p:txBody>
          <a:bodyPr/>
          <a:lstStyle/>
          <a:p>
            <a:endParaRPr lang="LID4096" sz="1350"/>
          </a:p>
        </p:txBody>
      </p:sp>
      <p:pic>
        <p:nvPicPr>
          <p:cNvPr id="25" name="Image 1" descr="preencoded.png">
            <a:extLst>
              <a:ext uri="{FF2B5EF4-FFF2-40B4-BE49-F238E27FC236}">
                <a16:creationId xmlns:a16="http://schemas.microsoft.com/office/drawing/2014/main" id="{4D77DE25-0F33-8B72-1354-2C2F7296FA39}"/>
              </a:ext>
            </a:extLst>
          </p:cNvPr>
          <p:cNvPicPr>
            <a:picLocks noChangeAspect="1"/>
          </p:cNvPicPr>
          <p:nvPr/>
        </p:nvPicPr>
        <p:blipFill>
          <a:blip r:embed="rId3"/>
          <a:stretch>
            <a:fillRect/>
          </a:stretch>
        </p:blipFill>
        <p:spPr>
          <a:xfrm>
            <a:off x="449199" y="1038987"/>
            <a:ext cx="130302" cy="130302"/>
          </a:xfrm>
          <a:prstGeom prst="rect">
            <a:avLst/>
          </a:prstGeom>
        </p:spPr>
      </p:pic>
      <p:sp>
        <p:nvSpPr>
          <p:cNvPr id="27" name="Text 6">
            <a:extLst>
              <a:ext uri="{FF2B5EF4-FFF2-40B4-BE49-F238E27FC236}">
                <a16:creationId xmlns:a16="http://schemas.microsoft.com/office/drawing/2014/main" id="{6BED38D0-7CD6-95ED-564F-A66115552607}"/>
              </a:ext>
            </a:extLst>
          </p:cNvPr>
          <p:cNvSpPr/>
          <p:nvPr/>
        </p:nvSpPr>
        <p:spPr>
          <a:xfrm>
            <a:off x="726948" y="960120"/>
            <a:ext cx="2400300" cy="308610"/>
          </a:xfrm>
          <a:prstGeom prst="rect">
            <a:avLst/>
          </a:prstGeom>
          <a:noFill/>
          <a:ln/>
        </p:spPr>
        <p:txBody>
          <a:bodyPr wrap="square" lIns="0" tIns="0" rIns="0" bIns="0" rtlCol="0" anchor="ctr"/>
          <a:lstStyle/>
          <a:p>
            <a:r>
              <a:rPr lang="en-US" sz="1425" b="1" dirty="0">
                <a:solidFill>
                  <a:srgbClr val="2E74B5"/>
                </a:solidFill>
                <a:latin typeface="Calibri" pitchFamily="34" charset="0"/>
                <a:ea typeface="Calibri" pitchFamily="34" charset="-122"/>
                <a:cs typeface="Calibri" pitchFamily="34" charset="-120"/>
              </a:rPr>
              <a:t>Where SSVEP stops working</a:t>
            </a:r>
            <a:endParaRPr lang="en-US" sz="1425" dirty="0"/>
          </a:p>
        </p:txBody>
      </p:sp>
      <p:sp>
        <p:nvSpPr>
          <p:cNvPr id="29" name="Text 7">
            <a:extLst>
              <a:ext uri="{FF2B5EF4-FFF2-40B4-BE49-F238E27FC236}">
                <a16:creationId xmlns:a16="http://schemas.microsoft.com/office/drawing/2014/main" id="{E8BDE618-0549-750D-1ABB-A9CD39D8A603}"/>
              </a:ext>
            </a:extLst>
          </p:cNvPr>
          <p:cNvSpPr/>
          <p:nvPr/>
        </p:nvSpPr>
        <p:spPr>
          <a:xfrm>
            <a:off x="411480" y="1405890"/>
            <a:ext cx="2708910" cy="2674620"/>
          </a:xfrm>
          <a:prstGeom prst="rect">
            <a:avLst/>
          </a:prstGeom>
          <a:noFill/>
          <a:ln/>
        </p:spPr>
        <p:txBody>
          <a:bodyPr wrap="square" lIns="0" tIns="0" rIns="0" bIns="0" rtlCol="0" anchor="ctr"/>
          <a:lstStyle/>
          <a:p>
            <a:pPr marL="257175" indent="-257175">
              <a:lnSpc>
                <a:spcPts val="1650"/>
              </a:lnSpc>
              <a:spcAft>
                <a:spcPts val="90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Several decades of SSVEP research, still almost no everyday use</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650"/>
              </a:lnSpc>
              <a:spcAft>
                <a:spcPts val="90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Long setup, low acceptance, accuracy that drops the moment you leave the lab</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650"/>
              </a:lnSpc>
              <a:spcAft>
                <a:spcPts val="90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Offline benchmarks replay recorded data — they cannot fail the way a live system fails</a:t>
            </a:r>
            <a:endParaRPr lang="en-US" sz="1350" dirty="0">
              <a:latin typeface="Calibri" panose="020F0502020204030204" pitchFamily="34" charset="0"/>
              <a:ea typeface="Calibri" panose="020F0502020204030204" pitchFamily="34" charset="0"/>
              <a:cs typeface="Calibri" panose="020F0502020204030204" pitchFamily="34" charset="0"/>
            </a:endParaRPr>
          </a:p>
          <a:p>
            <a:pPr>
              <a:lnSpc>
                <a:spcPts val="1650"/>
              </a:lnSpc>
              <a:spcAft>
                <a:spcPts val="900"/>
              </a:spcAft>
            </a:pPr>
            <a:r>
              <a:rPr lang="en-US" sz="1350" b="1" dirty="0">
                <a:solidFill>
                  <a:srgbClr val="1F3864"/>
                </a:solidFill>
                <a:latin typeface="Calibri" pitchFamily="34" charset="0"/>
                <a:ea typeface="Calibri" pitchFamily="34" charset="-122"/>
                <a:cs typeface="Calibri" pitchFamily="34" charset="-120"/>
              </a:rPr>
              <a:t>So: does SSVEP survive contact with a real task?</a:t>
            </a:r>
            <a:endParaRPr lang="en-US" sz="1350" dirty="0"/>
          </a:p>
        </p:txBody>
      </p:sp>
      <p:sp>
        <p:nvSpPr>
          <p:cNvPr id="31" name="Shape 8">
            <a:extLst>
              <a:ext uri="{FF2B5EF4-FFF2-40B4-BE49-F238E27FC236}">
                <a16:creationId xmlns:a16="http://schemas.microsoft.com/office/drawing/2014/main" id="{CA71A693-DFF9-7F7D-1A65-5D50A5FD48C9}"/>
              </a:ext>
            </a:extLst>
          </p:cNvPr>
          <p:cNvSpPr/>
          <p:nvPr/>
        </p:nvSpPr>
        <p:spPr>
          <a:xfrm>
            <a:off x="3360420" y="994410"/>
            <a:ext cx="0" cy="3326130"/>
          </a:xfrm>
          <a:prstGeom prst="line">
            <a:avLst/>
          </a:prstGeom>
          <a:noFill/>
          <a:ln w="12700">
            <a:solidFill>
              <a:srgbClr val="BFBFBF"/>
            </a:solidFill>
            <a:prstDash val="solid"/>
          </a:ln>
        </p:spPr>
        <p:txBody>
          <a:bodyPr/>
          <a:lstStyle/>
          <a:p>
            <a:endParaRPr lang="LID4096" sz="1350"/>
          </a:p>
        </p:txBody>
      </p:sp>
      <p:sp>
        <p:nvSpPr>
          <p:cNvPr id="33" name="Shape 9">
            <a:extLst>
              <a:ext uri="{FF2B5EF4-FFF2-40B4-BE49-F238E27FC236}">
                <a16:creationId xmlns:a16="http://schemas.microsoft.com/office/drawing/2014/main" id="{961F85F9-3A8F-5E4F-3A5C-8DE5364CF0D9}"/>
              </a:ext>
            </a:extLst>
          </p:cNvPr>
          <p:cNvSpPr/>
          <p:nvPr/>
        </p:nvSpPr>
        <p:spPr>
          <a:xfrm>
            <a:off x="3600450" y="905256"/>
            <a:ext cx="5177790" cy="1577340"/>
          </a:xfrm>
          <a:prstGeom prst="roundRect">
            <a:avLst>
              <a:gd name="adj" fmla="val 2609"/>
            </a:avLst>
          </a:prstGeom>
          <a:solidFill>
            <a:srgbClr val="EDF3FA"/>
          </a:solidFill>
          <a:ln w="12700">
            <a:solidFill>
              <a:srgbClr val="EDF3FA"/>
            </a:solidFill>
            <a:prstDash val="solid"/>
          </a:ln>
        </p:spPr>
        <p:txBody>
          <a:bodyPr/>
          <a:lstStyle/>
          <a:p>
            <a:endParaRPr lang="LID4096" sz="1350"/>
          </a:p>
        </p:txBody>
      </p:sp>
      <p:sp>
        <p:nvSpPr>
          <p:cNvPr id="35" name="Shape 10">
            <a:extLst>
              <a:ext uri="{FF2B5EF4-FFF2-40B4-BE49-F238E27FC236}">
                <a16:creationId xmlns:a16="http://schemas.microsoft.com/office/drawing/2014/main" id="{6D9D2215-E8A4-91EB-276B-4661057C5191}"/>
              </a:ext>
            </a:extLst>
          </p:cNvPr>
          <p:cNvSpPr/>
          <p:nvPr/>
        </p:nvSpPr>
        <p:spPr>
          <a:xfrm>
            <a:off x="3771900" y="1097280"/>
            <a:ext cx="288036" cy="288036"/>
          </a:xfrm>
          <a:prstGeom prst="ellipse">
            <a:avLst/>
          </a:prstGeom>
          <a:solidFill>
            <a:srgbClr val="1F3864"/>
          </a:solidFill>
          <a:ln w="12700">
            <a:solidFill>
              <a:srgbClr val="1F3864"/>
            </a:solidFill>
            <a:prstDash val="solid"/>
          </a:ln>
        </p:spPr>
        <p:txBody>
          <a:bodyPr/>
          <a:lstStyle/>
          <a:p>
            <a:endParaRPr lang="LID4096" sz="1350"/>
          </a:p>
        </p:txBody>
      </p:sp>
      <p:pic>
        <p:nvPicPr>
          <p:cNvPr id="37" name="Image 2" descr="preencoded.png">
            <a:extLst>
              <a:ext uri="{FF2B5EF4-FFF2-40B4-BE49-F238E27FC236}">
                <a16:creationId xmlns:a16="http://schemas.microsoft.com/office/drawing/2014/main" id="{AF381F69-B61B-1F0E-8976-321E0A4215EA}"/>
              </a:ext>
            </a:extLst>
          </p:cNvPr>
          <p:cNvPicPr>
            <a:picLocks noChangeAspect="1"/>
          </p:cNvPicPr>
          <p:nvPr/>
        </p:nvPicPr>
        <p:blipFill>
          <a:blip r:embed="rId4"/>
          <a:stretch>
            <a:fillRect/>
          </a:stretch>
        </p:blipFill>
        <p:spPr>
          <a:xfrm>
            <a:off x="3857625" y="1162431"/>
            <a:ext cx="116586" cy="130302"/>
          </a:xfrm>
          <a:prstGeom prst="rect">
            <a:avLst/>
          </a:prstGeom>
        </p:spPr>
      </p:pic>
      <p:sp>
        <p:nvSpPr>
          <p:cNvPr id="39" name="Text 11">
            <a:extLst>
              <a:ext uri="{FF2B5EF4-FFF2-40B4-BE49-F238E27FC236}">
                <a16:creationId xmlns:a16="http://schemas.microsoft.com/office/drawing/2014/main" id="{D33EDB84-A12E-8256-8161-EF77E105A0BE}"/>
              </a:ext>
            </a:extLst>
          </p:cNvPr>
          <p:cNvSpPr/>
          <p:nvPr/>
        </p:nvSpPr>
        <p:spPr>
          <a:xfrm>
            <a:off x="4128516" y="1083564"/>
            <a:ext cx="4526280" cy="308610"/>
          </a:xfrm>
          <a:prstGeom prst="rect">
            <a:avLst/>
          </a:prstGeom>
          <a:noFill/>
          <a:ln/>
        </p:spPr>
        <p:txBody>
          <a:bodyPr wrap="square" lIns="0" tIns="0" rIns="0" bIns="0" rtlCol="0" anchor="ctr"/>
          <a:lstStyle/>
          <a:p>
            <a:r>
              <a:rPr lang="en-US" sz="1500" b="1" dirty="0">
                <a:solidFill>
                  <a:srgbClr val="1F3864"/>
                </a:solidFill>
                <a:latin typeface="Calibri" pitchFamily="34" charset="0"/>
                <a:ea typeface="Calibri" pitchFamily="34" charset="-122"/>
                <a:cs typeface="Calibri" pitchFamily="34" charset="-120"/>
              </a:rPr>
              <a:t>A practical application of SSVEP</a:t>
            </a:r>
            <a:endParaRPr lang="en-US" sz="1500" dirty="0"/>
          </a:p>
        </p:txBody>
      </p:sp>
      <p:sp>
        <p:nvSpPr>
          <p:cNvPr id="41" name="Text 12">
            <a:extLst>
              <a:ext uri="{FF2B5EF4-FFF2-40B4-BE49-F238E27FC236}">
                <a16:creationId xmlns:a16="http://schemas.microsoft.com/office/drawing/2014/main" id="{DDF3F006-6CA9-96A1-2FC6-5A37C8A46217}"/>
              </a:ext>
            </a:extLst>
          </p:cNvPr>
          <p:cNvSpPr/>
          <p:nvPr/>
        </p:nvSpPr>
        <p:spPr>
          <a:xfrm>
            <a:off x="4128516" y="1453896"/>
            <a:ext cx="4491990" cy="994410"/>
          </a:xfrm>
          <a:prstGeom prst="rect">
            <a:avLst/>
          </a:prstGeom>
          <a:noFill/>
          <a:ln/>
        </p:spPr>
        <p:txBody>
          <a:bodyPr wrap="square" lIns="0" tIns="0" rIns="0" bIns="0" rtlCol="0" anchor="ctr"/>
          <a:lstStyle/>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Flickering stimuli built into a real, physical chess board</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The user plays an actual game — not a screen-based demo</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SSVEP as a working product, not a laboratory paradigm</a:t>
            </a:r>
            <a:endParaRPr lang="en-US" sz="1350" dirty="0">
              <a:latin typeface="Calibri" panose="020F0502020204030204" pitchFamily="34" charset="0"/>
              <a:ea typeface="Calibri" panose="020F0502020204030204" pitchFamily="34" charset="0"/>
              <a:cs typeface="Calibri" panose="020F0502020204030204" pitchFamily="34" charset="0"/>
            </a:endParaRPr>
          </a:p>
        </p:txBody>
      </p:sp>
      <p:sp>
        <p:nvSpPr>
          <p:cNvPr id="43" name="Shape 13">
            <a:extLst>
              <a:ext uri="{FF2B5EF4-FFF2-40B4-BE49-F238E27FC236}">
                <a16:creationId xmlns:a16="http://schemas.microsoft.com/office/drawing/2014/main" id="{1D254295-E075-B7DA-CE78-F832B85D4DD8}"/>
              </a:ext>
            </a:extLst>
          </p:cNvPr>
          <p:cNvSpPr/>
          <p:nvPr/>
        </p:nvSpPr>
        <p:spPr>
          <a:xfrm>
            <a:off x="3600450" y="2633473"/>
            <a:ext cx="5177790" cy="1635012"/>
          </a:xfrm>
          <a:prstGeom prst="roundRect">
            <a:avLst>
              <a:gd name="adj" fmla="val 2381"/>
            </a:avLst>
          </a:prstGeom>
          <a:solidFill>
            <a:srgbClr val="FCEFED"/>
          </a:solidFill>
          <a:ln w="12700">
            <a:solidFill>
              <a:srgbClr val="FCEFED"/>
            </a:solidFill>
            <a:prstDash val="solid"/>
          </a:ln>
        </p:spPr>
        <p:txBody>
          <a:bodyPr/>
          <a:lstStyle/>
          <a:p>
            <a:endParaRPr lang="LID4096" sz="1350"/>
          </a:p>
        </p:txBody>
      </p:sp>
      <p:sp>
        <p:nvSpPr>
          <p:cNvPr id="45" name="Shape 14">
            <a:extLst>
              <a:ext uri="{FF2B5EF4-FFF2-40B4-BE49-F238E27FC236}">
                <a16:creationId xmlns:a16="http://schemas.microsoft.com/office/drawing/2014/main" id="{077CB94D-F4B9-C51D-4ECA-9C01CE9A5D6F}"/>
              </a:ext>
            </a:extLst>
          </p:cNvPr>
          <p:cNvSpPr/>
          <p:nvPr/>
        </p:nvSpPr>
        <p:spPr>
          <a:xfrm>
            <a:off x="3771900" y="2654482"/>
            <a:ext cx="288036" cy="288036"/>
          </a:xfrm>
          <a:prstGeom prst="ellipse">
            <a:avLst/>
          </a:prstGeom>
          <a:solidFill>
            <a:srgbClr val="C00000"/>
          </a:solidFill>
          <a:ln w="12700">
            <a:solidFill>
              <a:srgbClr val="C00000"/>
            </a:solidFill>
            <a:prstDash val="solid"/>
          </a:ln>
        </p:spPr>
        <p:txBody>
          <a:bodyPr/>
          <a:lstStyle/>
          <a:p>
            <a:endParaRPr lang="LID4096" sz="1350"/>
          </a:p>
        </p:txBody>
      </p:sp>
      <p:pic>
        <p:nvPicPr>
          <p:cNvPr id="47" name="Image 3" descr="preencoded.png">
            <a:extLst>
              <a:ext uri="{FF2B5EF4-FFF2-40B4-BE49-F238E27FC236}">
                <a16:creationId xmlns:a16="http://schemas.microsoft.com/office/drawing/2014/main" id="{9FDB738D-3D64-A557-B0BA-FBD6D916D15D}"/>
              </a:ext>
            </a:extLst>
          </p:cNvPr>
          <p:cNvPicPr>
            <a:picLocks/>
          </p:cNvPicPr>
          <p:nvPr/>
        </p:nvPicPr>
        <p:blipFill>
          <a:blip r:embed="rId5"/>
          <a:stretch>
            <a:fillRect/>
          </a:stretch>
        </p:blipFill>
        <p:spPr>
          <a:xfrm>
            <a:off x="3843225" y="2723062"/>
            <a:ext cx="144000" cy="144000"/>
          </a:xfrm>
          <a:prstGeom prst="rect">
            <a:avLst/>
          </a:prstGeom>
        </p:spPr>
      </p:pic>
      <p:sp>
        <p:nvSpPr>
          <p:cNvPr id="49" name="Text 15">
            <a:extLst>
              <a:ext uri="{FF2B5EF4-FFF2-40B4-BE49-F238E27FC236}">
                <a16:creationId xmlns:a16="http://schemas.microsoft.com/office/drawing/2014/main" id="{E84AF1F5-4E18-78BF-2B84-8CA5E89B337A}"/>
              </a:ext>
            </a:extLst>
          </p:cNvPr>
          <p:cNvSpPr/>
          <p:nvPr/>
        </p:nvSpPr>
        <p:spPr>
          <a:xfrm>
            <a:off x="4128516" y="2640766"/>
            <a:ext cx="4526280" cy="308610"/>
          </a:xfrm>
          <a:prstGeom prst="rect">
            <a:avLst/>
          </a:prstGeom>
          <a:noFill/>
          <a:ln/>
        </p:spPr>
        <p:txBody>
          <a:bodyPr wrap="square" lIns="0" tIns="0" rIns="0" bIns="0" rtlCol="0" anchor="ctr"/>
          <a:lstStyle/>
          <a:p>
            <a:r>
              <a:rPr lang="en-US" sz="1500" b="1" dirty="0">
                <a:solidFill>
                  <a:srgbClr val="C00000"/>
                </a:solidFill>
                <a:latin typeface="Calibri" pitchFamily="34" charset="0"/>
                <a:ea typeface="Calibri" pitchFamily="34" charset="-122"/>
                <a:cs typeface="Calibri" pitchFamily="34" charset="-120"/>
              </a:rPr>
              <a:t>A game is a demanding benchmark</a:t>
            </a:r>
            <a:endParaRPr lang="en-US" sz="1500" dirty="0"/>
          </a:p>
        </p:txBody>
      </p:sp>
      <p:sp>
        <p:nvSpPr>
          <p:cNvPr id="51" name="Text 16">
            <a:extLst>
              <a:ext uri="{FF2B5EF4-FFF2-40B4-BE49-F238E27FC236}">
                <a16:creationId xmlns:a16="http://schemas.microsoft.com/office/drawing/2014/main" id="{B8881706-B9E2-C54C-C70B-811A17F8241A}"/>
              </a:ext>
            </a:extLst>
          </p:cNvPr>
          <p:cNvSpPr/>
          <p:nvPr/>
        </p:nvSpPr>
        <p:spPr>
          <a:xfrm>
            <a:off x="4128516" y="3076414"/>
            <a:ext cx="4649724" cy="1165860"/>
          </a:xfrm>
          <a:prstGeom prst="rect">
            <a:avLst/>
          </a:prstGeom>
          <a:noFill/>
          <a:ln/>
        </p:spPr>
        <p:txBody>
          <a:bodyPr wrap="square" lIns="0" tIns="0" rIns="0" bIns="0" rtlCol="0" anchor="ctr"/>
          <a:lstStyle/>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Time pressure and shifting attention, like real use</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Objective success criterion: the intended legal move, or not</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Chess rules narrow the possible choices</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ts val="1575"/>
              </a:lnSpc>
              <a:spcAft>
                <a:spcPts val="450"/>
              </a:spcAft>
              <a:buSzPct val="100000"/>
              <a:buChar char="•"/>
            </a:pPr>
            <a:r>
              <a:rPr lang="en-US" sz="1350" dirty="0">
                <a:solidFill>
                  <a:srgbClr val="262626"/>
                </a:solidFill>
                <a:latin typeface="Calibri" panose="020F0502020204030204" pitchFamily="34" charset="0"/>
                <a:ea typeface="Calibri" panose="020F0502020204030204" pitchFamily="34" charset="0"/>
                <a:cs typeface="Calibri" panose="020F0502020204030204" pitchFamily="34" charset="0"/>
              </a:rPr>
              <a:t>Measures UX alongside accuracy: fatigue, frustration, control</a:t>
            </a:r>
            <a:endParaRPr lang="en-US" sz="13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902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5">
            <a:extLst>
              <a:ext uri="{FF2B5EF4-FFF2-40B4-BE49-F238E27FC236}">
                <a16:creationId xmlns:a16="http://schemas.microsoft.com/office/drawing/2014/main" id="{0ACAD2B3-337C-FBE0-1AB6-E017C95F76A5}"/>
              </a:ext>
            </a:extLst>
          </p:cNvPr>
          <p:cNvSpPr/>
          <p:nvPr/>
        </p:nvSpPr>
        <p:spPr>
          <a:xfrm>
            <a:off x="5256220" y="1073487"/>
            <a:ext cx="3011533" cy="202102"/>
          </a:xfrm>
          <a:prstGeom prst="roundRect">
            <a:avLst>
              <a:gd name="adj" fmla="val 12903"/>
            </a:avLst>
          </a:prstGeom>
          <a:solidFill>
            <a:srgbClr val="F2F2F2"/>
          </a:solidFill>
          <a:ln w="12700">
            <a:solidFill>
              <a:srgbClr val="BFBFBF"/>
            </a:solidFill>
            <a:prstDash val="solid"/>
          </a:ln>
        </p:spPr>
        <p:txBody>
          <a:bodyPr/>
          <a:lstStyle/>
          <a:p>
            <a:endParaRPr lang="LID4096" sz="1350"/>
          </a:p>
        </p:txBody>
      </p:sp>
      <p:sp>
        <p:nvSpPr>
          <p:cNvPr id="3" name="Shape 8">
            <a:extLst>
              <a:ext uri="{FF2B5EF4-FFF2-40B4-BE49-F238E27FC236}">
                <a16:creationId xmlns:a16="http://schemas.microsoft.com/office/drawing/2014/main" id="{3CE90A25-D34B-96FA-0A3D-E59EBDF6308A}"/>
              </a:ext>
            </a:extLst>
          </p:cNvPr>
          <p:cNvSpPr/>
          <p:nvPr/>
        </p:nvSpPr>
        <p:spPr>
          <a:xfrm>
            <a:off x="5256220" y="1395245"/>
            <a:ext cx="3011533" cy="202102"/>
          </a:xfrm>
          <a:prstGeom prst="roundRect">
            <a:avLst>
              <a:gd name="adj" fmla="val 12903"/>
            </a:avLst>
          </a:prstGeom>
          <a:solidFill>
            <a:srgbClr val="F2F2F2"/>
          </a:solidFill>
          <a:ln w="12700">
            <a:solidFill>
              <a:srgbClr val="BFBFBF"/>
            </a:solidFill>
            <a:prstDash val="solid"/>
          </a:ln>
        </p:spPr>
        <p:txBody>
          <a:bodyPr/>
          <a:lstStyle/>
          <a:p>
            <a:endParaRPr lang="LID4096" sz="1350"/>
          </a:p>
        </p:txBody>
      </p:sp>
      <p:sp>
        <p:nvSpPr>
          <p:cNvPr id="5" name="Shape 14">
            <a:extLst>
              <a:ext uri="{FF2B5EF4-FFF2-40B4-BE49-F238E27FC236}">
                <a16:creationId xmlns:a16="http://schemas.microsoft.com/office/drawing/2014/main" id="{3F50FEA5-683E-841D-95F3-2791F6BB31B1}"/>
              </a:ext>
            </a:extLst>
          </p:cNvPr>
          <p:cNvSpPr/>
          <p:nvPr/>
        </p:nvSpPr>
        <p:spPr>
          <a:xfrm>
            <a:off x="5256220" y="2038762"/>
            <a:ext cx="3011533" cy="202102"/>
          </a:xfrm>
          <a:prstGeom prst="roundRect">
            <a:avLst>
              <a:gd name="adj" fmla="val 12903"/>
            </a:avLst>
          </a:prstGeom>
          <a:solidFill>
            <a:srgbClr val="DEEEF8"/>
          </a:solidFill>
          <a:ln w="12700">
            <a:solidFill>
              <a:srgbClr val="1E9AD7"/>
            </a:solidFill>
            <a:prstDash val="solid"/>
          </a:ln>
        </p:spPr>
        <p:txBody>
          <a:bodyPr/>
          <a:lstStyle/>
          <a:p>
            <a:endParaRPr lang="LID4096" sz="1350"/>
          </a:p>
        </p:txBody>
      </p:sp>
      <p:sp>
        <p:nvSpPr>
          <p:cNvPr id="32" name="Text 1">
            <a:extLst>
              <a:ext uri="{FF2B5EF4-FFF2-40B4-BE49-F238E27FC236}">
                <a16:creationId xmlns:a16="http://schemas.microsoft.com/office/drawing/2014/main" id="{198DC5F9-2AA7-C51B-3598-66D25025D393}"/>
              </a:ext>
            </a:extLst>
          </p:cNvPr>
          <p:cNvSpPr/>
          <p:nvPr/>
        </p:nvSpPr>
        <p:spPr>
          <a:xfrm>
            <a:off x="404400" y="1077810"/>
            <a:ext cx="4251960" cy="240030"/>
          </a:xfrm>
          <a:prstGeom prst="rect">
            <a:avLst/>
          </a:prstGeom>
          <a:noFill/>
          <a:ln/>
        </p:spPr>
        <p:txBody>
          <a:bodyPr wrap="square" lIns="0" tIns="0" rIns="0" bIns="0" rtlCol="0" anchor="ctr"/>
          <a:lstStyle/>
          <a:p>
            <a:r>
              <a:rPr lang="en-US" sz="1500" b="1" dirty="0">
                <a:solidFill>
                  <a:srgbClr val="2E75B6"/>
                </a:solidFill>
                <a:latin typeface="Calibri" panose="020F0502020204030204" pitchFamily="34" charset="0"/>
                <a:ea typeface="Calibri" panose="020F0502020204030204" pitchFamily="34" charset="0"/>
                <a:cs typeface="Calibri" panose="020F0502020204030204" pitchFamily="34" charset="0"/>
              </a:rPr>
              <a:t>Brain-Computer Interface (BCI):</a:t>
            </a:r>
            <a:endParaRPr lang="en-US" sz="1500" dirty="0">
              <a:solidFill>
                <a:srgbClr val="2E75B6"/>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Text 2">
            <a:extLst>
              <a:ext uri="{FF2B5EF4-FFF2-40B4-BE49-F238E27FC236}">
                <a16:creationId xmlns:a16="http://schemas.microsoft.com/office/drawing/2014/main" id="{E0550CB9-7524-6435-BCD7-B9B774CB0ED1}"/>
              </a:ext>
            </a:extLst>
          </p:cNvPr>
          <p:cNvSpPr/>
          <p:nvPr/>
        </p:nvSpPr>
        <p:spPr>
          <a:xfrm>
            <a:off x="514350" y="1331556"/>
            <a:ext cx="4114800" cy="617220"/>
          </a:xfrm>
          <a:prstGeom prst="rect">
            <a:avLst/>
          </a:prstGeom>
          <a:noFill/>
          <a:ln/>
        </p:spPr>
        <p:txBody>
          <a:bodyPr wrap="square" lIns="0" tIns="0" rIns="0" bIns="0" rtlCol="0" anchor="ctr"/>
          <a:lstStyle/>
          <a:p>
            <a:pPr marL="257175" indent="-257175">
              <a:lnSpc>
                <a:spcPct val="105000"/>
              </a:lnSpc>
              <a:buSzPct val="100000"/>
              <a:buChar char="•"/>
            </a:pPr>
            <a:r>
              <a:rPr lang="en-US" sz="1350" dirty="0">
                <a:solidFill>
                  <a:srgbClr val="000000"/>
                </a:solidFill>
                <a:latin typeface="Calibri" panose="020F0502020204030204" pitchFamily="34" charset="0"/>
                <a:ea typeface="Calibri" panose="020F0502020204030204" pitchFamily="34" charset="0"/>
                <a:cs typeface="Calibri" panose="020F0502020204030204" pitchFamily="34" charset="0"/>
              </a:rPr>
              <a:t>Translates brain activity into control or communication signals in real time, bypassing normal muscular pathways</a:t>
            </a:r>
            <a:endParaRPr lang="en-US" sz="1350" dirty="0">
              <a:latin typeface="Calibri" panose="020F0502020204030204" pitchFamily="34" charset="0"/>
              <a:ea typeface="Calibri" panose="020F0502020204030204" pitchFamily="34" charset="0"/>
              <a:cs typeface="Calibri" panose="020F0502020204030204" pitchFamily="34" charset="0"/>
            </a:endParaRPr>
          </a:p>
        </p:txBody>
      </p:sp>
      <p:sp>
        <p:nvSpPr>
          <p:cNvPr id="36" name="Text 3">
            <a:extLst>
              <a:ext uri="{FF2B5EF4-FFF2-40B4-BE49-F238E27FC236}">
                <a16:creationId xmlns:a16="http://schemas.microsoft.com/office/drawing/2014/main" id="{9AB1A831-1338-9A05-14B1-A619222D4860}"/>
              </a:ext>
            </a:extLst>
          </p:cNvPr>
          <p:cNvSpPr/>
          <p:nvPr/>
        </p:nvSpPr>
        <p:spPr>
          <a:xfrm>
            <a:off x="404400" y="2106510"/>
            <a:ext cx="4251960" cy="240030"/>
          </a:xfrm>
          <a:prstGeom prst="rect">
            <a:avLst/>
          </a:prstGeom>
          <a:noFill/>
          <a:ln/>
        </p:spPr>
        <p:txBody>
          <a:bodyPr wrap="square" lIns="0" tIns="0" rIns="0" bIns="0" rtlCol="0" anchor="ctr"/>
          <a:lstStyle/>
          <a:p>
            <a:r>
              <a:rPr lang="en-US" sz="1500" b="1" dirty="0">
                <a:solidFill>
                  <a:srgbClr val="2E75B6"/>
                </a:solidFill>
                <a:latin typeface="Calibri" panose="020F0502020204030204" pitchFamily="34" charset="0"/>
                <a:ea typeface="Calibri" panose="020F0502020204030204" pitchFamily="34" charset="0"/>
                <a:cs typeface="Calibri" panose="020F0502020204030204" pitchFamily="34" charset="0"/>
              </a:rPr>
              <a:t>Steady-State Visual Evoked Potential (SSVEP):</a:t>
            </a:r>
            <a:endParaRPr lang="en-US" sz="1500" dirty="0">
              <a:solidFill>
                <a:srgbClr val="2E75B6"/>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Text 4">
            <a:extLst>
              <a:ext uri="{FF2B5EF4-FFF2-40B4-BE49-F238E27FC236}">
                <a16:creationId xmlns:a16="http://schemas.microsoft.com/office/drawing/2014/main" id="{6B490529-02F0-58A2-2AE7-8BB3A2783447}"/>
              </a:ext>
            </a:extLst>
          </p:cNvPr>
          <p:cNvSpPr/>
          <p:nvPr/>
        </p:nvSpPr>
        <p:spPr>
          <a:xfrm>
            <a:off x="514350" y="2360256"/>
            <a:ext cx="4114800" cy="1988820"/>
          </a:xfrm>
          <a:prstGeom prst="rect">
            <a:avLst/>
          </a:prstGeom>
          <a:noFill/>
          <a:ln/>
        </p:spPr>
        <p:txBody>
          <a:bodyPr wrap="square" lIns="0" tIns="0" rIns="0" bIns="0" rtlCol="0" anchor="ctr"/>
          <a:lstStyle/>
          <a:p>
            <a:pPr marL="257175" indent="-257175">
              <a:lnSpc>
                <a:spcPct val="105000"/>
              </a:lnSpc>
              <a:spcAft>
                <a:spcPts val="750"/>
              </a:spcAft>
              <a:buSzPct val="100000"/>
              <a:buChar char="•"/>
            </a:pPr>
            <a:r>
              <a:rPr lang="en-US" sz="1350" dirty="0">
                <a:solidFill>
                  <a:srgbClr val="000000"/>
                </a:solidFill>
                <a:latin typeface="Calibri" panose="020F0502020204030204" pitchFamily="34" charset="0"/>
                <a:ea typeface="Calibri" panose="020F0502020204030204" pitchFamily="34" charset="0"/>
                <a:cs typeface="Calibri" panose="020F0502020204030204" pitchFamily="34" charset="0"/>
              </a:rPr>
              <a:t>Oscillatory response of the visual cortex when a user gazes a target flickering at a constant frequency</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ct val="105000"/>
              </a:lnSpc>
              <a:spcAft>
                <a:spcPts val="750"/>
              </a:spcAft>
              <a:buSzPct val="100000"/>
              <a:buChar char="•"/>
            </a:pPr>
            <a:r>
              <a:rPr lang="en-US" sz="1350" dirty="0">
                <a:solidFill>
                  <a:srgbClr val="000000"/>
                </a:solidFill>
                <a:latin typeface="Calibri" panose="020F0502020204030204" pitchFamily="34" charset="0"/>
                <a:ea typeface="Calibri" panose="020F0502020204030204" pitchFamily="34" charset="0"/>
                <a:cs typeface="Calibri" panose="020F0502020204030204" pitchFamily="34" charset="0"/>
              </a:rPr>
              <a:t>Each target is tagged with its own frequency, so the attended target is decoded from the EEG spectrum</a:t>
            </a:r>
            <a:endParaRPr lang="en-US" sz="1350" dirty="0">
              <a:latin typeface="Calibri" panose="020F0502020204030204" pitchFamily="34" charset="0"/>
              <a:ea typeface="Calibri" panose="020F0502020204030204" pitchFamily="34" charset="0"/>
              <a:cs typeface="Calibri" panose="020F0502020204030204" pitchFamily="34" charset="0"/>
            </a:endParaRPr>
          </a:p>
          <a:p>
            <a:pPr marL="257175" indent="-257175">
              <a:lnSpc>
                <a:spcPct val="105000"/>
              </a:lnSpc>
              <a:spcAft>
                <a:spcPts val="750"/>
              </a:spcAft>
              <a:buSzPct val="100000"/>
              <a:buChar char="•"/>
            </a:pPr>
            <a:r>
              <a:rPr lang="en-US" sz="1350" dirty="0">
                <a:solidFill>
                  <a:srgbClr val="000000"/>
                </a:solidFill>
                <a:latin typeface="Calibri" panose="020F0502020204030204" pitchFamily="34" charset="0"/>
                <a:ea typeface="Calibri" panose="020F0502020204030204" pitchFamily="34" charset="0"/>
                <a:cs typeface="Calibri" panose="020F0502020204030204" pitchFamily="34" charset="0"/>
              </a:rPr>
              <a:t>High information transfer rate (ITR), little user training, robust across users → widely used in BCI applications (spellers and control applications)</a:t>
            </a:r>
            <a:endParaRPr lang="en-US" sz="1350" dirty="0">
              <a:latin typeface="Calibri" panose="020F0502020204030204" pitchFamily="34" charset="0"/>
              <a:ea typeface="Calibri" panose="020F0502020204030204" pitchFamily="34" charset="0"/>
              <a:cs typeface="Calibri" panose="020F0502020204030204" pitchFamily="34" charset="0"/>
            </a:endParaRPr>
          </a:p>
        </p:txBody>
      </p:sp>
      <p:sp>
        <p:nvSpPr>
          <p:cNvPr id="42" name="Text 6">
            <a:extLst>
              <a:ext uri="{FF2B5EF4-FFF2-40B4-BE49-F238E27FC236}">
                <a16:creationId xmlns:a16="http://schemas.microsoft.com/office/drawing/2014/main" id="{3A96299F-7135-E07A-FFA9-02E01E9A8670}"/>
              </a:ext>
            </a:extLst>
          </p:cNvPr>
          <p:cNvSpPr/>
          <p:nvPr/>
        </p:nvSpPr>
        <p:spPr>
          <a:xfrm>
            <a:off x="5256221" y="1077810"/>
            <a:ext cx="3011533" cy="202102"/>
          </a:xfrm>
          <a:prstGeom prst="rect">
            <a:avLst/>
          </a:prstGeom>
          <a:noFill/>
          <a:ln/>
        </p:spPr>
        <p:txBody>
          <a:bodyPr wrap="square" rtlCol="0" anchor="ctr"/>
          <a:lstStyle/>
          <a:p>
            <a:pPr algn="ctr"/>
            <a:r>
              <a:rPr lang="en-US" sz="1125" dirty="0">
                <a:solidFill>
                  <a:srgbClr val="000000"/>
                </a:solidFill>
                <a:latin typeface="Calibri" panose="020F0502020204030204" pitchFamily="34" charset="0"/>
                <a:ea typeface="Calibri" panose="020F0502020204030204" pitchFamily="34" charset="0"/>
                <a:cs typeface="Calibri" panose="020F0502020204030204" pitchFamily="34" charset="0"/>
              </a:rPr>
              <a:t>Flickering Stimulus (e.g. 10 Hz)</a:t>
            </a:r>
            <a:endParaRPr lang="en-US" sz="1125" dirty="0">
              <a:latin typeface="Calibri" panose="020F0502020204030204" pitchFamily="34" charset="0"/>
              <a:ea typeface="Calibri" panose="020F0502020204030204" pitchFamily="34" charset="0"/>
              <a:cs typeface="Calibri" panose="020F0502020204030204" pitchFamily="34" charset="0"/>
            </a:endParaRPr>
          </a:p>
        </p:txBody>
      </p:sp>
      <p:sp>
        <p:nvSpPr>
          <p:cNvPr id="44" name="Shape 7">
            <a:extLst>
              <a:ext uri="{FF2B5EF4-FFF2-40B4-BE49-F238E27FC236}">
                <a16:creationId xmlns:a16="http://schemas.microsoft.com/office/drawing/2014/main" id="{85CD8BF1-5A11-CC18-179C-DC7EC20AFD4A}"/>
              </a:ext>
            </a:extLst>
          </p:cNvPr>
          <p:cNvSpPr/>
          <p:nvPr/>
        </p:nvSpPr>
        <p:spPr>
          <a:xfrm>
            <a:off x="6707779" y="1311106"/>
            <a:ext cx="108415" cy="57045"/>
          </a:xfrm>
          <a:prstGeom prst="downArrow">
            <a:avLst/>
          </a:prstGeom>
          <a:solidFill>
            <a:srgbClr val="1E9AD7"/>
          </a:solidFill>
          <a:ln w="12700">
            <a:solidFill>
              <a:srgbClr val="1E9AD7"/>
            </a:solidFill>
            <a:prstDash val="solid"/>
          </a:ln>
        </p:spPr>
        <p:txBody>
          <a:bodyPr/>
          <a:lstStyle/>
          <a:p>
            <a:endParaRPr lang="LID4096" sz="1350"/>
          </a:p>
        </p:txBody>
      </p:sp>
      <p:sp>
        <p:nvSpPr>
          <p:cNvPr id="48" name="Text 9">
            <a:extLst>
              <a:ext uri="{FF2B5EF4-FFF2-40B4-BE49-F238E27FC236}">
                <a16:creationId xmlns:a16="http://schemas.microsoft.com/office/drawing/2014/main" id="{E27612E1-CCEC-0127-A8B5-B202757E1B21}"/>
              </a:ext>
            </a:extLst>
          </p:cNvPr>
          <p:cNvSpPr/>
          <p:nvPr/>
        </p:nvSpPr>
        <p:spPr>
          <a:xfrm>
            <a:off x="5256219" y="1393435"/>
            <a:ext cx="3011533" cy="202102"/>
          </a:xfrm>
          <a:prstGeom prst="rect">
            <a:avLst/>
          </a:prstGeom>
          <a:noFill/>
          <a:ln/>
        </p:spPr>
        <p:txBody>
          <a:bodyPr wrap="square" rtlCol="0" anchor="ctr"/>
          <a:lstStyle/>
          <a:p>
            <a:pPr algn="ctr"/>
            <a:r>
              <a:rPr lang="en-US" sz="1125" dirty="0">
                <a:solidFill>
                  <a:srgbClr val="000000"/>
                </a:solidFill>
                <a:latin typeface="Calibri" panose="020F0502020204030204" pitchFamily="34" charset="0"/>
                <a:ea typeface="Calibri" panose="020F0502020204030204" pitchFamily="34" charset="0"/>
                <a:cs typeface="Calibri" panose="020F0502020204030204" pitchFamily="34" charset="0"/>
              </a:rPr>
              <a:t>Gaze Fixation</a:t>
            </a:r>
            <a:endParaRPr lang="en-US" sz="1125" dirty="0">
              <a:latin typeface="Calibri" panose="020F0502020204030204" pitchFamily="34" charset="0"/>
              <a:ea typeface="Calibri" panose="020F0502020204030204" pitchFamily="34" charset="0"/>
              <a:cs typeface="Calibri" panose="020F0502020204030204" pitchFamily="34" charset="0"/>
            </a:endParaRPr>
          </a:p>
        </p:txBody>
      </p:sp>
      <p:sp>
        <p:nvSpPr>
          <p:cNvPr id="52" name="Shape 11">
            <a:extLst>
              <a:ext uri="{FF2B5EF4-FFF2-40B4-BE49-F238E27FC236}">
                <a16:creationId xmlns:a16="http://schemas.microsoft.com/office/drawing/2014/main" id="{653636F3-13FE-A8ED-514B-66F2D3B21A5D}"/>
              </a:ext>
            </a:extLst>
          </p:cNvPr>
          <p:cNvSpPr/>
          <p:nvPr/>
        </p:nvSpPr>
        <p:spPr>
          <a:xfrm>
            <a:off x="5256218" y="1727854"/>
            <a:ext cx="3011533" cy="202102"/>
          </a:xfrm>
          <a:prstGeom prst="roundRect">
            <a:avLst>
              <a:gd name="adj" fmla="val 12903"/>
            </a:avLst>
          </a:prstGeom>
          <a:solidFill>
            <a:srgbClr val="F2F2F2"/>
          </a:solidFill>
          <a:ln w="12700">
            <a:solidFill>
              <a:srgbClr val="BFBFBF"/>
            </a:solidFill>
            <a:prstDash val="solid"/>
          </a:ln>
        </p:spPr>
        <p:txBody>
          <a:bodyPr/>
          <a:lstStyle/>
          <a:p>
            <a:endParaRPr lang="LID4096" sz="1350"/>
          </a:p>
        </p:txBody>
      </p:sp>
      <p:sp>
        <p:nvSpPr>
          <p:cNvPr id="54" name="Text 12">
            <a:extLst>
              <a:ext uri="{FF2B5EF4-FFF2-40B4-BE49-F238E27FC236}">
                <a16:creationId xmlns:a16="http://schemas.microsoft.com/office/drawing/2014/main" id="{4A7286AD-D84A-ED2D-BBC2-9AB2DDA975F3}"/>
              </a:ext>
            </a:extLst>
          </p:cNvPr>
          <p:cNvSpPr/>
          <p:nvPr/>
        </p:nvSpPr>
        <p:spPr>
          <a:xfrm>
            <a:off x="5263155" y="1727854"/>
            <a:ext cx="3011533" cy="202102"/>
          </a:xfrm>
          <a:prstGeom prst="rect">
            <a:avLst/>
          </a:prstGeom>
          <a:noFill/>
          <a:ln/>
        </p:spPr>
        <p:txBody>
          <a:bodyPr wrap="square" rtlCol="0" anchor="ctr"/>
          <a:lstStyle/>
          <a:p>
            <a:pPr algn="ctr"/>
            <a:r>
              <a:rPr lang="en-US" sz="1125" dirty="0">
                <a:solidFill>
                  <a:srgbClr val="000000"/>
                </a:solidFill>
                <a:latin typeface="Calibri" panose="020F0502020204030204" pitchFamily="34" charset="0"/>
                <a:ea typeface="Calibri" panose="020F0502020204030204" pitchFamily="34" charset="0"/>
                <a:cs typeface="Calibri" panose="020F0502020204030204" pitchFamily="34" charset="0"/>
              </a:rPr>
              <a:t>Visual Cortex Response (EEG at Oz)</a:t>
            </a:r>
            <a:endParaRPr lang="en-US" sz="1125" dirty="0">
              <a:latin typeface="Calibri" panose="020F0502020204030204" pitchFamily="34" charset="0"/>
              <a:ea typeface="Calibri" panose="020F0502020204030204" pitchFamily="34" charset="0"/>
              <a:cs typeface="Calibri" panose="020F0502020204030204" pitchFamily="34" charset="0"/>
            </a:endParaRPr>
          </a:p>
        </p:txBody>
      </p:sp>
      <p:sp>
        <p:nvSpPr>
          <p:cNvPr id="60" name="Text 15">
            <a:extLst>
              <a:ext uri="{FF2B5EF4-FFF2-40B4-BE49-F238E27FC236}">
                <a16:creationId xmlns:a16="http://schemas.microsoft.com/office/drawing/2014/main" id="{BC2061B1-731B-C79A-6F3F-A34CC39C1882}"/>
              </a:ext>
            </a:extLst>
          </p:cNvPr>
          <p:cNvSpPr/>
          <p:nvPr/>
        </p:nvSpPr>
        <p:spPr>
          <a:xfrm>
            <a:off x="5263154" y="2038762"/>
            <a:ext cx="3011533" cy="202102"/>
          </a:xfrm>
          <a:prstGeom prst="rect">
            <a:avLst/>
          </a:prstGeom>
          <a:noFill/>
          <a:ln/>
        </p:spPr>
        <p:txBody>
          <a:bodyPr wrap="square" rtlCol="0" anchor="ctr"/>
          <a:lstStyle/>
          <a:p>
            <a:pPr algn="ctr"/>
            <a:r>
              <a:rPr lang="en-US" sz="1125" b="1" dirty="0">
                <a:solidFill>
                  <a:srgbClr val="1F3864"/>
                </a:solidFill>
                <a:latin typeface="Calibri" panose="020F0502020204030204" pitchFamily="34" charset="0"/>
                <a:ea typeface="Calibri" panose="020F0502020204030204" pitchFamily="34" charset="0"/>
                <a:cs typeface="Calibri" panose="020F0502020204030204" pitchFamily="34" charset="0"/>
              </a:rPr>
              <a:t>SSVEP: spectral peak at 10 Hz</a:t>
            </a:r>
            <a:endParaRPr lang="en-US" sz="1125" dirty="0">
              <a:latin typeface="Calibri" panose="020F0502020204030204" pitchFamily="34" charset="0"/>
              <a:ea typeface="Calibri" panose="020F0502020204030204" pitchFamily="34" charset="0"/>
              <a:cs typeface="Calibri" panose="020F0502020204030204" pitchFamily="34" charset="0"/>
            </a:endParaRPr>
          </a:p>
        </p:txBody>
      </p:sp>
      <p:sp>
        <p:nvSpPr>
          <p:cNvPr id="96" name="Text 33">
            <a:extLst>
              <a:ext uri="{FF2B5EF4-FFF2-40B4-BE49-F238E27FC236}">
                <a16:creationId xmlns:a16="http://schemas.microsoft.com/office/drawing/2014/main" id="{7BC9D645-B028-B9FF-D2F1-F7B7465BBFDB}"/>
              </a:ext>
            </a:extLst>
          </p:cNvPr>
          <p:cNvSpPr/>
          <p:nvPr/>
        </p:nvSpPr>
        <p:spPr>
          <a:xfrm>
            <a:off x="171450" y="4786884"/>
            <a:ext cx="5143500" cy="315468"/>
          </a:xfrm>
          <a:prstGeom prst="rect">
            <a:avLst/>
          </a:prstGeom>
          <a:noFill/>
          <a:ln/>
        </p:spPr>
        <p:txBody>
          <a:bodyPr wrap="square" lIns="0" tIns="0" rIns="0" bIns="0" rtlCol="0" anchor="ctr"/>
          <a:lstStyle/>
          <a:p>
            <a:r>
              <a:rPr lang="en-US" sz="675" dirty="0">
                <a:solidFill>
                  <a:srgbClr val="404040"/>
                </a:solidFill>
                <a:latin typeface="Calibri" panose="020F0502020204030204" pitchFamily="34" charset="0"/>
                <a:ea typeface="Calibri" panose="020F0502020204030204" pitchFamily="34" charset="0"/>
                <a:cs typeface="Calibri" panose="020F0502020204030204" pitchFamily="34" charset="0"/>
              </a:rPr>
              <a:t>J. R. Wolpaw et al., “Brain–computer interfaces for communication and control,” Clin. Neurophysiol., vol. 113, no. 6, pp. 767–791, 2002.  </a:t>
            </a:r>
          </a:p>
          <a:p>
            <a:r>
              <a:rPr lang="en-US" sz="675" dirty="0">
                <a:solidFill>
                  <a:srgbClr val="404040"/>
                </a:solidFill>
                <a:latin typeface="Calibri" panose="020F0502020204030204" pitchFamily="34" charset="0"/>
                <a:ea typeface="Calibri" panose="020F0502020204030204" pitchFamily="34" charset="0"/>
                <a:cs typeface="Calibri" panose="020F0502020204030204" pitchFamily="34" charset="0"/>
              </a:rPr>
              <a:t>F.-B. Vialatte et al., “Steady-state visually evoked potentials: Focus on essential paradigms and future perspectives,” Prog. Neurobiol., vol. 90, no. 4, pp. 418–438, 2010.</a:t>
            </a:r>
            <a:endParaRPr lang="en-US" sz="675" dirty="0">
              <a:latin typeface="Calibri" panose="020F0502020204030204" pitchFamily="34" charset="0"/>
              <a:ea typeface="Calibri" panose="020F0502020204030204" pitchFamily="34" charset="0"/>
              <a:cs typeface="Calibri" panose="020F0502020204030204" pitchFamily="34" charset="0"/>
            </a:endParaRPr>
          </a:p>
        </p:txBody>
      </p:sp>
      <p:sp>
        <p:nvSpPr>
          <p:cNvPr id="100" name="Text 0">
            <a:extLst>
              <a:ext uri="{FF2B5EF4-FFF2-40B4-BE49-F238E27FC236}">
                <a16:creationId xmlns:a16="http://schemas.microsoft.com/office/drawing/2014/main" id="{50184D54-CD68-F940-C007-EC67DBA7DDE9}"/>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SSVEP BCIs</a:t>
            </a:r>
            <a:endParaRPr lang="en-US" sz="2800" dirty="0"/>
          </a:p>
        </p:txBody>
      </p:sp>
      <p:sp>
        <p:nvSpPr>
          <p:cNvPr id="102" name="Shape 1">
            <a:extLst>
              <a:ext uri="{FF2B5EF4-FFF2-40B4-BE49-F238E27FC236}">
                <a16:creationId xmlns:a16="http://schemas.microsoft.com/office/drawing/2014/main" id="{3A57460B-4E7E-8084-F7C0-BA02EEC38E7F}"/>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108" name="Shape 7">
            <a:extLst>
              <a:ext uri="{FF2B5EF4-FFF2-40B4-BE49-F238E27FC236}">
                <a16:creationId xmlns:a16="http://schemas.microsoft.com/office/drawing/2014/main" id="{E470A6E8-309C-B9A6-4AEC-CFE9A7934E59}"/>
              </a:ext>
            </a:extLst>
          </p:cNvPr>
          <p:cNvSpPr/>
          <p:nvPr/>
        </p:nvSpPr>
        <p:spPr>
          <a:xfrm>
            <a:off x="6707779" y="1634290"/>
            <a:ext cx="108415" cy="57045"/>
          </a:xfrm>
          <a:prstGeom prst="downArrow">
            <a:avLst/>
          </a:prstGeom>
          <a:solidFill>
            <a:srgbClr val="1E9AD7"/>
          </a:solidFill>
          <a:ln w="12700">
            <a:solidFill>
              <a:srgbClr val="1E9AD7"/>
            </a:solidFill>
            <a:prstDash val="solid"/>
          </a:ln>
        </p:spPr>
        <p:txBody>
          <a:bodyPr/>
          <a:lstStyle/>
          <a:p>
            <a:endParaRPr lang="LID4096" sz="1350"/>
          </a:p>
        </p:txBody>
      </p:sp>
      <p:sp>
        <p:nvSpPr>
          <p:cNvPr id="110" name="Shape 7">
            <a:extLst>
              <a:ext uri="{FF2B5EF4-FFF2-40B4-BE49-F238E27FC236}">
                <a16:creationId xmlns:a16="http://schemas.microsoft.com/office/drawing/2014/main" id="{85A31A35-6BE6-1F5D-C698-3D602B6E3A74}"/>
              </a:ext>
            </a:extLst>
          </p:cNvPr>
          <p:cNvSpPr/>
          <p:nvPr/>
        </p:nvSpPr>
        <p:spPr>
          <a:xfrm>
            <a:off x="6707776" y="1957473"/>
            <a:ext cx="108415" cy="57045"/>
          </a:xfrm>
          <a:prstGeom prst="downArrow">
            <a:avLst/>
          </a:prstGeom>
          <a:solidFill>
            <a:srgbClr val="1E9AD7"/>
          </a:solidFill>
          <a:ln w="12700">
            <a:solidFill>
              <a:srgbClr val="1E9AD7"/>
            </a:solidFill>
            <a:prstDash val="solid"/>
          </a:ln>
        </p:spPr>
        <p:txBody>
          <a:bodyPr/>
          <a:lstStyle/>
          <a:p>
            <a:endParaRPr lang="LID4096" sz="1350"/>
          </a:p>
        </p:txBody>
      </p:sp>
      <p:pic>
        <p:nvPicPr>
          <p:cNvPr id="114" name="Picture 113" descr="The image displays a frequency spectrum with peaks at 1.75, 1.50, 10, and 20 Hz, indicating the presence of fundamental and harmonic frequencies.&#10;&#10;AI-generated content may be incorrect.">
            <a:extLst>
              <a:ext uri="{FF2B5EF4-FFF2-40B4-BE49-F238E27FC236}">
                <a16:creationId xmlns:a16="http://schemas.microsoft.com/office/drawing/2014/main" id="{7CB0D678-DD03-E517-C284-FF37F12102B3}"/>
              </a:ext>
            </a:extLst>
          </p:cNvPr>
          <p:cNvPicPr>
            <a:picLocks noChangeAspect="1"/>
          </p:cNvPicPr>
          <p:nvPr/>
        </p:nvPicPr>
        <p:blipFill>
          <a:blip r:embed="rId3"/>
          <a:stretch>
            <a:fillRect/>
          </a:stretch>
        </p:blipFill>
        <p:spPr>
          <a:xfrm>
            <a:off x="4892742" y="2391437"/>
            <a:ext cx="3630073" cy="1875763"/>
          </a:xfrm>
          <a:prstGeom prst="rect">
            <a:avLst/>
          </a:prstGeom>
        </p:spPr>
      </p:pic>
    </p:spTree>
    <p:extLst>
      <p:ext uri="{BB962C8B-B14F-4D97-AF65-F5344CB8AC3E}">
        <p14:creationId xmlns:p14="http://schemas.microsoft.com/office/powerpoint/2010/main" val="2079491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B185-6D52-FE20-A86B-9C0C44DF339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16476736-16B2-E10C-73F0-430D45E35E44}"/>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SSVEP Chess State Machine</a:t>
            </a:r>
            <a:endParaRPr lang="en-US" sz="2800" dirty="0"/>
          </a:p>
        </p:txBody>
      </p:sp>
      <p:sp>
        <p:nvSpPr>
          <p:cNvPr id="5" name="Shape 1">
            <a:extLst>
              <a:ext uri="{FF2B5EF4-FFF2-40B4-BE49-F238E27FC236}">
                <a16:creationId xmlns:a16="http://schemas.microsoft.com/office/drawing/2014/main" id="{54235C0C-81E8-5EBF-2C4E-037B347DE011}"/>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7" name="Shape 2">
            <a:extLst>
              <a:ext uri="{FF2B5EF4-FFF2-40B4-BE49-F238E27FC236}">
                <a16:creationId xmlns:a16="http://schemas.microsoft.com/office/drawing/2014/main" id="{A70DA968-DE56-1B1F-EB5E-951AF670DFF0}"/>
              </a:ext>
            </a:extLst>
          </p:cNvPr>
          <p:cNvSpPr/>
          <p:nvPr/>
        </p:nvSpPr>
        <p:spPr>
          <a:xfrm>
            <a:off x="320040" y="1097280"/>
            <a:ext cx="1600200" cy="2560320"/>
          </a:xfrm>
          <a:prstGeom prst="rect">
            <a:avLst/>
          </a:prstGeom>
          <a:solidFill>
            <a:srgbClr val="F2F2F2"/>
          </a:solidFill>
          <a:ln w="10160">
            <a:solidFill>
              <a:srgbClr val="CCCCCC"/>
            </a:solidFill>
            <a:prstDash val="solid"/>
          </a:ln>
        </p:spPr>
        <p:txBody>
          <a:bodyPr/>
          <a:lstStyle/>
          <a:p>
            <a:endParaRPr lang="LID4096"/>
          </a:p>
        </p:txBody>
      </p:sp>
      <p:sp>
        <p:nvSpPr>
          <p:cNvPr id="9" name="Shape 3">
            <a:extLst>
              <a:ext uri="{FF2B5EF4-FFF2-40B4-BE49-F238E27FC236}">
                <a16:creationId xmlns:a16="http://schemas.microsoft.com/office/drawing/2014/main" id="{D4303A1E-C1A8-30A4-C09C-C5D59BCBC948}"/>
              </a:ext>
            </a:extLst>
          </p:cNvPr>
          <p:cNvSpPr/>
          <p:nvPr/>
        </p:nvSpPr>
        <p:spPr>
          <a:xfrm>
            <a:off x="841248" y="1188720"/>
            <a:ext cx="566928" cy="566928"/>
          </a:xfrm>
          <a:prstGeom prst="ellipse">
            <a:avLst/>
          </a:prstGeom>
          <a:solidFill>
            <a:srgbClr val="2E75B6"/>
          </a:solidFill>
          <a:ln w="12700">
            <a:solidFill>
              <a:srgbClr val="2E75B6"/>
            </a:solidFill>
            <a:prstDash val="solid"/>
          </a:ln>
        </p:spPr>
        <p:txBody>
          <a:bodyPr/>
          <a:lstStyle/>
          <a:p>
            <a:endParaRPr lang="LID4096"/>
          </a:p>
        </p:txBody>
      </p:sp>
      <p:sp>
        <p:nvSpPr>
          <p:cNvPr id="11" name="Text 4">
            <a:extLst>
              <a:ext uri="{FF2B5EF4-FFF2-40B4-BE49-F238E27FC236}">
                <a16:creationId xmlns:a16="http://schemas.microsoft.com/office/drawing/2014/main" id="{10868AC4-FF8E-C918-9FEF-00BB38F08BF6}"/>
              </a:ext>
            </a:extLst>
          </p:cNvPr>
          <p:cNvSpPr/>
          <p:nvPr/>
        </p:nvSpPr>
        <p:spPr>
          <a:xfrm>
            <a:off x="841248" y="1188720"/>
            <a:ext cx="566928" cy="566928"/>
          </a:xfrm>
          <a:prstGeom prst="rect">
            <a:avLst/>
          </a:prstGeom>
          <a:noFill/>
          <a:ln/>
        </p:spPr>
        <p:txBody>
          <a:bodyPr wrap="square" rtlCol="0" anchor="ctr"/>
          <a:lstStyle/>
          <a:p>
            <a:pPr marL="0" indent="0" algn="ctr">
              <a:buNone/>
            </a:pPr>
            <a:r>
              <a:rPr lang="en-US" sz="1800" dirty="0">
                <a:solidFill>
                  <a:srgbClr val="FFFFFF"/>
                </a:solidFill>
              </a:rPr>
              <a:t>①</a:t>
            </a:r>
            <a:endParaRPr lang="en-US" sz="1800" dirty="0"/>
          </a:p>
        </p:txBody>
      </p:sp>
      <p:sp>
        <p:nvSpPr>
          <p:cNvPr id="13" name="Text 5">
            <a:extLst>
              <a:ext uri="{FF2B5EF4-FFF2-40B4-BE49-F238E27FC236}">
                <a16:creationId xmlns:a16="http://schemas.microsoft.com/office/drawing/2014/main" id="{54096E72-8912-889D-FFAB-D243C78A1349}"/>
              </a:ext>
            </a:extLst>
          </p:cNvPr>
          <p:cNvSpPr/>
          <p:nvPr/>
        </p:nvSpPr>
        <p:spPr>
          <a:xfrm>
            <a:off x="393192" y="1828800"/>
            <a:ext cx="1463040" cy="365760"/>
          </a:xfrm>
          <a:prstGeom prst="rect">
            <a:avLst/>
          </a:prstGeom>
          <a:noFill/>
          <a:ln/>
        </p:spPr>
        <p:txBody>
          <a:bodyPr wrap="square" rtlCol="0" anchor="ctr"/>
          <a:lstStyle/>
          <a:p>
            <a:pPr marL="0" indent="0" algn="ctr">
              <a:buNone/>
            </a:pPr>
            <a:r>
              <a:rPr lang="en-US" sz="1300" b="1" dirty="0">
                <a:solidFill>
                  <a:srgbClr val="1F3864"/>
                </a:solidFill>
                <a:latin typeface="Calibri" pitchFamily="34" charset="0"/>
                <a:ea typeface="Calibri" pitchFamily="34" charset="-122"/>
                <a:cs typeface="Calibri" pitchFamily="34" charset="-120"/>
              </a:rPr>
              <a:t>Board State</a:t>
            </a:r>
            <a:endParaRPr lang="en-US" sz="1300" dirty="0"/>
          </a:p>
        </p:txBody>
      </p:sp>
      <p:sp>
        <p:nvSpPr>
          <p:cNvPr id="15" name="Text 6">
            <a:extLst>
              <a:ext uri="{FF2B5EF4-FFF2-40B4-BE49-F238E27FC236}">
                <a16:creationId xmlns:a16="http://schemas.microsoft.com/office/drawing/2014/main" id="{D64FC35C-ADD9-0DBF-2EB3-AC22BEC37903}"/>
              </a:ext>
            </a:extLst>
          </p:cNvPr>
          <p:cNvSpPr/>
          <p:nvPr/>
        </p:nvSpPr>
        <p:spPr>
          <a:xfrm>
            <a:off x="411480" y="2212848"/>
            <a:ext cx="1417320" cy="1325880"/>
          </a:xfrm>
          <a:prstGeom prst="rect">
            <a:avLst/>
          </a:prstGeom>
          <a:noFill/>
          <a:ln/>
        </p:spPr>
        <p:txBody>
          <a:bodyPr wrap="square" rtlCol="0" anchor="t"/>
          <a:lstStyle/>
          <a:p>
            <a:pPr marL="0" indent="0" algn="ctr">
              <a:buNone/>
            </a:pPr>
            <a:r>
              <a:rPr lang="en-US" sz="1200" dirty="0">
                <a:solidFill>
                  <a:srgbClr val="000000"/>
                </a:solidFill>
                <a:latin typeface="Calibri" pitchFamily="34" charset="0"/>
                <a:ea typeface="Calibri" pitchFamily="34" charset="-122"/>
                <a:cs typeface="Calibri" pitchFamily="34" charset="-120"/>
              </a:rPr>
              <a:t>Legal moves determine which squares are activated</a:t>
            </a:r>
            <a:endParaRPr lang="en-US" sz="1200" dirty="0"/>
          </a:p>
        </p:txBody>
      </p:sp>
      <p:sp>
        <p:nvSpPr>
          <p:cNvPr id="17" name="Shape 7">
            <a:extLst>
              <a:ext uri="{FF2B5EF4-FFF2-40B4-BE49-F238E27FC236}">
                <a16:creationId xmlns:a16="http://schemas.microsoft.com/office/drawing/2014/main" id="{D2E56610-3BD0-DD42-8C13-975A2CA92F3F}"/>
              </a:ext>
            </a:extLst>
          </p:cNvPr>
          <p:cNvSpPr/>
          <p:nvPr/>
        </p:nvSpPr>
        <p:spPr>
          <a:xfrm>
            <a:off x="1920240" y="2377440"/>
            <a:ext cx="137160" cy="0"/>
          </a:xfrm>
          <a:prstGeom prst="line">
            <a:avLst/>
          </a:prstGeom>
          <a:noFill/>
          <a:ln w="25400">
            <a:solidFill>
              <a:srgbClr val="2E75B6"/>
            </a:solidFill>
            <a:prstDash val="solid"/>
          </a:ln>
        </p:spPr>
        <p:txBody>
          <a:bodyPr/>
          <a:lstStyle/>
          <a:p>
            <a:endParaRPr lang="LID4096"/>
          </a:p>
        </p:txBody>
      </p:sp>
      <p:sp>
        <p:nvSpPr>
          <p:cNvPr id="19" name="Shape 8">
            <a:extLst>
              <a:ext uri="{FF2B5EF4-FFF2-40B4-BE49-F238E27FC236}">
                <a16:creationId xmlns:a16="http://schemas.microsoft.com/office/drawing/2014/main" id="{4F3C7E45-F9C6-1288-87B0-19987F7B971A}"/>
              </a:ext>
            </a:extLst>
          </p:cNvPr>
          <p:cNvSpPr/>
          <p:nvPr/>
        </p:nvSpPr>
        <p:spPr>
          <a:xfrm>
            <a:off x="2057400" y="1097280"/>
            <a:ext cx="1600200" cy="2560320"/>
          </a:xfrm>
          <a:prstGeom prst="rect">
            <a:avLst/>
          </a:prstGeom>
          <a:solidFill>
            <a:srgbClr val="F2F2F2"/>
          </a:solidFill>
          <a:ln w="10160">
            <a:solidFill>
              <a:srgbClr val="CCCCCC"/>
            </a:solidFill>
            <a:prstDash val="solid"/>
          </a:ln>
        </p:spPr>
        <p:txBody>
          <a:bodyPr/>
          <a:lstStyle/>
          <a:p>
            <a:endParaRPr lang="LID4096"/>
          </a:p>
        </p:txBody>
      </p:sp>
      <p:sp>
        <p:nvSpPr>
          <p:cNvPr id="21" name="Shape 9">
            <a:extLst>
              <a:ext uri="{FF2B5EF4-FFF2-40B4-BE49-F238E27FC236}">
                <a16:creationId xmlns:a16="http://schemas.microsoft.com/office/drawing/2014/main" id="{C5FC61EF-041A-C57D-1909-AB90F6EE08D4}"/>
              </a:ext>
            </a:extLst>
          </p:cNvPr>
          <p:cNvSpPr/>
          <p:nvPr/>
        </p:nvSpPr>
        <p:spPr>
          <a:xfrm>
            <a:off x="2578608" y="1188720"/>
            <a:ext cx="566928" cy="566928"/>
          </a:xfrm>
          <a:prstGeom prst="ellipse">
            <a:avLst/>
          </a:prstGeom>
          <a:solidFill>
            <a:srgbClr val="2E75B6"/>
          </a:solidFill>
          <a:ln w="12700">
            <a:solidFill>
              <a:srgbClr val="2E75B6"/>
            </a:solidFill>
            <a:prstDash val="solid"/>
          </a:ln>
        </p:spPr>
        <p:txBody>
          <a:bodyPr/>
          <a:lstStyle/>
          <a:p>
            <a:endParaRPr lang="LID4096"/>
          </a:p>
        </p:txBody>
      </p:sp>
      <p:sp>
        <p:nvSpPr>
          <p:cNvPr id="23" name="Text 10">
            <a:extLst>
              <a:ext uri="{FF2B5EF4-FFF2-40B4-BE49-F238E27FC236}">
                <a16:creationId xmlns:a16="http://schemas.microsoft.com/office/drawing/2014/main" id="{97993498-AC0B-37DB-DBFA-96A7E66BFD13}"/>
              </a:ext>
            </a:extLst>
          </p:cNvPr>
          <p:cNvSpPr/>
          <p:nvPr/>
        </p:nvSpPr>
        <p:spPr>
          <a:xfrm>
            <a:off x="2578608" y="1188720"/>
            <a:ext cx="566928" cy="566928"/>
          </a:xfrm>
          <a:prstGeom prst="rect">
            <a:avLst/>
          </a:prstGeom>
          <a:noFill/>
          <a:ln/>
        </p:spPr>
        <p:txBody>
          <a:bodyPr wrap="square" rtlCol="0" anchor="ctr"/>
          <a:lstStyle/>
          <a:p>
            <a:pPr marL="0" indent="0" algn="ctr">
              <a:buNone/>
            </a:pPr>
            <a:r>
              <a:rPr lang="en-US" sz="1800" dirty="0">
                <a:solidFill>
                  <a:srgbClr val="FFFFFF"/>
                </a:solidFill>
              </a:rPr>
              <a:t>②</a:t>
            </a:r>
            <a:endParaRPr lang="en-US" sz="1800" dirty="0"/>
          </a:p>
        </p:txBody>
      </p:sp>
      <p:sp>
        <p:nvSpPr>
          <p:cNvPr id="25" name="Text 11">
            <a:extLst>
              <a:ext uri="{FF2B5EF4-FFF2-40B4-BE49-F238E27FC236}">
                <a16:creationId xmlns:a16="http://schemas.microsoft.com/office/drawing/2014/main" id="{E505B443-A060-D9DA-0368-E55C60AB70A5}"/>
              </a:ext>
            </a:extLst>
          </p:cNvPr>
          <p:cNvSpPr/>
          <p:nvPr/>
        </p:nvSpPr>
        <p:spPr>
          <a:xfrm>
            <a:off x="2130552" y="1828800"/>
            <a:ext cx="1463040" cy="365760"/>
          </a:xfrm>
          <a:prstGeom prst="rect">
            <a:avLst/>
          </a:prstGeom>
          <a:noFill/>
          <a:ln/>
        </p:spPr>
        <p:txBody>
          <a:bodyPr wrap="square" rtlCol="0" anchor="ctr"/>
          <a:lstStyle/>
          <a:p>
            <a:pPr marL="0" indent="0" algn="ctr">
              <a:buNone/>
            </a:pPr>
            <a:r>
              <a:rPr lang="en-US" sz="1300" b="1" dirty="0">
                <a:solidFill>
                  <a:srgbClr val="1F3864"/>
                </a:solidFill>
                <a:latin typeface="Calibri" pitchFamily="34" charset="0"/>
                <a:ea typeface="Calibri" pitchFamily="34" charset="-122"/>
                <a:cs typeface="Calibri" pitchFamily="34" charset="-120"/>
              </a:rPr>
              <a:t>LED Flicker</a:t>
            </a:r>
            <a:endParaRPr lang="en-US" sz="1300" dirty="0"/>
          </a:p>
        </p:txBody>
      </p:sp>
      <p:sp>
        <p:nvSpPr>
          <p:cNvPr id="27" name="Text 12">
            <a:extLst>
              <a:ext uri="{FF2B5EF4-FFF2-40B4-BE49-F238E27FC236}">
                <a16:creationId xmlns:a16="http://schemas.microsoft.com/office/drawing/2014/main" id="{AF13D6D0-EC06-7537-6F44-1144AE921060}"/>
              </a:ext>
            </a:extLst>
          </p:cNvPr>
          <p:cNvSpPr/>
          <p:nvPr/>
        </p:nvSpPr>
        <p:spPr>
          <a:xfrm>
            <a:off x="2148840" y="2212848"/>
            <a:ext cx="1417320" cy="1325880"/>
          </a:xfrm>
          <a:prstGeom prst="rect">
            <a:avLst/>
          </a:prstGeom>
          <a:noFill/>
          <a:ln/>
        </p:spPr>
        <p:txBody>
          <a:bodyPr wrap="square" rtlCol="0" anchor="t"/>
          <a:lstStyle/>
          <a:p>
            <a:pPr marL="0" indent="0" algn="ctr">
              <a:buNone/>
            </a:pPr>
            <a:r>
              <a:rPr lang="en-US" sz="1200" dirty="0">
                <a:solidFill>
                  <a:srgbClr val="000000"/>
                </a:solidFill>
                <a:latin typeface="Calibri" pitchFamily="34" charset="0"/>
                <a:ea typeface="Calibri" pitchFamily="34" charset="-122"/>
                <a:cs typeface="Calibri" pitchFamily="34" charset="-120"/>
              </a:rPr>
              <a:t>Each active square gets a unique SSVEP frequency</a:t>
            </a:r>
            <a:endParaRPr lang="en-US" sz="1200" dirty="0"/>
          </a:p>
        </p:txBody>
      </p:sp>
      <p:sp>
        <p:nvSpPr>
          <p:cNvPr id="29" name="Shape 13">
            <a:extLst>
              <a:ext uri="{FF2B5EF4-FFF2-40B4-BE49-F238E27FC236}">
                <a16:creationId xmlns:a16="http://schemas.microsoft.com/office/drawing/2014/main" id="{4D2A25FD-99BA-D9AF-597F-2E849E9D2186}"/>
              </a:ext>
            </a:extLst>
          </p:cNvPr>
          <p:cNvSpPr/>
          <p:nvPr/>
        </p:nvSpPr>
        <p:spPr>
          <a:xfrm>
            <a:off x="3657600" y="2377440"/>
            <a:ext cx="137160" cy="0"/>
          </a:xfrm>
          <a:prstGeom prst="line">
            <a:avLst/>
          </a:prstGeom>
          <a:noFill/>
          <a:ln w="25400">
            <a:solidFill>
              <a:srgbClr val="2E75B6"/>
            </a:solidFill>
            <a:prstDash val="solid"/>
          </a:ln>
        </p:spPr>
        <p:txBody>
          <a:bodyPr/>
          <a:lstStyle/>
          <a:p>
            <a:endParaRPr lang="LID4096"/>
          </a:p>
        </p:txBody>
      </p:sp>
      <p:sp>
        <p:nvSpPr>
          <p:cNvPr id="31" name="Shape 14">
            <a:extLst>
              <a:ext uri="{FF2B5EF4-FFF2-40B4-BE49-F238E27FC236}">
                <a16:creationId xmlns:a16="http://schemas.microsoft.com/office/drawing/2014/main" id="{2E218C10-E0F7-09C9-02FA-40AE4C1A2167}"/>
              </a:ext>
            </a:extLst>
          </p:cNvPr>
          <p:cNvSpPr/>
          <p:nvPr/>
        </p:nvSpPr>
        <p:spPr>
          <a:xfrm>
            <a:off x="3794760" y="1097280"/>
            <a:ext cx="1600200" cy="2560320"/>
          </a:xfrm>
          <a:prstGeom prst="rect">
            <a:avLst/>
          </a:prstGeom>
          <a:solidFill>
            <a:srgbClr val="F2F2F2"/>
          </a:solidFill>
          <a:ln w="10160">
            <a:solidFill>
              <a:srgbClr val="CCCCCC"/>
            </a:solidFill>
            <a:prstDash val="solid"/>
          </a:ln>
        </p:spPr>
        <p:txBody>
          <a:bodyPr/>
          <a:lstStyle/>
          <a:p>
            <a:endParaRPr lang="LID4096"/>
          </a:p>
        </p:txBody>
      </p:sp>
      <p:sp>
        <p:nvSpPr>
          <p:cNvPr id="33" name="Shape 15">
            <a:extLst>
              <a:ext uri="{FF2B5EF4-FFF2-40B4-BE49-F238E27FC236}">
                <a16:creationId xmlns:a16="http://schemas.microsoft.com/office/drawing/2014/main" id="{37EF323B-8ABE-9E4B-3D0E-41409F42A8E0}"/>
              </a:ext>
            </a:extLst>
          </p:cNvPr>
          <p:cNvSpPr/>
          <p:nvPr/>
        </p:nvSpPr>
        <p:spPr>
          <a:xfrm>
            <a:off x="4315968" y="1188720"/>
            <a:ext cx="566928" cy="566928"/>
          </a:xfrm>
          <a:prstGeom prst="ellipse">
            <a:avLst/>
          </a:prstGeom>
          <a:solidFill>
            <a:srgbClr val="2E75B6"/>
          </a:solidFill>
          <a:ln w="12700">
            <a:solidFill>
              <a:srgbClr val="2E75B6"/>
            </a:solidFill>
            <a:prstDash val="solid"/>
          </a:ln>
        </p:spPr>
        <p:txBody>
          <a:bodyPr/>
          <a:lstStyle/>
          <a:p>
            <a:endParaRPr lang="LID4096"/>
          </a:p>
        </p:txBody>
      </p:sp>
      <p:sp>
        <p:nvSpPr>
          <p:cNvPr id="35" name="Text 16">
            <a:extLst>
              <a:ext uri="{FF2B5EF4-FFF2-40B4-BE49-F238E27FC236}">
                <a16:creationId xmlns:a16="http://schemas.microsoft.com/office/drawing/2014/main" id="{B9810ECB-EB84-70CD-BDA8-E082BCC09A5E}"/>
              </a:ext>
            </a:extLst>
          </p:cNvPr>
          <p:cNvSpPr/>
          <p:nvPr/>
        </p:nvSpPr>
        <p:spPr>
          <a:xfrm>
            <a:off x="4315968" y="1188720"/>
            <a:ext cx="566928" cy="566928"/>
          </a:xfrm>
          <a:prstGeom prst="rect">
            <a:avLst/>
          </a:prstGeom>
          <a:noFill/>
          <a:ln/>
        </p:spPr>
        <p:txBody>
          <a:bodyPr wrap="square" rtlCol="0" anchor="ctr"/>
          <a:lstStyle/>
          <a:p>
            <a:pPr marL="0" indent="0" algn="ctr">
              <a:buNone/>
            </a:pPr>
            <a:r>
              <a:rPr lang="en-US" sz="1800" dirty="0">
                <a:solidFill>
                  <a:srgbClr val="FFFFFF"/>
                </a:solidFill>
              </a:rPr>
              <a:t>③</a:t>
            </a:r>
            <a:endParaRPr lang="en-US" sz="1800" dirty="0"/>
          </a:p>
        </p:txBody>
      </p:sp>
      <p:sp>
        <p:nvSpPr>
          <p:cNvPr id="37" name="Text 17">
            <a:extLst>
              <a:ext uri="{FF2B5EF4-FFF2-40B4-BE49-F238E27FC236}">
                <a16:creationId xmlns:a16="http://schemas.microsoft.com/office/drawing/2014/main" id="{3789DC0B-C4F4-68B2-E1F6-D9E44DA280DD}"/>
              </a:ext>
            </a:extLst>
          </p:cNvPr>
          <p:cNvSpPr/>
          <p:nvPr/>
        </p:nvSpPr>
        <p:spPr>
          <a:xfrm>
            <a:off x="3867912" y="1828800"/>
            <a:ext cx="1463040" cy="365760"/>
          </a:xfrm>
          <a:prstGeom prst="rect">
            <a:avLst/>
          </a:prstGeom>
          <a:noFill/>
          <a:ln/>
        </p:spPr>
        <p:txBody>
          <a:bodyPr wrap="square" rtlCol="0" anchor="ctr"/>
          <a:lstStyle/>
          <a:p>
            <a:pPr marL="0" indent="0" algn="ctr">
              <a:buNone/>
            </a:pPr>
            <a:r>
              <a:rPr lang="en-US" sz="1300" b="1" dirty="0">
                <a:solidFill>
                  <a:srgbClr val="1F3864"/>
                </a:solidFill>
                <a:latin typeface="Calibri" pitchFamily="34" charset="0"/>
                <a:ea typeface="Calibri" pitchFamily="34" charset="-122"/>
                <a:cs typeface="Calibri" pitchFamily="34" charset="-120"/>
              </a:rPr>
              <a:t>EEG Capture</a:t>
            </a:r>
            <a:endParaRPr lang="en-US" sz="1300" dirty="0"/>
          </a:p>
        </p:txBody>
      </p:sp>
      <p:sp>
        <p:nvSpPr>
          <p:cNvPr id="39" name="Text 18">
            <a:extLst>
              <a:ext uri="{FF2B5EF4-FFF2-40B4-BE49-F238E27FC236}">
                <a16:creationId xmlns:a16="http://schemas.microsoft.com/office/drawing/2014/main" id="{2B8222DC-BCD6-87B0-EA00-F1AF930EF95D}"/>
              </a:ext>
            </a:extLst>
          </p:cNvPr>
          <p:cNvSpPr/>
          <p:nvPr/>
        </p:nvSpPr>
        <p:spPr>
          <a:xfrm>
            <a:off x="3886200" y="2212848"/>
            <a:ext cx="1417320" cy="1325880"/>
          </a:xfrm>
          <a:prstGeom prst="rect">
            <a:avLst/>
          </a:prstGeom>
          <a:noFill/>
          <a:ln/>
        </p:spPr>
        <p:txBody>
          <a:bodyPr wrap="square" rtlCol="0" anchor="t"/>
          <a:lstStyle/>
          <a:p>
            <a:pPr marL="0" indent="0" algn="ctr">
              <a:buNone/>
            </a:pPr>
            <a:r>
              <a:rPr lang="en-US" sz="1200" dirty="0">
                <a:solidFill>
                  <a:srgbClr val="000000"/>
                </a:solidFill>
                <a:latin typeface="Calibri" pitchFamily="34" charset="0"/>
                <a:ea typeface="Calibri" pitchFamily="34" charset="-122"/>
                <a:cs typeface="Calibri" pitchFamily="34" charset="-120"/>
              </a:rPr>
              <a:t>8-channel occipital EEG, 512 Hz, g.USBamp</a:t>
            </a:r>
            <a:endParaRPr lang="en-US" sz="1200" dirty="0"/>
          </a:p>
        </p:txBody>
      </p:sp>
      <p:sp>
        <p:nvSpPr>
          <p:cNvPr id="41" name="Shape 19">
            <a:extLst>
              <a:ext uri="{FF2B5EF4-FFF2-40B4-BE49-F238E27FC236}">
                <a16:creationId xmlns:a16="http://schemas.microsoft.com/office/drawing/2014/main" id="{73509C85-ECC3-51CC-FAD9-B7785561729E}"/>
              </a:ext>
            </a:extLst>
          </p:cNvPr>
          <p:cNvSpPr/>
          <p:nvPr/>
        </p:nvSpPr>
        <p:spPr>
          <a:xfrm>
            <a:off x="5394960" y="2377440"/>
            <a:ext cx="137160" cy="0"/>
          </a:xfrm>
          <a:prstGeom prst="line">
            <a:avLst/>
          </a:prstGeom>
          <a:noFill/>
          <a:ln w="25400">
            <a:solidFill>
              <a:srgbClr val="2E75B6"/>
            </a:solidFill>
            <a:prstDash val="solid"/>
          </a:ln>
        </p:spPr>
        <p:txBody>
          <a:bodyPr/>
          <a:lstStyle/>
          <a:p>
            <a:endParaRPr lang="LID4096"/>
          </a:p>
        </p:txBody>
      </p:sp>
      <p:sp>
        <p:nvSpPr>
          <p:cNvPr id="43" name="Shape 20">
            <a:extLst>
              <a:ext uri="{FF2B5EF4-FFF2-40B4-BE49-F238E27FC236}">
                <a16:creationId xmlns:a16="http://schemas.microsoft.com/office/drawing/2014/main" id="{8024AEC9-FBD0-A305-1336-9DD851DE3F04}"/>
              </a:ext>
            </a:extLst>
          </p:cNvPr>
          <p:cNvSpPr/>
          <p:nvPr/>
        </p:nvSpPr>
        <p:spPr>
          <a:xfrm>
            <a:off x="5532120" y="1097280"/>
            <a:ext cx="1600200" cy="2560320"/>
          </a:xfrm>
          <a:prstGeom prst="rect">
            <a:avLst/>
          </a:prstGeom>
          <a:solidFill>
            <a:srgbClr val="F2F2F2"/>
          </a:solidFill>
          <a:ln w="10160">
            <a:solidFill>
              <a:srgbClr val="CCCCCC"/>
            </a:solidFill>
            <a:prstDash val="solid"/>
          </a:ln>
        </p:spPr>
        <p:txBody>
          <a:bodyPr/>
          <a:lstStyle/>
          <a:p>
            <a:endParaRPr lang="LID4096"/>
          </a:p>
        </p:txBody>
      </p:sp>
      <p:sp>
        <p:nvSpPr>
          <p:cNvPr id="45" name="Shape 21">
            <a:extLst>
              <a:ext uri="{FF2B5EF4-FFF2-40B4-BE49-F238E27FC236}">
                <a16:creationId xmlns:a16="http://schemas.microsoft.com/office/drawing/2014/main" id="{58FBB6B8-F5CF-CD04-1E04-4F108ACED2B6}"/>
              </a:ext>
            </a:extLst>
          </p:cNvPr>
          <p:cNvSpPr/>
          <p:nvPr/>
        </p:nvSpPr>
        <p:spPr>
          <a:xfrm>
            <a:off x="6053328" y="1188720"/>
            <a:ext cx="566928" cy="566928"/>
          </a:xfrm>
          <a:prstGeom prst="ellipse">
            <a:avLst/>
          </a:prstGeom>
          <a:solidFill>
            <a:srgbClr val="2E75B6"/>
          </a:solidFill>
          <a:ln w="12700">
            <a:solidFill>
              <a:srgbClr val="2E75B6"/>
            </a:solidFill>
            <a:prstDash val="solid"/>
          </a:ln>
        </p:spPr>
        <p:txBody>
          <a:bodyPr/>
          <a:lstStyle/>
          <a:p>
            <a:endParaRPr lang="LID4096"/>
          </a:p>
        </p:txBody>
      </p:sp>
      <p:sp>
        <p:nvSpPr>
          <p:cNvPr id="47" name="Text 22">
            <a:extLst>
              <a:ext uri="{FF2B5EF4-FFF2-40B4-BE49-F238E27FC236}">
                <a16:creationId xmlns:a16="http://schemas.microsoft.com/office/drawing/2014/main" id="{EA4C14BE-B959-61E0-25B8-56E75000D2F0}"/>
              </a:ext>
            </a:extLst>
          </p:cNvPr>
          <p:cNvSpPr/>
          <p:nvPr/>
        </p:nvSpPr>
        <p:spPr>
          <a:xfrm>
            <a:off x="6053328" y="1188720"/>
            <a:ext cx="566928" cy="566928"/>
          </a:xfrm>
          <a:prstGeom prst="rect">
            <a:avLst/>
          </a:prstGeom>
          <a:noFill/>
          <a:ln/>
        </p:spPr>
        <p:txBody>
          <a:bodyPr wrap="square" rtlCol="0" anchor="ctr"/>
          <a:lstStyle/>
          <a:p>
            <a:pPr marL="0" indent="0" algn="ctr">
              <a:buNone/>
            </a:pPr>
            <a:r>
              <a:rPr lang="en-US" sz="1800" dirty="0">
                <a:solidFill>
                  <a:srgbClr val="FFFFFF"/>
                </a:solidFill>
              </a:rPr>
              <a:t>④</a:t>
            </a:r>
            <a:endParaRPr lang="en-US" sz="1800" dirty="0"/>
          </a:p>
        </p:txBody>
      </p:sp>
      <p:sp>
        <p:nvSpPr>
          <p:cNvPr id="49" name="Text 23">
            <a:extLst>
              <a:ext uri="{FF2B5EF4-FFF2-40B4-BE49-F238E27FC236}">
                <a16:creationId xmlns:a16="http://schemas.microsoft.com/office/drawing/2014/main" id="{888FAD4C-C40F-3A09-8F79-692DE86E22DB}"/>
              </a:ext>
            </a:extLst>
          </p:cNvPr>
          <p:cNvSpPr/>
          <p:nvPr/>
        </p:nvSpPr>
        <p:spPr>
          <a:xfrm>
            <a:off x="5605272" y="1828800"/>
            <a:ext cx="1463040" cy="365760"/>
          </a:xfrm>
          <a:prstGeom prst="rect">
            <a:avLst/>
          </a:prstGeom>
          <a:noFill/>
          <a:ln/>
        </p:spPr>
        <p:txBody>
          <a:bodyPr wrap="square" rtlCol="0" anchor="ctr"/>
          <a:lstStyle/>
          <a:p>
            <a:pPr marL="0" indent="0" algn="ctr">
              <a:buNone/>
            </a:pPr>
            <a:r>
              <a:rPr lang="en-US" sz="1300" b="1" dirty="0">
                <a:solidFill>
                  <a:srgbClr val="1F3864"/>
                </a:solidFill>
                <a:latin typeface="Calibri" pitchFamily="34" charset="0"/>
                <a:ea typeface="Calibri" pitchFamily="34" charset="-122"/>
                <a:cs typeface="Calibri" pitchFamily="34" charset="-120"/>
              </a:rPr>
              <a:t>FBCCA Decode</a:t>
            </a:r>
            <a:endParaRPr lang="en-US" sz="1300" dirty="0"/>
          </a:p>
        </p:txBody>
      </p:sp>
      <p:sp>
        <p:nvSpPr>
          <p:cNvPr id="51" name="Text 24">
            <a:extLst>
              <a:ext uri="{FF2B5EF4-FFF2-40B4-BE49-F238E27FC236}">
                <a16:creationId xmlns:a16="http://schemas.microsoft.com/office/drawing/2014/main" id="{7593C1CE-7A05-4F13-9EBF-1A92E04AA461}"/>
              </a:ext>
            </a:extLst>
          </p:cNvPr>
          <p:cNvSpPr/>
          <p:nvPr/>
        </p:nvSpPr>
        <p:spPr>
          <a:xfrm>
            <a:off x="5623560" y="2212848"/>
            <a:ext cx="1417320" cy="1325880"/>
          </a:xfrm>
          <a:prstGeom prst="rect">
            <a:avLst/>
          </a:prstGeom>
          <a:noFill/>
          <a:ln/>
        </p:spPr>
        <p:txBody>
          <a:bodyPr wrap="square" rtlCol="0" anchor="t"/>
          <a:lstStyle/>
          <a:p>
            <a:pPr marL="0" indent="0" algn="ctr">
              <a:buNone/>
            </a:pPr>
            <a:r>
              <a:rPr lang="en-US" sz="1200" dirty="0">
                <a:solidFill>
                  <a:srgbClr val="000000"/>
                </a:solidFill>
                <a:latin typeface="Calibri" pitchFamily="34" charset="0"/>
                <a:ea typeface="Calibri" pitchFamily="34" charset="-122"/>
                <a:cs typeface="Calibri" pitchFamily="34" charset="-120"/>
              </a:rPr>
              <a:t>Confidence-thresholded; </a:t>
            </a:r>
            <a:br>
              <a:rPr lang="en-US" sz="1200" dirty="0">
                <a:solidFill>
                  <a:srgbClr val="000000"/>
                </a:solidFill>
                <a:latin typeface="Calibri" pitchFamily="34" charset="0"/>
                <a:ea typeface="Calibri" pitchFamily="34" charset="-122"/>
                <a:cs typeface="Calibri" pitchFamily="34" charset="-120"/>
              </a:rPr>
            </a:br>
            <a:r>
              <a:rPr lang="en-US" sz="1200" dirty="0">
                <a:solidFill>
                  <a:srgbClr val="000000"/>
                </a:solidFill>
                <a:latin typeface="Calibri" pitchFamily="34" charset="0"/>
                <a:ea typeface="Calibri" pitchFamily="34" charset="-122"/>
                <a:cs typeface="Calibri" pitchFamily="34" charset="-120"/>
              </a:rPr>
              <a:t>no-decision if below gap</a:t>
            </a:r>
            <a:endParaRPr lang="en-US" sz="1200" dirty="0"/>
          </a:p>
        </p:txBody>
      </p:sp>
      <p:sp>
        <p:nvSpPr>
          <p:cNvPr id="53" name="Shape 25">
            <a:extLst>
              <a:ext uri="{FF2B5EF4-FFF2-40B4-BE49-F238E27FC236}">
                <a16:creationId xmlns:a16="http://schemas.microsoft.com/office/drawing/2014/main" id="{FDC51988-AD5F-7CD2-E436-C4469B1532AC}"/>
              </a:ext>
            </a:extLst>
          </p:cNvPr>
          <p:cNvSpPr/>
          <p:nvPr/>
        </p:nvSpPr>
        <p:spPr>
          <a:xfrm>
            <a:off x="7132320" y="2377440"/>
            <a:ext cx="137160" cy="0"/>
          </a:xfrm>
          <a:prstGeom prst="line">
            <a:avLst/>
          </a:prstGeom>
          <a:noFill/>
          <a:ln w="25400">
            <a:solidFill>
              <a:srgbClr val="2E75B6"/>
            </a:solidFill>
            <a:prstDash val="solid"/>
          </a:ln>
        </p:spPr>
        <p:txBody>
          <a:bodyPr/>
          <a:lstStyle/>
          <a:p>
            <a:endParaRPr lang="LID4096"/>
          </a:p>
        </p:txBody>
      </p:sp>
      <p:sp>
        <p:nvSpPr>
          <p:cNvPr id="55" name="Shape 26">
            <a:extLst>
              <a:ext uri="{FF2B5EF4-FFF2-40B4-BE49-F238E27FC236}">
                <a16:creationId xmlns:a16="http://schemas.microsoft.com/office/drawing/2014/main" id="{BED39C04-0CF7-2549-D4B6-825D0E1AEF0A}"/>
              </a:ext>
            </a:extLst>
          </p:cNvPr>
          <p:cNvSpPr/>
          <p:nvPr/>
        </p:nvSpPr>
        <p:spPr>
          <a:xfrm>
            <a:off x="7269480" y="1097280"/>
            <a:ext cx="1600200" cy="2560320"/>
          </a:xfrm>
          <a:prstGeom prst="rect">
            <a:avLst/>
          </a:prstGeom>
          <a:solidFill>
            <a:srgbClr val="F2F2F2"/>
          </a:solidFill>
          <a:ln w="10160">
            <a:solidFill>
              <a:srgbClr val="CCCCCC"/>
            </a:solidFill>
            <a:prstDash val="solid"/>
          </a:ln>
        </p:spPr>
        <p:txBody>
          <a:bodyPr/>
          <a:lstStyle/>
          <a:p>
            <a:endParaRPr lang="LID4096"/>
          </a:p>
        </p:txBody>
      </p:sp>
      <p:sp>
        <p:nvSpPr>
          <p:cNvPr id="57" name="Shape 27">
            <a:extLst>
              <a:ext uri="{FF2B5EF4-FFF2-40B4-BE49-F238E27FC236}">
                <a16:creationId xmlns:a16="http://schemas.microsoft.com/office/drawing/2014/main" id="{3557F4EB-687A-33C9-3D33-4F10C3B7A25B}"/>
              </a:ext>
            </a:extLst>
          </p:cNvPr>
          <p:cNvSpPr/>
          <p:nvPr/>
        </p:nvSpPr>
        <p:spPr>
          <a:xfrm>
            <a:off x="7790688" y="1188720"/>
            <a:ext cx="566928" cy="566928"/>
          </a:xfrm>
          <a:prstGeom prst="ellipse">
            <a:avLst/>
          </a:prstGeom>
          <a:solidFill>
            <a:srgbClr val="2E75B6"/>
          </a:solidFill>
          <a:ln w="12700">
            <a:solidFill>
              <a:srgbClr val="2E75B6"/>
            </a:solidFill>
            <a:prstDash val="solid"/>
          </a:ln>
        </p:spPr>
        <p:txBody>
          <a:bodyPr/>
          <a:lstStyle/>
          <a:p>
            <a:endParaRPr lang="LID4096"/>
          </a:p>
        </p:txBody>
      </p:sp>
      <p:sp>
        <p:nvSpPr>
          <p:cNvPr id="59" name="Text 28">
            <a:extLst>
              <a:ext uri="{FF2B5EF4-FFF2-40B4-BE49-F238E27FC236}">
                <a16:creationId xmlns:a16="http://schemas.microsoft.com/office/drawing/2014/main" id="{F4A99461-8408-A86D-588D-3CDBDB2528C8}"/>
              </a:ext>
            </a:extLst>
          </p:cNvPr>
          <p:cNvSpPr/>
          <p:nvPr/>
        </p:nvSpPr>
        <p:spPr>
          <a:xfrm>
            <a:off x="7790688" y="1188720"/>
            <a:ext cx="566928" cy="566928"/>
          </a:xfrm>
          <a:prstGeom prst="rect">
            <a:avLst/>
          </a:prstGeom>
          <a:noFill/>
          <a:ln/>
        </p:spPr>
        <p:txBody>
          <a:bodyPr wrap="square" rtlCol="0" anchor="ctr"/>
          <a:lstStyle/>
          <a:p>
            <a:pPr marL="0" indent="0" algn="ctr">
              <a:buNone/>
            </a:pPr>
            <a:r>
              <a:rPr lang="en-US" sz="1800" dirty="0">
                <a:solidFill>
                  <a:srgbClr val="FFFFFF"/>
                </a:solidFill>
              </a:rPr>
              <a:t>⑤</a:t>
            </a:r>
            <a:endParaRPr lang="en-US" sz="1800" dirty="0"/>
          </a:p>
        </p:txBody>
      </p:sp>
      <p:sp>
        <p:nvSpPr>
          <p:cNvPr id="61" name="Text 29">
            <a:extLst>
              <a:ext uri="{FF2B5EF4-FFF2-40B4-BE49-F238E27FC236}">
                <a16:creationId xmlns:a16="http://schemas.microsoft.com/office/drawing/2014/main" id="{7B0988E5-F581-59D6-60E2-84197394BDEF}"/>
              </a:ext>
            </a:extLst>
          </p:cNvPr>
          <p:cNvSpPr/>
          <p:nvPr/>
        </p:nvSpPr>
        <p:spPr>
          <a:xfrm>
            <a:off x="7342632" y="1828800"/>
            <a:ext cx="1463040" cy="365760"/>
          </a:xfrm>
          <a:prstGeom prst="rect">
            <a:avLst/>
          </a:prstGeom>
          <a:noFill/>
          <a:ln/>
        </p:spPr>
        <p:txBody>
          <a:bodyPr wrap="square" rtlCol="0" anchor="ctr"/>
          <a:lstStyle/>
          <a:p>
            <a:pPr marL="0" indent="0" algn="ctr">
              <a:buNone/>
            </a:pPr>
            <a:r>
              <a:rPr lang="en-US" sz="1300" b="1" dirty="0">
                <a:solidFill>
                  <a:srgbClr val="1F3864"/>
                </a:solidFill>
                <a:latin typeface="Calibri" pitchFamily="34" charset="0"/>
                <a:ea typeface="Calibri" pitchFamily="34" charset="-122"/>
                <a:cs typeface="Calibri" pitchFamily="34" charset="-120"/>
              </a:rPr>
              <a:t>Chess Action</a:t>
            </a:r>
            <a:endParaRPr lang="en-US" sz="1300" dirty="0"/>
          </a:p>
        </p:txBody>
      </p:sp>
      <p:sp>
        <p:nvSpPr>
          <p:cNvPr id="63" name="Text 30">
            <a:extLst>
              <a:ext uri="{FF2B5EF4-FFF2-40B4-BE49-F238E27FC236}">
                <a16:creationId xmlns:a16="http://schemas.microsoft.com/office/drawing/2014/main" id="{65F941BC-3276-0CEB-7856-5412FF3F6D07}"/>
              </a:ext>
            </a:extLst>
          </p:cNvPr>
          <p:cNvSpPr/>
          <p:nvPr/>
        </p:nvSpPr>
        <p:spPr>
          <a:xfrm>
            <a:off x="7360920" y="2212848"/>
            <a:ext cx="1417320" cy="1325880"/>
          </a:xfrm>
          <a:prstGeom prst="rect">
            <a:avLst/>
          </a:prstGeom>
          <a:noFill/>
          <a:ln/>
        </p:spPr>
        <p:txBody>
          <a:bodyPr wrap="square" rtlCol="0" anchor="t"/>
          <a:lstStyle/>
          <a:p>
            <a:pPr marL="0" indent="0" algn="ctr">
              <a:buNone/>
            </a:pPr>
            <a:r>
              <a:rPr lang="en-US" sz="1200" dirty="0">
                <a:solidFill>
                  <a:srgbClr val="000000"/>
                </a:solidFill>
                <a:latin typeface="Calibri" pitchFamily="34" charset="0"/>
                <a:ea typeface="Calibri" pitchFamily="34" charset="-122"/>
                <a:cs typeface="Calibri" pitchFamily="34" charset="-120"/>
              </a:rPr>
              <a:t>Move executed; board updated; cycle repeats</a:t>
            </a:r>
            <a:endParaRPr lang="en-US" sz="1200" dirty="0"/>
          </a:p>
        </p:txBody>
      </p:sp>
      <p:sp>
        <p:nvSpPr>
          <p:cNvPr id="65" name="Shape 31">
            <a:extLst>
              <a:ext uri="{FF2B5EF4-FFF2-40B4-BE49-F238E27FC236}">
                <a16:creationId xmlns:a16="http://schemas.microsoft.com/office/drawing/2014/main" id="{249EB6F3-4295-607B-1788-964E4D50EBB7}"/>
              </a:ext>
            </a:extLst>
          </p:cNvPr>
          <p:cNvSpPr/>
          <p:nvPr/>
        </p:nvSpPr>
        <p:spPr>
          <a:xfrm>
            <a:off x="320040" y="3813048"/>
            <a:ext cx="8339328" cy="457200"/>
          </a:xfrm>
          <a:prstGeom prst="rect">
            <a:avLst/>
          </a:prstGeom>
          <a:solidFill>
            <a:srgbClr val="F2F2F2"/>
          </a:solidFill>
          <a:ln w="12700">
            <a:solidFill>
              <a:srgbClr val="2E75B6"/>
            </a:solidFill>
            <a:prstDash val="solid"/>
          </a:ln>
        </p:spPr>
        <p:txBody>
          <a:bodyPr/>
          <a:lstStyle/>
          <a:p>
            <a:endParaRPr lang="LID4096"/>
          </a:p>
        </p:txBody>
      </p:sp>
      <p:sp>
        <p:nvSpPr>
          <p:cNvPr id="67" name="Text 32">
            <a:extLst>
              <a:ext uri="{FF2B5EF4-FFF2-40B4-BE49-F238E27FC236}">
                <a16:creationId xmlns:a16="http://schemas.microsoft.com/office/drawing/2014/main" id="{F91D7777-B0EB-F3FE-CF4A-1A3A7DCDF7CB}"/>
              </a:ext>
            </a:extLst>
          </p:cNvPr>
          <p:cNvSpPr/>
          <p:nvPr/>
        </p:nvSpPr>
        <p:spPr>
          <a:xfrm>
            <a:off x="411480" y="3813048"/>
            <a:ext cx="8229600" cy="457200"/>
          </a:xfrm>
          <a:prstGeom prst="rect">
            <a:avLst/>
          </a:prstGeom>
          <a:noFill/>
          <a:ln/>
        </p:spPr>
        <p:txBody>
          <a:bodyPr wrap="square" rtlCol="0" anchor="ctr"/>
          <a:lstStyle/>
          <a:p>
            <a:pPr marL="0" indent="0">
              <a:buNone/>
            </a:pPr>
            <a:r>
              <a:rPr lang="en-US" sz="1300" b="1" dirty="0">
                <a:solidFill>
                  <a:srgbClr val="1F3864"/>
                </a:solidFill>
                <a:latin typeface="Calibri" pitchFamily="34" charset="0"/>
                <a:ea typeface="Calibri" pitchFamily="34" charset="-122"/>
                <a:cs typeface="Calibri" pitchFamily="34" charset="-120"/>
              </a:rPr>
              <a:t>Only chess-legal squares are activated → smaller, dynamic target set per move → improved classification reliability</a:t>
            </a:r>
            <a:endParaRPr lang="en-US" sz="1300" dirty="0"/>
          </a:p>
        </p:txBody>
      </p:sp>
    </p:spTree>
    <p:extLst>
      <p:ext uri="{BB962C8B-B14F-4D97-AF65-F5344CB8AC3E}">
        <p14:creationId xmlns:p14="http://schemas.microsoft.com/office/powerpoint/2010/main" val="4174115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A7ABF-CC33-83C5-7496-56D0007D00E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EB3FC52-B8BB-F547-AD17-52C7808710C2}"/>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Chessboard Specifications</a:t>
            </a:r>
            <a:endParaRPr lang="en-US" sz="2800" dirty="0"/>
          </a:p>
        </p:txBody>
      </p:sp>
      <p:sp>
        <p:nvSpPr>
          <p:cNvPr id="3" name="Shape 1">
            <a:extLst>
              <a:ext uri="{FF2B5EF4-FFF2-40B4-BE49-F238E27FC236}">
                <a16:creationId xmlns:a16="http://schemas.microsoft.com/office/drawing/2014/main" id="{03E69056-9C20-9F3B-D9C3-B9975A0F0F17}"/>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4" name="Shape 2">
            <a:extLst>
              <a:ext uri="{FF2B5EF4-FFF2-40B4-BE49-F238E27FC236}">
                <a16:creationId xmlns:a16="http://schemas.microsoft.com/office/drawing/2014/main" id="{37BD469E-ECC1-E1AF-D61B-DB90CEFC7365}"/>
              </a:ext>
            </a:extLst>
          </p:cNvPr>
          <p:cNvSpPr/>
          <p:nvPr/>
        </p:nvSpPr>
        <p:spPr>
          <a:xfrm>
            <a:off x="411480" y="1115568"/>
            <a:ext cx="5840730" cy="402336"/>
          </a:xfrm>
          <a:prstGeom prst="rect">
            <a:avLst/>
          </a:prstGeom>
          <a:solidFill>
            <a:srgbClr val="FFFFFF"/>
          </a:solidFill>
          <a:ln w="6350">
            <a:solidFill>
              <a:srgbClr val="DDDDDD"/>
            </a:solidFill>
            <a:prstDash val="solid"/>
          </a:ln>
        </p:spPr>
        <p:txBody>
          <a:bodyPr/>
          <a:lstStyle/>
          <a:p>
            <a:endParaRPr lang="LID4096"/>
          </a:p>
        </p:txBody>
      </p:sp>
      <p:sp>
        <p:nvSpPr>
          <p:cNvPr id="5" name="Text 3">
            <a:extLst>
              <a:ext uri="{FF2B5EF4-FFF2-40B4-BE49-F238E27FC236}">
                <a16:creationId xmlns:a16="http://schemas.microsoft.com/office/drawing/2014/main" id="{B990D8FB-4D1C-1AD7-4FB3-D7D4FCE6349A}"/>
              </a:ext>
            </a:extLst>
          </p:cNvPr>
          <p:cNvSpPr/>
          <p:nvPr/>
        </p:nvSpPr>
        <p:spPr>
          <a:xfrm>
            <a:off x="502920" y="1115568"/>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Board size</a:t>
            </a:r>
            <a:endParaRPr lang="en-US" sz="1400" dirty="0"/>
          </a:p>
        </p:txBody>
      </p:sp>
      <p:sp>
        <p:nvSpPr>
          <p:cNvPr id="6" name="Text 4">
            <a:extLst>
              <a:ext uri="{FF2B5EF4-FFF2-40B4-BE49-F238E27FC236}">
                <a16:creationId xmlns:a16="http://schemas.microsoft.com/office/drawing/2014/main" id="{2AD0BF5C-6842-2CA1-4460-68C97DE5B71C}"/>
              </a:ext>
            </a:extLst>
          </p:cNvPr>
          <p:cNvSpPr/>
          <p:nvPr/>
        </p:nvSpPr>
        <p:spPr>
          <a:xfrm>
            <a:off x="2423160" y="1115568"/>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46 cm × 46 cm, 64 cells (5.75×5.75 cm² each)</a:t>
            </a:r>
            <a:endParaRPr lang="en-US" sz="1400" dirty="0"/>
          </a:p>
        </p:txBody>
      </p:sp>
      <p:sp>
        <p:nvSpPr>
          <p:cNvPr id="7" name="Shape 5">
            <a:extLst>
              <a:ext uri="{FF2B5EF4-FFF2-40B4-BE49-F238E27FC236}">
                <a16:creationId xmlns:a16="http://schemas.microsoft.com/office/drawing/2014/main" id="{F1C88FDC-2772-CE38-B52A-107B655D150A}"/>
              </a:ext>
            </a:extLst>
          </p:cNvPr>
          <p:cNvSpPr/>
          <p:nvPr/>
        </p:nvSpPr>
        <p:spPr>
          <a:xfrm>
            <a:off x="411480" y="1554480"/>
            <a:ext cx="5840730" cy="402336"/>
          </a:xfrm>
          <a:prstGeom prst="rect">
            <a:avLst/>
          </a:prstGeom>
          <a:solidFill>
            <a:srgbClr val="F2F2F2"/>
          </a:solidFill>
          <a:ln w="6350">
            <a:solidFill>
              <a:srgbClr val="DDDDDD"/>
            </a:solidFill>
            <a:prstDash val="solid"/>
          </a:ln>
        </p:spPr>
        <p:txBody>
          <a:bodyPr/>
          <a:lstStyle/>
          <a:p>
            <a:endParaRPr lang="LID4096"/>
          </a:p>
        </p:txBody>
      </p:sp>
      <p:sp>
        <p:nvSpPr>
          <p:cNvPr id="8" name="Text 6">
            <a:extLst>
              <a:ext uri="{FF2B5EF4-FFF2-40B4-BE49-F238E27FC236}">
                <a16:creationId xmlns:a16="http://schemas.microsoft.com/office/drawing/2014/main" id="{FBAB4203-4B8D-CC3F-8F0B-557EA4E664C8}"/>
              </a:ext>
            </a:extLst>
          </p:cNvPr>
          <p:cNvSpPr/>
          <p:nvPr/>
        </p:nvSpPr>
        <p:spPr>
          <a:xfrm>
            <a:off x="502920" y="1554480"/>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LEDs per cell</a:t>
            </a:r>
            <a:endParaRPr lang="en-US" sz="1400" dirty="0"/>
          </a:p>
        </p:txBody>
      </p:sp>
      <p:sp>
        <p:nvSpPr>
          <p:cNvPr id="9" name="Text 7">
            <a:extLst>
              <a:ext uri="{FF2B5EF4-FFF2-40B4-BE49-F238E27FC236}">
                <a16:creationId xmlns:a16="http://schemas.microsoft.com/office/drawing/2014/main" id="{EA58FEA4-E568-F030-363D-D7A8C0AE7DFA}"/>
              </a:ext>
            </a:extLst>
          </p:cNvPr>
          <p:cNvSpPr/>
          <p:nvPr/>
        </p:nvSpPr>
        <p:spPr>
          <a:xfrm>
            <a:off x="2423160" y="1554480"/>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10 warm white LEDs (5 series × 2 parallel)</a:t>
            </a:r>
            <a:endParaRPr lang="en-US" sz="1400" dirty="0"/>
          </a:p>
        </p:txBody>
      </p:sp>
      <p:sp>
        <p:nvSpPr>
          <p:cNvPr id="10" name="Shape 8">
            <a:extLst>
              <a:ext uri="{FF2B5EF4-FFF2-40B4-BE49-F238E27FC236}">
                <a16:creationId xmlns:a16="http://schemas.microsoft.com/office/drawing/2014/main" id="{F7AE4475-BA77-F2BD-41D2-D757DD682C3A}"/>
              </a:ext>
            </a:extLst>
          </p:cNvPr>
          <p:cNvSpPr/>
          <p:nvPr/>
        </p:nvSpPr>
        <p:spPr>
          <a:xfrm>
            <a:off x="411480" y="1993392"/>
            <a:ext cx="5840730" cy="402336"/>
          </a:xfrm>
          <a:prstGeom prst="rect">
            <a:avLst/>
          </a:prstGeom>
          <a:solidFill>
            <a:srgbClr val="FFFFFF"/>
          </a:solidFill>
          <a:ln w="6350">
            <a:solidFill>
              <a:srgbClr val="DDDDDD"/>
            </a:solidFill>
            <a:prstDash val="solid"/>
          </a:ln>
        </p:spPr>
        <p:txBody>
          <a:bodyPr/>
          <a:lstStyle/>
          <a:p>
            <a:endParaRPr lang="LID4096"/>
          </a:p>
        </p:txBody>
      </p:sp>
      <p:sp>
        <p:nvSpPr>
          <p:cNvPr id="11" name="Text 9">
            <a:extLst>
              <a:ext uri="{FF2B5EF4-FFF2-40B4-BE49-F238E27FC236}">
                <a16:creationId xmlns:a16="http://schemas.microsoft.com/office/drawing/2014/main" id="{BA2C07D2-F6FA-9478-6458-5ED6C0A84922}"/>
              </a:ext>
            </a:extLst>
          </p:cNvPr>
          <p:cNvSpPr/>
          <p:nvPr/>
        </p:nvSpPr>
        <p:spPr>
          <a:xfrm>
            <a:off x="502920" y="1993392"/>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Multiplexing</a:t>
            </a:r>
            <a:endParaRPr lang="en-US" sz="1400" dirty="0"/>
          </a:p>
        </p:txBody>
      </p:sp>
      <p:sp>
        <p:nvSpPr>
          <p:cNvPr id="12" name="Text 10">
            <a:extLst>
              <a:ext uri="{FF2B5EF4-FFF2-40B4-BE49-F238E27FC236}">
                <a16:creationId xmlns:a16="http://schemas.microsoft.com/office/drawing/2014/main" id="{4A188996-6157-EEE9-7E53-8E8B09032F70}"/>
              </a:ext>
            </a:extLst>
          </p:cNvPr>
          <p:cNvSpPr/>
          <p:nvPr/>
        </p:nvSpPr>
        <p:spPr>
          <a:xfrm>
            <a:off x="2423160" y="1993392"/>
            <a:ext cx="382905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Row–column scheme, 8.33 kHz refresh</a:t>
            </a:r>
            <a:endParaRPr lang="en-US" sz="1400" dirty="0"/>
          </a:p>
        </p:txBody>
      </p:sp>
      <p:sp>
        <p:nvSpPr>
          <p:cNvPr id="13" name="Shape 11">
            <a:extLst>
              <a:ext uri="{FF2B5EF4-FFF2-40B4-BE49-F238E27FC236}">
                <a16:creationId xmlns:a16="http://schemas.microsoft.com/office/drawing/2014/main" id="{BE34E798-D12B-10BC-EA94-25B7AAA6EED5}"/>
              </a:ext>
            </a:extLst>
          </p:cNvPr>
          <p:cNvSpPr/>
          <p:nvPr/>
        </p:nvSpPr>
        <p:spPr>
          <a:xfrm>
            <a:off x="411480" y="2432304"/>
            <a:ext cx="5840730" cy="402336"/>
          </a:xfrm>
          <a:prstGeom prst="rect">
            <a:avLst/>
          </a:prstGeom>
          <a:solidFill>
            <a:srgbClr val="F2F2F2"/>
          </a:solidFill>
          <a:ln w="6350">
            <a:solidFill>
              <a:srgbClr val="DDDDDD"/>
            </a:solidFill>
            <a:prstDash val="solid"/>
          </a:ln>
        </p:spPr>
        <p:txBody>
          <a:bodyPr/>
          <a:lstStyle/>
          <a:p>
            <a:endParaRPr lang="LID4096"/>
          </a:p>
        </p:txBody>
      </p:sp>
      <p:sp>
        <p:nvSpPr>
          <p:cNvPr id="14" name="Text 12">
            <a:extLst>
              <a:ext uri="{FF2B5EF4-FFF2-40B4-BE49-F238E27FC236}">
                <a16:creationId xmlns:a16="http://schemas.microsoft.com/office/drawing/2014/main" id="{CB79D979-389A-F89A-51FB-A4F6FDDB7604}"/>
              </a:ext>
            </a:extLst>
          </p:cNvPr>
          <p:cNvSpPr/>
          <p:nvPr/>
        </p:nvSpPr>
        <p:spPr>
          <a:xfrm>
            <a:off x="502920" y="2432304"/>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Controller</a:t>
            </a:r>
            <a:endParaRPr lang="en-US" sz="1400" dirty="0"/>
          </a:p>
        </p:txBody>
      </p:sp>
      <p:sp>
        <p:nvSpPr>
          <p:cNvPr id="15" name="Text 13">
            <a:extLst>
              <a:ext uri="{FF2B5EF4-FFF2-40B4-BE49-F238E27FC236}">
                <a16:creationId xmlns:a16="http://schemas.microsoft.com/office/drawing/2014/main" id="{6C37334B-CFA7-B434-2E3E-F5E06D91CE99}"/>
              </a:ext>
            </a:extLst>
          </p:cNvPr>
          <p:cNvSpPr/>
          <p:nvPr/>
        </p:nvSpPr>
        <p:spPr>
          <a:xfrm>
            <a:off x="2423160" y="2432304"/>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Arduino Nano, 16 MHz</a:t>
            </a:r>
            <a:endParaRPr lang="en-US" sz="1400" dirty="0"/>
          </a:p>
        </p:txBody>
      </p:sp>
      <p:sp>
        <p:nvSpPr>
          <p:cNvPr id="16" name="Shape 14">
            <a:extLst>
              <a:ext uri="{FF2B5EF4-FFF2-40B4-BE49-F238E27FC236}">
                <a16:creationId xmlns:a16="http://schemas.microsoft.com/office/drawing/2014/main" id="{F2B08DC7-764E-C496-1BD8-5B49439A3297}"/>
              </a:ext>
            </a:extLst>
          </p:cNvPr>
          <p:cNvSpPr/>
          <p:nvPr/>
        </p:nvSpPr>
        <p:spPr>
          <a:xfrm>
            <a:off x="411480" y="2871216"/>
            <a:ext cx="5840730" cy="402336"/>
          </a:xfrm>
          <a:prstGeom prst="rect">
            <a:avLst/>
          </a:prstGeom>
          <a:solidFill>
            <a:srgbClr val="FFFFFF"/>
          </a:solidFill>
          <a:ln w="6350">
            <a:solidFill>
              <a:srgbClr val="DDDDDD"/>
            </a:solidFill>
            <a:prstDash val="solid"/>
          </a:ln>
        </p:spPr>
        <p:txBody>
          <a:bodyPr/>
          <a:lstStyle/>
          <a:p>
            <a:endParaRPr lang="LID4096"/>
          </a:p>
        </p:txBody>
      </p:sp>
      <p:sp>
        <p:nvSpPr>
          <p:cNvPr id="17" name="Text 15">
            <a:extLst>
              <a:ext uri="{FF2B5EF4-FFF2-40B4-BE49-F238E27FC236}">
                <a16:creationId xmlns:a16="http://schemas.microsoft.com/office/drawing/2014/main" id="{B07C530A-2B32-843D-DF06-82209FA8A7CC}"/>
              </a:ext>
            </a:extLst>
          </p:cNvPr>
          <p:cNvSpPr/>
          <p:nvPr/>
        </p:nvSpPr>
        <p:spPr>
          <a:xfrm>
            <a:off x="502920" y="2871216"/>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Power</a:t>
            </a:r>
            <a:endParaRPr lang="en-US" sz="1400" dirty="0"/>
          </a:p>
        </p:txBody>
      </p:sp>
      <p:sp>
        <p:nvSpPr>
          <p:cNvPr id="18" name="Text 16">
            <a:extLst>
              <a:ext uri="{FF2B5EF4-FFF2-40B4-BE49-F238E27FC236}">
                <a16:creationId xmlns:a16="http://schemas.microsoft.com/office/drawing/2014/main" id="{D8C05D88-2E5A-B0A8-573B-2FEFD184CF27}"/>
              </a:ext>
            </a:extLst>
          </p:cNvPr>
          <p:cNvSpPr/>
          <p:nvPr/>
        </p:nvSpPr>
        <p:spPr>
          <a:xfrm>
            <a:off x="2423160" y="2871216"/>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15 V / 4 A, max 38.4 W, short-circuit protected</a:t>
            </a:r>
            <a:endParaRPr lang="en-US" sz="1400" dirty="0"/>
          </a:p>
        </p:txBody>
      </p:sp>
      <p:sp>
        <p:nvSpPr>
          <p:cNvPr id="19" name="Shape 17">
            <a:extLst>
              <a:ext uri="{FF2B5EF4-FFF2-40B4-BE49-F238E27FC236}">
                <a16:creationId xmlns:a16="http://schemas.microsoft.com/office/drawing/2014/main" id="{7C7AAC2B-0286-3BC8-B3E6-6CB4BC42A260}"/>
              </a:ext>
            </a:extLst>
          </p:cNvPr>
          <p:cNvSpPr/>
          <p:nvPr/>
        </p:nvSpPr>
        <p:spPr>
          <a:xfrm>
            <a:off x="429768" y="3310128"/>
            <a:ext cx="5822442" cy="402336"/>
          </a:xfrm>
          <a:prstGeom prst="rect">
            <a:avLst/>
          </a:prstGeom>
          <a:solidFill>
            <a:srgbClr val="F2F2F2"/>
          </a:solidFill>
          <a:ln w="6350">
            <a:solidFill>
              <a:srgbClr val="DDDDDD"/>
            </a:solidFill>
            <a:prstDash val="solid"/>
          </a:ln>
        </p:spPr>
        <p:txBody>
          <a:bodyPr/>
          <a:lstStyle/>
          <a:p>
            <a:endParaRPr lang="LID4096"/>
          </a:p>
        </p:txBody>
      </p:sp>
      <p:sp>
        <p:nvSpPr>
          <p:cNvPr id="20" name="Text 18">
            <a:extLst>
              <a:ext uri="{FF2B5EF4-FFF2-40B4-BE49-F238E27FC236}">
                <a16:creationId xmlns:a16="http://schemas.microsoft.com/office/drawing/2014/main" id="{AA8D430E-028A-47C0-BBF5-8828629DDF69}"/>
              </a:ext>
            </a:extLst>
          </p:cNvPr>
          <p:cNvSpPr/>
          <p:nvPr/>
        </p:nvSpPr>
        <p:spPr>
          <a:xfrm>
            <a:off x="502920" y="3310128"/>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Diffusion</a:t>
            </a:r>
            <a:endParaRPr lang="en-US" sz="1400" dirty="0"/>
          </a:p>
        </p:txBody>
      </p:sp>
      <p:sp>
        <p:nvSpPr>
          <p:cNvPr id="21" name="Text 19">
            <a:extLst>
              <a:ext uri="{FF2B5EF4-FFF2-40B4-BE49-F238E27FC236}">
                <a16:creationId xmlns:a16="http://schemas.microsoft.com/office/drawing/2014/main" id="{A44B7EF1-A652-F908-FEC6-E7A94CD329D7}"/>
              </a:ext>
            </a:extLst>
          </p:cNvPr>
          <p:cNvSpPr/>
          <p:nvPr/>
        </p:nvSpPr>
        <p:spPr>
          <a:xfrm>
            <a:off x="2423160" y="3310128"/>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Frosted glass + paper layer for uniform illumination</a:t>
            </a:r>
            <a:endParaRPr lang="en-US" sz="1400" dirty="0"/>
          </a:p>
        </p:txBody>
      </p:sp>
      <p:sp>
        <p:nvSpPr>
          <p:cNvPr id="22" name="Shape 20">
            <a:extLst>
              <a:ext uri="{FF2B5EF4-FFF2-40B4-BE49-F238E27FC236}">
                <a16:creationId xmlns:a16="http://schemas.microsoft.com/office/drawing/2014/main" id="{9E9D9ADB-B6B9-C291-1A38-5BE4FE31C86D}"/>
              </a:ext>
            </a:extLst>
          </p:cNvPr>
          <p:cNvSpPr/>
          <p:nvPr/>
        </p:nvSpPr>
        <p:spPr>
          <a:xfrm>
            <a:off x="411480" y="3749040"/>
            <a:ext cx="5840730" cy="402336"/>
          </a:xfrm>
          <a:prstGeom prst="rect">
            <a:avLst/>
          </a:prstGeom>
          <a:solidFill>
            <a:srgbClr val="FFFFFF"/>
          </a:solidFill>
          <a:ln w="6350">
            <a:solidFill>
              <a:srgbClr val="DDDDDD"/>
            </a:solidFill>
            <a:prstDash val="solid"/>
          </a:ln>
        </p:spPr>
        <p:txBody>
          <a:bodyPr/>
          <a:lstStyle/>
          <a:p>
            <a:endParaRPr lang="LID4096"/>
          </a:p>
        </p:txBody>
      </p:sp>
      <p:sp>
        <p:nvSpPr>
          <p:cNvPr id="23" name="Text 21">
            <a:extLst>
              <a:ext uri="{FF2B5EF4-FFF2-40B4-BE49-F238E27FC236}">
                <a16:creationId xmlns:a16="http://schemas.microsoft.com/office/drawing/2014/main" id="{16DED90A-515F-C445-0F15-67B034BD087E}"/>
              </a:ext>
            </a:extLst>
          </p:cNvPr>
          <p:cNvSpPr/>
          <p:nvPr/>
        </p:nvSpPr>
        <p:spPr>
          <a:xfrm>
            <a:off x="502920" y="3749040"/>
            <a:ext cx="1828800" cy="402336"/>
          </a:xfrm>
          <a:prstGeom prst="rect">
            <a:avLst/>
          </a:prstGeom>
          <a:noFill/>
          <a:ln/>
        </p:spPr>
        <p:txBody>
          <a:bodyPr wrap="square" rtlCol="0" anchor="ctr"/>
          <a:lstStyle/>
          <a:p>
            <a:pPr marL="0" indent="0">
              <a:buNone/>
            </a:pPr>
            <a:r>
              <a:rPr lang="en-US" sz="1400" b="1" dirty="0">
                <a:solidFill>
                  <a:srgbClr val="2E75B6"/>
                </a:solidFill>
                <a:latin typeface="Calibri" pitchFamily="34" charset="0"/>
                <a:ea typeface="Calibri" pitchFamily="34" charset="-122"/>
                <a:cs typeface="Calibri" pitchFamily="34" charset="-120"/>
              </a:rPr>
              <a:t>Pieces</a:t>
            </a:r>
            <a:endParaRPr lang="en-US" sz="1400" dirty="0"/>
          </a:p>
        </p:txBody>
      </p:sp>
      <p:sp>
        <p:nvSpPr>
          <p:cNvPr id="24" name="Text 22">
            <a:extLst>
              <a:ext uri="{FF2B5EF4-FFF2-40B4-BE49-F238E27FC236}">
                <a16:creationId xmlns:a16="http://schemas.microsoft.com/office/drawing/2014/main" id="{BA8EDE86-81FB-65EB-9D9A-78A2DE491BBE}"/>
              </a:ext>
            </a:extLst>
          </p:cNvPr>
          <p:cNvSpPr/>
          <p:nvPr/>
        </p:nvSpPr>
        <p:spPr>
          <a:xfrm>
            <a:off x="2423160" y="3749040"/>
            <a:ext cx="6217920" cy="402336"/>
          </a:xfrm>
          <a:prstGeom prst="rect">
            <a:avLst/>
          </a:prstGeom>
          <a:noFill/>
          <a:ln/>
        </p:spPr>
        <p:txBody>
          <a:bodyPr wrap="square" rtlCol="0" anchor="ctr"/>
          <a:lstStyle/>
          <a:p>
            <a:pPr marL="0" indent="0">
              <a:buNone/>
            </a:pPr>
            <a:r>
              <a:rPr lang="en-US" sz="1400" dirty="0">
                <a:solidFill>
                  <a:srgbClr val="000000"/>
                </a:solidFill>
                <a:latin typeface="Calibri" pitchFamily="34" charset="0"/>
                <a:ea typeface="Calibri" pitchFamily="34" charset="-122"/>
                <a:cs typeface="Calibri" pitchFamily="34" charset="-120"/>
              </a:rPr>
              <a:t>Transparent plastic (amber-tinted for black pieces)</a:t>
            </a:r>
            <a:endParaRPr lang="en-US" sz="1400" dirty="0"/>
          </a:p>
        </p:txBody>
      </p:sp>
      <p:sp>
        <p:nvSpPr>
          <p:cNvPr id="25" name="Shape 23">
            <a:extLst>
              <a:ext uri="{FF2B5EF4-FFF2-40B4-BE49-F238E27FC236}">
                <a16:creationId xmlns:a16="http://schemas.microsoft.com/office/drawing/2014/main" id="{545ED354-48E6-8061-F67F-F6502C832E73}"/>
              </a:ext>
            </a:extLst>
          </p:cNvPr>
          <p:cNvSpPr/>
          <p:nvPr/>
        </p:nvSpPr>
        <p:spPr>
          <a:xfrm>
            <a:off x="6400800" y="1307592"/>
            <a:ext cx="2331720" cy="2651760"/>
          </a:xfrm>
          <a:prstGeom prst="rect">
            <a:avLst/>
          </a:prstGeom>
          <a:solidFill>
            <a:srgbClr val="F2F2F2"/>
          </a:solidFill>
          <a:ln w="12700">
            <a:solidFill>
              <a:srgbClr val="AAAAAA"/>
            </a:solidFill>
            <a:prstDash val="solid"/>
          </a:ln>
        </p:spPr>
        <p:txBody>
          <a:bodyPr/>
          <a:lstStyle/>
          <a:p>
            <a:endParaRPr lang="LID4096"/>
          </a:p>
        </p:txBody>
      </p:sp>
      <p:sp>
        <p:nvSpPr>
          <p:cNvPr id="28" name="TextBox 27">
            <a:extLst>
              <a:ext uri="{FF2B5EF4-FFF2-40B4-BE49-F238E27FC236}">
                <a16:creationId xmlns:a16="http://schemas.microsoft.com/office/drawing/2014/main" id="{5EA6C326-AE7F-F443-70A8-C5600E262DF1}"/>
              </a:ext>
            </a:extLst>
          </p:cNvPr>
          <p:cNvSpPr txBox="1"/>
          <p:nvPr/>
        </p:nvSpPr>
        <p:spPr>
          <a:xfrm>
            <a:off x="75805" y="4775724"/>
            <a:ext cx="2984070" cy="215444"/>
          </a:xfrm>
          <a:prstGeom prst="rect">
            <a:avLst/>
          </a:prstGeom>
          <a:noFill/>
        </p:spPr>
        <p:txBody>
          <a:bodyPr wrap="square">
            <a:spAutoFit/>
          </a:bodyPr>
          <a:lstStyle/>
          <a:p>
            <a:r>
              <a:rPr lang="LID4096" sz="800" dirty="0">
                <a:solidFill>
                  <a:schemeClr val="bg2">
                    <a:lumMod val="75000"/>
                  </a:schemeClr>
                </a:solidFill>
                <a:hlinkClick r:id="rId5"/>
              </a:rPr>
              <a:t>github.com</a:t>
            </a:r>
            <a:r>
              <a:rPr lang="LID4096" sz="800" b="1" dirty="0">
                <a:solidFill>
                  <a:schemeClr val="bg2">
                    <a:lumMod val="75000"/>
                  </a:schemeClr>
                </a:solidFill>
                <a:hlinkClick r:id="rId5"/>
              </a:rPr>
              <a:t>/</a:t>
            </a:r>
            <a:r>
              <a:rPr lang="LID4096" sz="800" b="1" dirty="0">
                <a:hlinkClick r:id="rId5"/>
              </a:rPr>
              <a:t>allita99</a:t>
            </a:r>
            <a:r>
              <a:rPr lang="LID4096" sz="800" b="1" dirty="0">
                <a:solidFill>
                  <a:schemeClr val="bg2">
                    <a:lumMod val="75000"/>
                  </a:schemeClr>
                </a:solidFill>
                <a:hlinkClick r:id="rId5"/>
              </a:rPr>
              <a:t>/</a:t>
            </a:r>
            <a:r>
              <a:rPr lang="LID4096" sz="800" dirty="0">
                <a:solidFill>
                  <a:schemeClr val="bg2">
                    <a:lumMod val="75000"/>
                  </a:schemeClr>
                </a:solidFill>
                <a:hlinkClick r:id="rId5"/>
              </a:rPr>
              <a:t>8x8-LED-Matrix-Control-Circuit</a:t>
            </a:r>
            <a:endParaRPr lang="LID4096" sz="800" dirty="0">
              <a:solidFill>
                <a:schemeClr val="bg2">
                  <a:lumMod val="75000"/>
                </a:schemeClr>
              </a:solidFill>
            </a:endParaRPr>
          </a:p>
        </p:txBody>
      </p:sp>
      <p:pic>
        <p:nvPicPr>
          <p:cNvPr id="29" name="Picture 28">
            <a:extLst>
              <a:ext uri="{FF2B5EF4-FFF2-40B4-BE49-F238E27FC236}">
                <a16:creationId xmlns:a16="http://schemas.microsoft.com/office/drawing/2014/main" id="{03A99842-9606-974B-7C69-E5E914D9C183}"/>
              </a:ext>
            </a:extLst>
          </p:cNvPr>
          <p:cNvPicPr>
            <a:picLocks noChangeAspect="1"/>
          </p:cNvPicPr>
          <p:nvPr/>
        </p:nvPicPr>
        <p:blipFill>
          <a:blip r:embed="rId6"/>
          <a:srcRect l="7986" t="8751" r="21569" b="22279"/>
          <a:stretch>
            <a:fillRect/>
          </a:stretch>
        </p:blipFill>
        <p:spPr>
          <a:xfrm>
            <a:off x="6566979" y="1328480"/>
            <a:ext cx="1999362" cy="2609984"/>
          </a:xfrm>
          <a:prstGeom prst="rect">
            <a:avLst/>
          </a:prstGeom>
        </p:spPr>
      </p:pic>
      <p:pic>
        <p:nvPicPr>
          <p:cNvPr id="30" name="Picture 29">
            <a:extLst>
              <a:ext uri="{FF2B5EF4-FFF2-40B4-BE49-F238E27FC236}">
                <a16:creationId xmlns:a16="http://schemas.microsoft.com/office/drawing/2014/main" id="{65B42F8F-4756-7237-1453-22A4E9267DF3}"/>
              </a:ext>
            </a:extLst>
          </p:cNvPr>
          <p:cNvPicPr>
            <a:picLocks noChangeAspect="1"/>
          </p:cNvPicPr>
          <p:nvPr/>
        </p:nvPicPr>
        <p:blipFill>
          <a:blip r:embed="rId7"/>
          <a:stretch>
            <a:fillRect/>
          </a:stretch>
        </p:blipFill>
        <p:spPr>
          <a:xfrm>
            <a:off x="6585836" y="1352345"/>
            <a:ext cx="1961643" cy="2586119"/>
          </a:xfrm>
          <a:prstGeom prst="rect">
            <a:avLst/>
          </a:prstGeom>
        </p:spPr>
      </p:pic>
      <p:pic>
        <p:nvPicPr>
          <p:cNvPr id="31" name="WhatsApp Video 2026-05-29 at 21.24.13">
            <a:hlinkClick r:id="" action="ppaction://media"/>
            <a:extLst>
              <a:ext uri="{FF2B5EF4-FFF2-40B4-BE49-F238E27FC236}">
                <a16:creationId xmlns:a16="http://schemas.microsoft.com/office/drawing/2014/main" id="{4B19AB5C-5CCF-FD37-EB06-EC28C3D8D2C3}"/>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863731" y="1357885"/>
            <a:ext cx="1405855" cy="2499953"/>
          </a:xfrm>
          <a:prstGeom prst="rect">
            <a:avLst/>
          </a:prstGeom>
        </p:spPr>
      </p:pic>
    </p:spTree>
    <p:extLst>
      <p:ext uri="{BB962C8B-B14F-4D97-AF65-F5344CB8AC3E}">
        <p14:creationId xmlns:p14="http://schemas.microsoft.com/office/powerpoint/2010/main" val="232754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9"/>
                                        </p:tgtEl>
                                        <p:attrNameLst>
                                          <p:attrName>ppt_x</p:attrName>
                                        </p:attrNameLst>
                                      </p:cBhvr>
                                      <p:tavLst>
                                        <p:tav tm="0">
                                          <p:val>
                                            <p:strVal val="ppt_x"/>
                                          </p:val>
                                        </p:tav>
                                        <p:tav tm="100000">
                                          <p:val>
                                            <p:strVal val="ppt_x"/>
                                          </p:val>
                                        </p:tav>
                                      </p:tavLst>
                                    </p:anim>
                                    <p:anim calcmode="lin" valueType="num">
                                      <p:cBhvr additive="base">
                                        <p:cTn id="13" dur="500"/>
                                        <p:tgtEl>
                                          <p:spTgt spid="29"/>
                                        </p:tgtEl>
                                        <p:attrNameLst>
                                          <p:attrName>ppt_y</p:attrName>
                                        </p:attrNameLst>
                                      </p:cBhvr>
                                      <p:tavLst>
                                        <p:tav tm="0">
                                          <p:val>
                                            <p:strVal val="ppt_y"/>
                                          </p:val>
                                        </p:tav>
                                        <p:tav tm="100000">
                                          <p:val>
                                            <p:strVal val="1+ppt_h/2"/>
                                          </p:val>
                                        </p:tav>
                                      </p:tavLst>
                                    </p:anim>
                                    <p:set>
                                      <p:cBhvr>
                                        <p:cTn id="14" dur="1" fill="hold">
                                          <p:stCondLst>
                                            <p:cond delay="499"/>
                                          </p:stCondLst>
                                        </p:cTn>
                                        <p:tgtEl>
                                          <p:spTgt spid="2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
                                        <p:tgtEl>
                                          <p:spTgt spid="30"/>
                                        </p:tgtEl>
                                        <p:attrNameLst>
                                          <p:attrName>ppt_x</p:attrName>
                                        </p:attrNameLst>
                                      </p:cBhvr>
                                      <p:tavLst>
                                        <p:tav tm="0">
                                          <p:val>
                                            <p:strVal val="ppt_x"/>
                                          </p:val>
                                        </p:tav>
                                        <p:tav tm="100000">
                                          <p:val>
                                            <p:strVal val="ppt_x"/>
                                          </p:val>
                                        </p:tav>
                                      </p:tavLst>
                                    </p:anim>
                                    <p:anim calcmode="lin" valueType="num">
                                      <p:cBhvr additive="base">
                                        <p:cTn id="25" dur="500"/>
                                        <p:tgtEl>
                                          <p:spTgt spid="30"/>
                                        </p:tgtEl>
                                        <p:attrNameLst>
                                          <p:attrName>ppt_y</p:attrName>
                                        </p:attrNameLst>
                                      </p:cBhvr>
                                      <p:tavLst>
                                        <p:tav tm="0">
                                          <p:val>
                                            <p:strVal val="ppt_y"/>
                                          </p:val>
                                        </p:tav>
                                        <p:tav tm="100000">
                                          <p:val>
                                            <p:strVal val="1+ppt_h/2"/>
                                          </p:val>
                                        </p:tav>
                                      </p:tavLst>
                                    </p:anim>
                                    <p:set>
                                      <p:cBhvr>
                                        <p:cTn id="26" dur="1" fill="hold">
                                          <p:stCondLst>
                                            <p:cond delay="499"/>
                                          </p:stCondLst>
                                        </p:cTn>
                                        <p:tgtEl>
                                          <p:spTgt spid="3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0361" fill="hold"/>
                                        <p:tgtEl>
                                          <p:spTgt spid="31"/>
                                        </p:tgtEl>
                                      </p:cBhvr>
                                    </p:cmd>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nodeType="clickEffect">
                                  <p:stCondLst>
                                    <p:cond delay="0"/>
                                  </p:stCondLst>
                                  <p:childTnLst>
                                    <p:anim calcmode="lin" valueType="num">
                                      <p:cBhvr additive="base">
                                        <p:cTn id="40" dur="500"/>
                                        <p:tgtEl>
                                          <p:spTgt spid="31"/>
                                        </p:tgtEl>
                                        <p:attrNameLst>
                                          <p:attrName>ppt_x</p:attrName>
                                        </p:attrNameLst>
                                      </p:cBhvr>
                                      <p:tavLst>
                                        <p:tav tm="0">
                                          <p:val>
                                            <p:strVal val="ppt_x"/>
                                          </p:val>
                                        </p:tav>
                                        <p:tav tm="100000">
                                          <p:val>
                                            <p:strVal val="ppt_x"/>
                                          </p:val>
                                        </p:tav>
                                      </p:tavLst>
                                    </p:anim>
                                    <p:anim calcmode="lin" valueType="num">
                                      <p:cBhvr additive="base">
                                        <p:cTn id="41" dur="500"/>
                                        <p:tgtEl>
                                          <p:spTgt spid="31"/>
                                        </p:tgtEl>
                                        <p:attrNameLst>
                                          <p:attrName>ppt_y</p:attrName>
                                        </p:attrNameLst>
                                      </p:cBhvr>
                                      <p:tavLst>
                                        <p:tav tm="0">
                                          <p:val>
                                            <p:strVal val="ppt_y"/>
                                          </p:val>
                                        </p:tav>
                                        <p:tav tm="100000">
                                          <p:val>
                                            <p:strVal val="1+ppt_h/2"/>
                                          </p:val>
                                        </p:tav>
                                      </p:tavLst>
                                    </p:anim>
                                    <p:set>
                                      <p:cBhvr>
                                        <p:cTn id="42" dur="1" fill="hold">
                                          <p:stCondLst>
                                            <p:cond delay="499"/>
                                          </p:stCondLst>
                                        </p:cTn>
                                        <p:tgtEl>
                                          <p:spTgt spid="31"/>
                                        </p:tgtEl>
                                        <p:attrNameLst>
                                          <p:attrName>style.visibility</p:attrName>
                                        </p:attrNameLst>
                                      </p:cBhvr>
                                      <p:to>
                                        <p:strVal val="hidden"/>
                                      </p:to>
                                    </p:set>
                                    <p:cmd type="call" cmd="stop">
                                      <p:cBhvr>
                                        <p:cTn id="43" dur="1">
                                          <p:stCondLst>
                                            <p:cond delay="499"/>
                                          </p:stCondLst>
                                        </p:cTn>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44" fill="hold" display="0">
                  <p:stCondLst>
                    <p:cond delay="indefinite"/>
                  </p:stCondLst>
                </p:cTn>
                <p:tgtEl>
                  <p:spTgt spid="31"/>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9AA6-DF88-7E78-898E-329780F4536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736D7E4-7513-6E68-198B-AECE9481051C}"/>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Board State Mechanism </a:t>
            </a:r>
            <a:endParaRPr lang="en-US" sz="2800" dirty="0"/>
          </a:p>
        </p:txBody>
      </p:sp>
      <p:sp>
        <p:nvSpPr>
          <p:cNvPr id="3" name="Shape 1">
            <a:extLst>
              <a:ext uri="{FF2B5EF4-FFF2-40B4-BE49-F238E27FC236}">
                <a16:creationId xmlns:a16="http://schemas.microsoft.com/office/drawing/2014/main" id="{59E97148-83C3-28BF-BE8D-3DD4CE225355}"/>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4" name="Text 2">
            <a:extLst>
              <a:ext uri="{FF2B5EF4-FFF2-40B4-BE49-F238E27FC236}">
                <a16:creationId xmlns:a16="http://schemas.microsoft.com/office/drawing/2014/main" id="{6F35B752-8280-C03F-BA9A-B6FF3539FF6B}"/>
              </a:ext>
            </a:extLst>
          </p:cNvPr>
          <p:cNvSpPr/>
          <p:nvPr/>
        </p:nvSpPr>
        <p:spPr>
          <a:xfrm>
            <a:off x="411480" y="1097280"/>
            <a:ext cx="5633720" cy="3291840"/>
          </a:xfrm>
          <a:prstGeom prst="rect">
            <a:avLst/>
          </a:prstGeom>
          <a:noFill/>
          <a:ln/>
        </p:spPr>
        <p:txBody>
          <a:bodyPr wrap="square" rtlCol="0" anchor="t"/>
          <a:lstStyle/>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PC computes legal moves from current board state</a:t>
            </a:r>
          </a:p>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Transmits 64-bit hex activation mask via UART </a:t>
            </a:r>
            <a:b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(57,600 baud rate)</a:t>
            </a:r>
            <a:endParaRPr lang="en-US" sz="1700" dirty="0">
              <a:latin typeface="Calibri" panose="020F0502020204030204" pitchFamily="34" charset="0"/>
              <a:ea typeface="Calibri" panose="020F0502020204030204" pitchFamily="34" charset="0"/>
              <a:cs typeface="Calibri" panose="020F0502020204030204" pitchFamily="34" charset="0"/>
            </a:endParaRPr>
          </a:p>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Each bit = one board square </a:t>
            </a:r>
          </a:p>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Only set bits are illuminated and classified</a:t>
            </a:r>
            <a:endParaRPr lang="en-US" sz="1700" dirty="0">
              <a:latin typeface="Calibri" panose="020F0502020204030204" pitchFamily="34" charset="0"/>
              <a:ea typeface="Calibri" panose="020F0502020204030204" pitchFamily="34" charset="0"/>
              <a:cs typeface="Calibri" panose="020F0502020204030204" pitchFamily="34" charset="0"/>
            </a:endParaRPr>
          </a:p>
          <a:p>
            <a:pPr marL="342900" indent="-342900">
              <a:buSzPct val="100000"/>
              <a:buChar char="•"/>
            </a:pPr>
            <a:r>
              <a:rPr lang="en-US" sz="1700" b="1" dirty="0">
                <a:solidFill>
                  <a:srgbClr val="2E75B6"/>
                </a:solidFill>
                <a:latin typeface="Calibri" panose="020F0502020204030204" pitchFamily="34" charset="0"/>
                <a:ea typeface="Calibri" panose="020F0502020204030204" pitchFamily="34" charset="0"/>
                <a:cs typeface="Calibri" panose="020F0502020204030204" pitchFamily="34" charset="0"/>
              </a:rPr>
              <a:t>FBCCA evaluates only active-square frequencies</a:t>
            </a:r>
          </a:p>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Dynamic frequency-to-square remapping at every move</a:t>
            </a:r>
          </a:p>
          <a:p>
            <a:pPr marL="342900" indent="-342900">
              <a:buSzPct val="100000"/>
              <a:buChar char="•"/>
            </a:pPr>
            <a:r>
              <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rPr>
              <a:t>Deselect option (origin square) enables error correction</a:t>
            </a:r>
          </a:p>
          <a:p>
            <a:pPr marL="342900" indent="-342900">
              <a:buSzPct val="100000"/>
              <a:buChar char="•"/>
            </a:pPr>
            <a:endParaRPr lang="en-US" sz="17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indent="-342900">
              <a:buSzPct val="100000"/>
              <a:buChar char="•"/>
            </a:pPr>
            <a:r>
              <a:rPr lang="" sz="1700" b="1" dirty="0">
                <a:solidFill>
                  <a:srgbClr val="2E75B6"/>
                </a:solidFill>
                <a:latin typeface="Calibri" panose="020F0502020204030204" pitchFamily="34" charset="0"/>
                <a:ea typeface="Calibri" panose="020F0502020204030204" pitchFamily="34" charset="0"/>
                <a:cs typeface="Calibri" panose="020F0502020204030204" pitchFamily="34" charset="0"/>
              </a:rPr>
              <a:t>Illegal moves are excluded by construction</a:t>
            </a:r>
            <a:r>
              <a:rPr lang="" sz="1600" b="1" dirty="0">
                <a:solidFill>
                  <a:srgbClr val="2E75B6"/>
                </a:solidFill>
                <a:latin typeface="Calibri" panose="020F0502020204030204" pitchFamily="34" charset="0"/>
                <a:ea typeface="Calibri" panose="020F0502020204030204" pitchFamily="34" charset="0"/>
                <a:cs typeface="Calibri" panose="020F0502020204030204" pitchFamily="34" charset="0"/>
              </a:rPr>
              <a:t>,</a:t>
            </a:r>
            <a:r>
              <a:rPr lang="" sz="1600" dirty="0">
                <a:latin typeface="Calibri" panose="020F0502020204030204" pitchFamily="34" charset="0"/>
                <a:ea typeface="Calibri" panose="020F0502020204030204" pitchFamily="34" charset="0"/>
                <a:cs typeface="Calibri" panose="020F0502020204030204" pitchFamily="34" charset="0"/>
              </a:rPr>
              <a:t> never stimulated, never s</a:t>
            </a:r>
            <a:r>
              <a:rPr lang="de-DE" sz="1600" dirty="0" err="1">
                <a:latin typeface="Calibri" panose="020F0502020204030204" pitchFamily="34" charset="0"/>
                <a:ea typeface="Calibri" panose="020F0502020204030204" pitchFamily="34" charset="0"/>
                <a:cs typeface="Calibri" panose="020F0502020204030204" pitchFamily="34" charset="0"/>
              </a:rPr>
              <a:t>elected</a:t>
            </a:r>
            <a:endParaRPr lang="en-US" sz="1700" dirty="0">
              <a:latin typeface="Calibri" panose="020F0502020204030204" pitchFamily="34" charset="0"/>
              <a:ea typeface="Calibri" panose="020F0502020204030204" pitchFamily="34" charset="0"/>
              <a:cs typeface="Calibri" panose="020F0502020204030204" pitchFamily="34" charset="0"/>
            </a:endParaRPr>
          </a:p>
        </p:txBody>
      </p:sp>
      <p:sp>
        <p:nvSpPr>
          <p:cNvPr id="76" name="Text 73">
            <a:extLst>
              <a:ext uri="{FF2B5EF4-FFF2-40B4-BE49-F238E27FC236}">
                <a16:creationId xmlns:a16="http://schemas.microsoft.com/office/drawing/2014/main" id="{528926E9-AA7D-99BD-64DF-293E3E295959}"/>
              </a:ext>
            </a:extLst>
          </p:cNvPr>
          <p:cNvSpPr/>
          <p:nvPr/>
        </p:nvSpPr>
        <p:spPr>
          <a:xfrm>
            <a:off x="6241362" y="3910203"/>
            <a:ext cx="2289377" cy="457200"/>
          </a:xfrm>
          <a:prstGeom prst="rect">
            <a:avLst/>
          </a:prstGeom>
          <a:noFill/>
          <a:ln/>
        </p:spPr>
        <p:txBody>
          <a:bodyPr wrap="square" rtlCol="0" anchor="ctr"/>
          <a:lstStyle/>
          <a:p>
            <a:pPr marL="0" indent="0" algn="ctr">
              <a:buNone/>
            </a:pPr>
            <a:r>
              <a:rPr lang="en-US" sz="1000" i="1" dirty="0">
                <a:solidFill>
                  <a:srgbClr val="595959"/>
                </a:solidFill>
                <a:latin typeface="Calibri" pitchFamily="34" charset="0"/>
                <a:ea typeface="Calibri" pitchFamily="34" charset="-122"/>
                <a:cs typeface="Calibri" pitchFamily="34" charset="-120"/>
              </a:rPr>
              <a:t>Active targets (legal moves only)</a:t>
            </a:r>
            <a:endParaRPr lang="en-US" sz="1000" dirty="0"/>
          </a:p>
        </p:txBody>
      </p:sp>
      <p:pic>
        <p:nvPicPr>
          <p:cNvPr id="78" name="Picture 77" descr="The image shows a chessboard with red chess pieces and a clear, rectangular electronic chessboard.&#10;&#10;AI-generated content may be incorrect.">
            <a:extLst>
              <a:ext uri="{FF2B5EF4-FFF2-40B4-BE49-F238E27FC236}">
                <a16:creationId xmlns:a16="http://schemas.microsoft.com/office/drawing/2014/main" id="{6A107DC3-AB89-C8EA-C78B-19F7C4F42C3A}"/>
              </a:ext>
            </a:extLst>
          </p:cNvPr>
          <p:cNvPicPr>
            <a:picLocks noChangeAspect="1"/>
          </p:cNvPicPr>
          <p:nvPr/>
        </p:nvPicPr>
        <p:blipFill>
          <a:blip r:embed="rId3"/>
          <a:srcRect r="3397" b="16148"/>
          <a:stretch>
            <a:fillRect/>
          </a:stretch>
        </p:blipFill>
        <p:spPr>
          <a:xfrm>
            <a:off x="6108369" y="1097721"/>
            <a:ext cx="2555364" cy="2957414"/>
          </a:xfrm>
          <a:prstGeom prst="rect">
            <a:avLst/>
          </a:prstGeom>
        </p:spPr>
      </p:pic>
    </p:spTree>
    <p:extLst>
      <p:ext uri="{BB962C8B-B14F-4D97-AF65-F5344CB8AC3E}">
        <p14:creationId xmlns:p14="http://schemas.microsoft.com/office/powerpoint/2010/main" val="325720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0378-521C-CAC6-49FB-F1B0BA9E8CE9}"/>
            </a:ext>
          </a:extLst>
        </p:cNvPr>
        <p:cNvGrpSpPr/>
        <p:nvPr/>
      </p:nvGrpSpPr>
      <p:grpSpPr>
        <a:xfrm>
          <a:off x="0" y="0"/>
          <a:ext cx="0" cy="0"/>
          <a:chOff x="0" y="0"/>
          <a:chExt cx="0" cy="0"/>
        </a:xfrm>
      </p:grpSpPr>
      <p:sp>
        <p:nvSpPr>
          <p:cNvPr id="17" name="Text 0">
            <a:extLst>
              <a:ext uri="{FF2B5EF4-FFF2-40B4-BE49-F238E27FC236}">
                <a16:creationId xmlns:a16="http://schemas.microsoft.com/office/drawing/2014/main" id="{712D5CC8-3374-7398-745E-92C5BB9DCBBF}"/>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Signal Acquisition And Frequency Selection</a:t>
            </a:r>
            <a:endParaRPr lang="en-US" sz="2800" dirty="0"/>
          </a:p>
        </p:txBody>
      </p:sp>
      <p:sp>
        <p:nvSpPr>
          <p:cNvPr id="19" name="Shape 1">
            <a:extLst>
              <a:ext uri="{FF2B5EF4-FFF2-40B4-BE49-F238E27FC236}">
                <a16:creationId xmlns:a16="http://schemas.microsoft.com/office/drawing/2014/main" id="{BB5197D8-B69C-BD34-E799-1C2273047284}"/>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21" name="Text 2">
            <a:extLst>
              <a:ext uri="{FF2B5EF4-FFF2-40B4-BE49-F238E27FC236}">
                <a16:creationId xmlns:a16="http://schemas.microsoft.com/office/drawing/2014/main" id="{6CFF2BA6-53E2-2270-B6B7-34409EDEF5F2}"/>
              </a:ext>
            </a:extLst>
          </p:cNvPr>
          <p:cNvSpPr/>
          <p:nvPr/>
        </p:nvSpPr>
        <p:spPr>
          <a:xfrm>
            <a:off x="411480" y="1078992"/>
            <a:ext cx="393192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EEG Acquisition</a:t>
            </a:r>
            <a:endParaRPr lang="en-US" sz="1800" dirty="0"/>
          </a:p>
        </p:txBody>
      </p:sp>
      <p:sp>
        <p:nvSpPr>
          <p:cNvPr id="23" name="Text 3">
            <a:extLst>
              <a:ext uri="{FF2B5EF4-FFF2-40B4-BE49-F238E27FC236}">
                <a16:creationId xmlns:a16="http://schemas.microsoft.com/office/drawing/2014/main" id="{C4D6F947-4F4D-3501-8A9D-8AFABBFCE441}"/>
              </a:ext>
            </a:extLst>
          </p:cNvPr>
          <p:cNvSpPr/>
          <p:nvPr/>
        </p:nvSpPr>
        <p:spPr>
          <a:xfrm>
            <a:off x="411480" y="1463040"/>
            <a:ext cx="3931920" cy="2651760"/>
          </a:xfrm>
          <a:prstGeom prst="rect">
            <a:avLst/>
          </a:prstGeom>
          <a:noFill/>
          <a:ln/>
        </p:spPr>
        <p:txBody>
          <a:bodyPr wrap="square" rtlCol="0" anchor="t"/>
          <a:lstStyle/>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Amplifier: </a:t>
            </a:r>
            <a:r>
              <a:rPr lang="en-US" sz="1600" dirty="0" err="1">
                <a:solidFill>
                  <a:srgbClr val="000000"/>
                </a:solidFill>
                <a:latin typeface="Calibri" pitchFamily="34" charset="0"/>
                <a:ea typeface="Calibri" pitchFamily="34" charset="-122"/>
                <a:cs typeface="Calibri" pitchFamily="34" charset="-120"/>
              </a:rPr>
              <a:t>g.USBamp</a:t>
            </a:r>
            <a:r>
              <a:rPr lang="en-US" sz="1600" dirty="0">
                <a:solidFill>
                  <a:srgbClr val="000000"/>
                </a:solidFill>
                <a:latin typeface="Calibri" pitchFamily="34" charset="0"/>
                <a:ea typeface="Calibri" pitchFamily="34" charset="-122"/>
                <a:cs typeface="Calibri" pitchFamily="34" charset="-120"/>
              </a:rPr>
              <a:t> </a:t>
            </a:r>
            <a:br>
              <a:rPr lang="en-US" sz="1600" dirty="0">
                <a:solidFill>
                  <a:srgbClr val="000000"/>
                </a:solidFill>
                <a:latin typeface="Calibri" pitchFamily="34" charset="0"/>
                <a:ea typeface="Calibri" pitchFamily="34" charset="-122"/>
                <a:cs typeface="Calibri" pitchFamily="34" charset="-120"/>
              </a:rPr>
            </a:br>
            <a:r>
              <a:rPr lang="en-US" sz="1600" dirty="0">
                <a:solidFill>
                  <a:srgbClr val="000000"/>
                </a:solidFill>
                <a:latin typeface="Calibri" pitchFamily="34" charset="0"/>
                <a:ea typeface="Calibri" pitchFamily="34" charset="-122"/>
                <a:cs typeface="Calibri" pitchFamily="34" charset="-120"/>
              </a:rPr>
              <a:t>(Guger Technologies)</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Channels: PO7, PO3, POz, PO4, PO8, O1, Oz, O2 (10-10 system)</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Reference: Cz  |  Ground: AFz</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Impedance: &lt; 5 </a:t>
            </a:r>
            <a:r>
              <a:rPr lang="en-US" sz="1600" dirty="0" err="1">
                <a:solidFill>
                  <a:srgbClr val="000000"/>
                </a:solidFill>
                <a:latin typeface="Calibri" pitchFamily="34" charset="0"/>
                <a:ea typeface="Calibri" pitchFamily="34" charset="-122"/>
                <a:cs typeface="Calibri" pitchFamily="34" charset="-120"/>
              </a:rPr>
              <a:t>kΩ</a:t>
            </a:r>
            <a:r>
              <a:rPr lang="en-US" sz="1600" dirty="0">
                <a:solidFill>
                  <a:srgbClr val="000000"/>
                </a:solidFill>
                <a:latin typeface="Calibri" pitchFamily="34" charset="0"/>
                <a:ea typeface="Calibri" pitchFamily="34" charset="-122"/>
                <a:cs typeface="Calibri" pitchFamily="34" charset="-120"/>
              </a:rPr>
              <a:t> </a:t>
            </a:r>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Sampling rate: 512 Hz</a:t>
            </a:r>
            <a:endParaRPr lang="en-US" sz="1600" dirty="0"/>
          </a:p>
        </p:txBody>
      </p:sp>
      <p:sp>
        <p:nvSpPr>
          <p:cNvPr id="25" name="Shape 4">
            <a:extLst>
              <a:ext uri="{FF2B5EF4-FFF2-40B4-BE49-F238E27FC236}">
                <a16:creationId xmlns:a16="http://schemas.microsoft.com/office/drawing/2014/main" id="{7275E169-4EEE-1AD0-9138-FF9FF43CE8C9}"/>
              </a:ext>
            </a:extLst>
          </p:cNvPr>
          <p:cNvSpPr/>
          <p:nvPr/>
        </p:nvSpPr>
        <p:spPr>
          <a:xfrm>
            <a:off x="4617720" y="1078992"/>
            <a:ext cx="0" cy="3108960"/>
          </a:xfrm>
          <a:prstGeom prst="line">
            <a:avLst/>
          </a:prstGeom>
          <a:noFill/>
          <a:ln w="12700">
            <a:solidFill>
              <a:srgbClr val="CCCCCC"/>
            </a:solidFill>
            <a:prstDash val="solid"/>
          </a:ln>
        </p:spPr>
        <p:txBody>
          <a:bodyPr/>
          <a:lstStyle/>
          <a:p>
            <a:endParaRPr lang="LID4096"/>
          </a:p>
        </p:txBody>
      </p:sp>
      <p:sp>
        <p:nvSpPr>
          <p:cNvPr id="27" name="Text 5">
            <a:extLst>
              <a:ext uri="{FF2B5EF4-FFF2-40B4-BE49-F238E27FC236}">
                <a16:creationId xmlns:a16="http://schemas.microsoft.com/office/drawing/2014/main" id="{4AD045EE-A9B8-D5E9-0C94-30636D4FA5CE}"/>
              </a:ext>
            </a:extLst>
          </p:cNvPr>
          <p:cNvSpPr/>
          <p:nvPr/>
        </p:nvSpPr>
        <p:spPr>
          <a:xfrm>
            <a:off x="4754880" y="1078992"/>
            <a:ext cx="402336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Frequency Selection</a:t>
            </a:r>
            <a:endParaRPr lang="en-US" sz="1800" dirty="0"/>
          </a:p>
        </p:txBody>
      </p:sp>
      <p:sp>
        <p:nvSpPr>
          <p:cNvPr id="29" name="Text 6">
            <a:extLst>
              <a:ext uri="{FF2B5EF4-FFF2-40B4-BE49-F238E27FC236}">
                <a16:creationId xmlns:a16="http://schemas.microsoft.com/office/drawing/2014/main" id="{9105F94B-9058-3573-06FF-DFA24B15A6CA}"/>
              </a:ext>
            </a:extLst>
          </p:cNvPr>
          <p:cNvSpPr/>
          <p:nvPr/>
        </p:nvSpPr>
        <p:spPr>
          <a:xfrm>
            <a:off x="4754880" y="1463040"/>
            <a:ext cx="4023360" cy="2651760"/>
          </a:xfrm>
          <a:prstGeom prst="rect">
            <a:avLst/>
          </a:prstGeom>
          <a:noFill/>
          <a:ln/>
        </p:spPr>
        <p:txBody>
          <a:bodyPr wrap="square" rtlCol="0" anchor="t"/>
          <a:lstStyle/>
          <a:p>
            <a:pPr marL="342900" indent="-342900">
              <a:buSzPct val="100000"/>
              <a:buChar char="•"/>
            </a:pPr>
            <a:r>
              <a:rPr lang="en-GB" sz="1600" dirty="0">
                <a:latin typeface="Calibri" panose="020F0502020204030204" pitchFamily="34" charset="0"/>
                <a:ea typeface="Calibri" panose="020F0502020204030204" pitchFamily="34" charset="0"/>
                <a:cs typeface="Calibri" panose="020F0502020204030204" pitchFamily="34" charset="0"/>
              </a:rPr>
              <a:t>28 optimized frequencies</a:t>
            </a:r>
          </a:p>
          <a:p>
            <a:pPr marL="342900" indent="-342900">
              <a:buSzPct val="100000"/>
              <a:buChar char="•"/>
            </a:pPr>
            <a:r>
              <a:rPr lang="en-GB" sz="1600" dirty="0">
                <a:latin typeface="Calibri" panose="020F0502020204030204" pitchFamily="34" charset="0"/>
                <a:ea typeface="Calibri" panose="020F0502020204030204" pitchFamily="34" charset="0"/>
                <a:cs typeface="Calibri" panose="020F0502020204030204" pitchFamily="34" charset="0"/>
              </a:rPr>
              <a:t>Min. 0.1 Hz diff. between each harmonics</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3" name="RHeader">
            <a:extLst>
              <a:ext uri="{FF2B5EF4-FFF2-40B4-BE49-F238E27FC236}">
                <a16:creationId xmlns:a16="http://schemas.microsoft.com/office/drawing/2014/main" id="{D074A198-9735-B961-C779-638D296C00A9}"/>
              </a:ext>
            </a:extLst>
          </p:cNvPr>
          <p:cNvSpPr/>
          <p:nvPr/>
        </p:nvSpPr>
        <p:spPr>
          <a:xfrm>
            <a:off x="4754880" y="2025059"/>
            <a:ext cx="402336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Filter-Bank CCA</a:t>
            </a:r>
            <a:endParaRPr lang="en-US" sz="1800" dirty="0"/>
          </a:p>
        </p:txBody>
      </p:sp>
      <p:sp>
        <p:nvSpPr>
          <p:cNvPr id="5" name="RBody">
            <a:extLst>
              <a:ext uri="{FF2B5EF4-FFF2-40B4-BE49-F238E27FC236}">
                <a16:creationId xmlns:a16="http://schemas.microsoft.com/office/drawing/2014/main" id="{69C1967C-56B6-6702-B08E-051C830FEF35}"/>
              </a:ext>
            </a:extLst>
          </p:cNvPr>
          <p:cNvSpPr/>
          <p:nvPr/>
        </p:nvSpPr>
        <p:spPr>
          <a:xfrm>
            <a:off x="4754880" y="2446067"/>
            <a:ext cx="4023360" cy="2100000"/>
          </a:xfrm>
          <a:prstGeom prst="rect">
            <a:avLst/>
          </a:prstGeom>
          <a:noFill/>
          <a:ln/>
        </p:spPr>
        <p:txBody>
          <a:bodyPr wrap="square" rtlCol="0" anchor="t"/>
          <a:lstStyle/>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Six sub-bands spanning [f</a:t>
            </a:r>
            <a:r>
              <a:rPr lang="en-US" sz="1600" baseline="-25000" dirty="0">
                <a:solidFill>
                  <a:srgbClr val="000000"/>
                </a:solidFill>
                <a:latin typeface="Calibri" pitchFamily="34" charset="0"/>
                <a:ea typeface="Calibri" pitchFamily="34" charset="-122"/>
                <a:cs typeface="Calibri" pitchFamily="34" charset="-120"/>
              </a:rPr>
              <a:t>n</a:t>
            </a:r>
            <a:r>
              <a:rPr lang="en-US" sz="1600" dirty="0">
                <a:solidFill>
                  <a:srgbClr val="000000"/>
                </a:solidFill>
                <a:latin typeface="Calibri" pitchFamily="34" charset="0"/>
                <a:ea typeface="Calibri" pitchFamily="34" charset="-122"/>
                <a:cs typeface="Calibri" pitchFamily="34" charset="-120"/>
              </a:rPr>
              <a:t>, 95 Hz]</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f</a:t>
            </a:r>
            <a:r>
              <a:rPr lang="en-US" sz="1600" baseline="-25000" dirty="0">
                <a:solidFill>
                  <a:srgbClr val="000000"/>
                </a:solidFill>
                <a:latin typeface="Calibri" pitchFamily="34" charset="0"/>
                <a:ea typeface="Calibri" pitchFamily="34" charset="-122"/>
                <a:cs typeface="Calibri" pitchFamily="34" charset="-120"/>
              </a:rPr>
              <a:t>n</a:t>
            </a:r>
            <a:r>
              <a:rPr lang="en-US" sz="1600" dirty="0">
                <a:solidFill>
                  <a:srgbClr val="000000"/>
                </a:solidFill>
                <a:latin typeface="Calibri" pitchFamily="34" charset="0"/>
                <a:ea typeface="Calibri" pitchFamily="34" charset="-122"/>
                <a:cs typeface="Calibri" pitchFamily="34" charset="-120"/>
              </a:rPr>
              <a:t> ∈ {9.5, 21, 32.5, 44, 55.5, 67} Hz</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Sine/cosine references up to the 5th harmonic per active frequency</a:t>
            </a:r>
          </a:p>
        </p:txBody>
      </p:sp>
      <p:pic>
        <p:nvPicPr>
          <p:cNvPr id="4" name="Picture 3" descr="The image depicts a simplified representation of an audio symbol, featuring a right-pointing arrow and a plus sign, often used to denote a positive audio input.&#10;&#10;AI-generated content may be incorrect.">
            <a:extLst>
              <a:ext uri="{FF2B5EF4-FFF2-40B4-BE49-F238E27FC236}">
                <a16:creationId xmlns:a16="http://schemas.microsoft.com/office/drawing/2014/main" id="{A5E71263-F884-8FDC-BAD9-2A71D2269649}"/>
              </a:ext>
            </a:extLst>
          </p:cNvPr>
          <p:cNvPicPr>
            <a:picLocks noChangeAspect="1"/>
          </p:cNvPicPr>
          <p:nvPr/>
        </p:nvPicPr>
        <p:blipFill>
          <a:blip r:embed="rId3"/>
          <a:stretch>
            <a:fillRect/>
          </a:stretch>
        </p:blipFill>
        <p:spPr>
          <a:xfrm>
            <a:off x="1689057" y="3273049"/>
            <a:ext cx="1376766" cy="1376766"/>
          </a:xfrm>
          <a:prstGeom prst="rect">
            <a:avLst/>
          </a:prstGeom>
        </p:spPr>
      </p:pic>
    </p:spTree>
    <p:extLst>
      <p:ext uri="{BB962C8B-B14F-4D97-AF65-F5344CB8AC3E}">
        <p14:creationId xmlns:p14="http://schemas.microsoft.com/office/powerpoint/2010/main" val="1400405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p:cNvSpPr/>
          <p:nvPr/>
        </p:nvSpPr>
        <p:spPr>
          <a:xfrm>
            <a:off x="411480" y="164592"/>
            <a:ext cx="832104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Confidence-Gated Selection &amp; Legality Masking</a:t>
            </a:r>
            <a:endParaRPr lang="en-US" sz="2800" dirty="0"/>
          </a:p>
        </p:txBody>
      </p:sp>
      <p:sp>
        <p:nvSpPr>
          <p:cNvPr id="27" name="Divider"/>
          <p:cNvSpPr/>
          <p:nvPr/>
        </p:nvSpPr>
        <p:spPr>
          <a:xfrm>
            <a:off x="411480" y="932688"/>
            <a:ext cx="8321040" cy="0"/>
          </a:xfrm>
          <a:prstGeom prst="line">
            <a:avLst/>
          </a:prstGeom>
          <a:noFill/>
          <a:ln w="19050">
            <a:solidFill>
              <a:srgbClr val="2E75B6"/>
            </a:solidFill>
            <a:prstDash val="solid"/>
          </a:ln>
        </p:spPr>
        <p:txBody>
          <a:bodyPr/>
          <a:lstStyle/>
          <a:p>
            <a:endParaRPr lang="en-US"/>
          </a:p>
        </p:txBody>
      </p:sp>
      <p:sp>
        <p:nvSpPr>
          <p:cNvPr id="28" name="LHeader"/>
          <p:cNvSpPr/>
          <p:nvPr/>
        </p:nvSpPr>
        <p:spPr>
          <a:xfrm>
            <a:off x="411480" y="1078992"/>
            <a:ext cx="393192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Decision Rule</a:t>
            </a:r>
            <a:endParaRPr lang="en-US" sz="1800" dirty="0"/>
          </a:p>
        </p:txBody>
      </p:sp>
      <p:sp>
        <p:nvSpPr>
          <p:cNvPr id="29" name="LBody"/>
          <p:cNvSpPr/>
          <p:nvPr/>
        </p:nvSpPr>
        <p:spPr>
          <a:xfrm>
            <a:off x="411480" y="1500000"/>
            <a:ext cx="3931920" cy="2100000"/>
          </a:xfrm>
          <a:prstGeom prst="rect">
            <a:avLst/>
          </a:prstGeom>
          <a:noFill/>
          <a:ln/>
        </p:spPr>
        <p:txBody>
          <a:bodyPr wrap="square" rtlCol="0" anchor="t"/>
          <a:lstStyle/>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Argmax over, </a:t>
            </a:r>
            <a:r>
              <a:rPr lang="en-US" sz="1600" dirty="0">
                <a:latin typeface="Calibri" pitchFamily="34" charset="0"/>
                <a:ea typeface="Calibri" pitchFamily="34" charset="-122"/>
                <a:cs typeface="Calibri" pitchFamily="34" charset="-120"/>
              </a:rPr>
              <a:t>active</a:t>
            </a:r>
            <a:r>
              <a:rPr lang="en-US" sz="1600" dirty="0">
                <a:solidFill>
                  <a:srgbClr val="000000"/>
                </a:solidFill>
                <a:latin typeface="Calibri" pitchFamily="34" charset="0"/>
                <a:ea typeface="Calibri" pitchFamily="34" charset="-122"/>
                <a:cs typeface="Calibri" pitchFamily="34" charset="-120"/>
              </a:rPr>
              <a:t> frequencies </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Accept only if </a:t>
            </a:r>
            <a:r>
              <a:rPr lang="en-US" sz="1600" b="1" dirty="0">
                <a:solidFill>
                  <a:srgbClr val="1F4E79"/>
                </a:solidFill>
                <a:latin typeface="Calibri" pitchFamily="34" charset="0"/>
                <a:ea typeface="Calibri" pitchFamily="34" charset="-122"/>
                <a:cs typeface="Calibri" pitchFamily="34" charset="-120"/>
              </a:rPr>
              <a:t>confidence</a:t>
            </a:r>
            <a:r>
              <a:rPr lang="en-US" sz="1600" dirty="0">
                <a:solidFill>
                  <a:srgbClr val="000000"/>
                </a:solidFill>
                <a:latin typeface="Calibri" pitchFamily="34" charset="0"/>
                <a:ea typeface="Calibri" pitchFamily="34" charset="-122"/>
                <a:cs typeface="Calibri" pitchFamily="34" charset="-120"/>
              </a:rPr>
              <a:t> &gt; </a:t>
            </a:r>
            <a:r>
              <a:rPr lang="en-US" sz="1600" b="1" dirty="0">
                <a:solidFill>
                  <a:schemeClr val="tx1">
                    <a:lumMod val="50000"/>
                    <a:lumOff val="50000"/>
                  </a:schemeClr>
                </a:solidFill>
                <a:latin typeface="Calibri" pitchFamily="34" charset="0"/>
                <a:ea typeface="Calibri" pitchFamily="34" charset="-122"/>
                <a:cs typeface="Calibri" pitchFamily="34" charset="-120"/>
              </a:rPr>
              <a:t>threshold</a:t>
            </a:r>
            <a:endParaRPr lang="en-US" sz="1600" dirty="0">
              <a:solidFill>
                <a:schemeClr val="tx1">
                  <a:lumMod val="50000"/>
                  <a:lumOff val="50000"/>
                </a:schemeClr>
              </a:solidFill>
              <a:latin typeface="Calibri" pitchFamily="34" charset="0"/>
              <a:ea typeface="Calibri" pitchFamily="34" charset="-122"/>
              <a:cs typeface="Calibri" pitchFamily="34" charset="-120"/>
            </a:endParaRPr>
          </a:p>
        </p:txBody>
      </p:sp>
      <p:sp>
        <p:nvSpPr>
          <p:cNvPr id="30" name="VDiv"/>
          <p:cNvSpPr/>
          <p:nvPr/>
        </p:nvSpPr>
        <p:spPr>
          <a:xfrm>
            <a:off x="4617720" y="1078992"/>
            <a:ext cx="0" cy="2640000"/>
          </a:xfrm>
          <a:prstGeom prst="line">
            <a:avLst/>
          </a:prstGeom>
          <a:noFill/>
          <a:ln w="12700">
            <a:solidFill>
              <a:srgbClr val="CCCCCC"/>
            </a:solidFill>
            <a:prstDash val="solid"/>
          </a:ln>
        </p:spPr>
        <p:txBody>
          <a:bodyPr/>
          <a:lstStyle/>
          <a:p>
            <a:endParaRPr lang="en-US"/>
          </a:p>
        </p:txBody>
      </p:sp>
      <p:sp>
        <p:nvSpPr>
          <p:cNvPr id="31" name="RHeader"/>
          <p:cNvSpPr/>
          <p:nvPr/>
        </p:nvSpPr>
        <p:spPr>
          <a:xfrm>
            <a:off x="4754880" y="1078992"/>
            <a:ext cx="402336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Threshold Calibration</a:t>
            </a:r>
            <a:endParaRPr lang="en-US" sz="1800" dirty="0"/>
          </a:p>
        </p:txBody>
      </p:sp>
      <p:sp>
        <p:nvSpPr>
          <p:cNvPr id="32" name="RBody"/>
          <p:cNvSpPr/>
          <p:nvPr/>
        </p:nvSpPr>
        <p:spPr>
          <a:xfrm>
            <a:off x="4754880" y="1500000"/>
            <a:ext cx="4023360" cy="2100000"/>
          </a:xfrm>
          <a:prstGeom prst="rect">
            <a:avLst/>
          </a:prstGeom>
          <a:noFill/>
          <a:ln/>
        </p:spPr>
        <p:txBody>
          <a:bodyPr wrap="square" rtlCol="0" anchor="t"/>
          <a:lstStyle/>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Set on noise input: raised until no selection fired for &gt; 2 min</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Conservative operating point suppresses false selections</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Tuned in a narrow range per session (threshold lowered if no selection &gt; ~30 s)</a:t>
            </a:r>
          </a:p>
          <a:p>
            <a:pPr marL="285750" indent="-285750">
              <a:spcBef>
                <a:spcPts val="0"/>
              </a:spcBef>
              <a:spcAft>
                <a:spcPts val="600"/>
              </a:spcAft>
              <a:buSzPct val="90000"/>
              <a:buFont typeface="Arial" pitchFamily="34" charset="0"/>
              <a:buChar char="•"/>
            </a:pPr>
            <a:r>
              <a:rPr lang="en-US" sz="1600" dirty="0">
                <a:solidFill>
                  <a:srgbClr val="000000"/>
                </a:solidFill>
                <a:latin typeface="Calibri" pitchFamily="34" charset="0"/>
                <a:ea typeface="Calibri" pitchFamily="34" charset="-122"/>
                <a:cs typeface="Calibri" pitchFamily="34" charset="-120"/>
              </a:rPr>
              <a:t>Deselect option (origin square) enables error correction</a:t>
            </a:r>
          </a:p>
        </p:txBody>
      </p:sp>
      <p:pic>
        <p:nvPicPr>
          <p:cNvPr id="3" name="Picture 2" descr="The diagram illustrates a decision rule for selecting targets based on confidence levels, where a target is selected if its confidence score exceeds a threshold of 0.20.&#10;&#10;AI-generated content may be incorrect.">
            <a:extLst>
              <a:ext uri="{FF2B5EF4-FFF2-40B4-BE49-F238E27FC236}">
                <a16:creationId xmlns:a16="http://schemas.microsoft.com/office/drawing/2014/main" id="{6EE42FC6-BCD5-97C3-6CAF-E6B80BC0CD04}"/>
              </a:ext>
            </a:extLst>
          </p:cNvPr>
          <p:cNvPicPr>
            <a:picLocks noChangeAspect="1"/>
          </p:cNvPicPr>
          <p:nvPr/>
        </p:nvPicPr>
        <p:blipFill>
          <a:blip r:embed="rId3"/>
          <a:srcRect t="5428"/>
          <a:stretch>
            <a:fillRect/>
          </a:stretch>
        </p:blipFill>
        <p:spPr>
          <a:xfrm>
            <a:off x="373510" y="2282125"/>
            <a:ext cx="3892396" cy="22284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15867-E52A-5AF8-1AD6-73DBD20D1E4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AA551B7-AEAB-E318-33BC-F2889103082E}"/>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Participants and Experiments</a:t>
            </a:r>
            <a:endParaRPr lang="en-US" sz="2800" dirty="0"/>
          </a:p>
        </p:txBody>
      </p:sp>
      <p:sp>
        <p:nvSpPr>
          <p:cNvPr id="3" name="Shape 1">
            <a:extLst>
              <a:ext uri="{FF2B5EF4-FFF2-40B4-BE49-F238E27FC236}">
                <a16:creationId xmlns:a16="http://schemas.microsoft.com/office/drawing/2014/main" id="{2DA8D57D-B43A-50AB-D165-7D9A9AC99E46}"/>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4" name="Text 2">
            <a:extLst>
              <a:ext uri="{FF2B5EF4-FFF2-40B4-BE49-F238E27FC236}">
                <a16:creationId xmlns:a16="http://schemas.microsoft.com/office/drawing/2014/main" id="{A1B35500-0209-4194-A49B-FB2F454B8D45}"/>
              </a:ext>
            </a:extLst>
          </p:cNvPr>
          <p:cNvSpPr/>
          <p:nvPr/>
        </p:nvSpPr>
        <p:spPr>
          <a:xfrm>
            <a:off x="411480" y="1078992"/>
            <a:ext cx="393192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Participants (N = 6)</a:t>
            </a:r>
            <a:endParaRPr lang="en-US" sz="1800" dirty="0"/>
          </a:p>
        </p:txBody>
      </p:sp>
      <p:sp>
        <p:nvSpPr>
          <p:cNvPr id="5" name="Text 3">
            <a:extLst>
              <a:ext uri="{FF2B5EF4-FFF2-40B4-BE49-F238E27FC236}">
                <a16:creationId xmlns:a16="http://schemas.microsoft.com/office/drawing/2014/main" id="{EBEEF30E-0818-DB61-672C-36FF9A75C1F6}"/>
              </a:ext>
            </a:extLst>
          </p:cNvPr>
          <p:cNvSpPr/>
          <p:nvPr/>
        </p:nvSpPr>
        <p:spPr>
          <a:xfrm>
            <a:off x="411480" y="1463040"/>
            <a:ext cx="3931920" cy="2651760"/>
          </a:xfrm>
          <a:prstGeom prst="rect">
            <a:avLst/>
          </a:prstGeom>
          <a:noFill/>
          <a:ln/>
        </p:spPr>
        <p:txBody>
          <a:bodyPr wrap="square" rtlCol="0" anchor="t"/>
          <a:lstStyle/>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4 male, 2 female; mean age 24.67 ± 1.37 years</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All self-reported no neurological/psychiatric conditions</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Written consent (Declaration of Helsinki)</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Ethics: Univ. Duisburg-Essen </a:t>
            </a:r>
            <a:br>
              <a:rPr lang="en-US" sz="1600" dirty="0">
                <a:solidFill>
                  <a:srgbClr val="000000"/>
                </a:solidFill>
                <a:latin typeface="Calibri" pitchFamily="34" charset="0"/>
                <a:ea typeface="Calibri" pitchFamily="34" charset="-122"/>
                <a:cs typeface="Calibri" pitchFamily="34" charset="-120"/>
              </a:rPr>
            </a:br>
            <a:r>
              <a:rPr lang="en-US" sz="1600" dirty="0">
                <a:solidFill>
                  <a:srgbClr val="000000"/>
                </a:solidFill>
                <a:latin typeface="Calibri" pitchFamily="34" charset="0"/>
                <a:ea typeface="Calibri" pitchFamily="34" charset="-122"/>
                <a:cs typeface="Calibri" pitchFamily="34" charset="-120"/>
              </a:rPr>
              <a:t>(24-11957-BO)</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100% prior BCI experience; 50% had an official chess rating</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Mean chess skill: 3.33 ± 1.21 (1–6 scale)</a:t>
            </a:r>
            <a:endParaRPr lang="en-US" sz="1600" dirty="0"/>
          </a:p>
        </p:txBody>
      </p:sp>
      <p:sp>
        <p:nvSpPr>
          <p:cNvPr id="6" name="Shape 4">
            <a:extLst>
              <a:ext uri="{FF2B5EF4-FFF2-40B4-BE49-F238E27FC236}">
                <a16:creationId xmlns:a16="http://schemas.microsoft.com/office/drawing/2014/main" id="{010D0DE9-3F78-3675-DC3D-2C5C221B3C9F}"/>
              </a:ext>
            </a:extLst>
          </p:cNvPr>
          <p:cNvSpPr/>
          <p:nvPr/>
        </p:nvSpPr>
        <p:spPr>
          <a:xfrm>
            <a:off x="4617720" y="1078992"/>
            <a:ext cx="0" cy="3108960"/>
          </a:xfrm>
          <a:prstGeom prst="line">
            <a:avLst/>
          </a:prstGeom>
          <a:noFill/>
          <a:ln w="12700">
            <a:solidFill>
              <a:srgbClr val="CCCCCC"/>
            </a:solidFill>
            <a:prstDash val="solid"/>
          </a:ln>
        </p:spPr>
        <p:txBody>
          <a:bodyPr/>
          <a:lstStyle/>
          <a:p>
            <a:endParaRPr lang="LID4096"/>
          </a:p>
        </p:txBody>
      </p:sp>
      <p:sp>
        <p:nvSpPr>
          <p:cNvPr id="7" name="Text 5">
            <a:extLst>
              <a:ext uri="{FF2B5EF4-FFF2-40B4-BE49-F238E27FC236}">
                <a16:creationId xmlns:a16="http://schemas.microsoft.com/office/drawing/2014/main" id="{6CC0C39C-598A-C6AB-2EB0-15119D466DE2}"/>
              </a:ext>
            </a:extLst>
          </p:cNvPr>
          <p:cNvSpPr/>
          <p:nvPr/>
        </p:nvSpPr>
        <p:spPr>
          <a:xfrm>
            <a:off x="4754880" y="1078992"/>
            <a:ext cx="4023360" cy="347472"/>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Trial Procedure</a:t>
            </a:r>
            <a:endParaRPr lang="en-US" sz="1800" dirty="0"/>
          </a:p>
        </p:txBody>
      </p:sp>
      <p:sp>
        <p:nvSpPr>
          <p:cNvPr id="8" name="Text 6">
            <a:extLst>
              <a:ext uri="{FF2B5EF4-FFF2-40B4-BE49-F238E27FC236}">
                <a16:creationId xmlns:a16="http://schemas.microsoft.com/office/drawing/2014/main" id="{7FF81025-31FF-664A-AF10-39A10D32D781}"/>
              </a:ext>
            </a:extLst>
          </p:cNvPr>
          <p:cNvSpPr/>
          <p:nvPr/>
        </p:nvSpPr>
        <p:spPr>
          <a:xfrm>
            <a:off x="4754880" y="1463040"/>
            <a:ext cx="4023360" cy="2651760"/>
          </a:xfrm>
          <a:prstGeom prst="rect">
            <a:avLst/>
          </a:prstGeom>
          <a:noFill/>
          <a:ln/>
        </p:spPr>
        <p:txBody>
          <a:bodyPr wrap="square" rtlCol="0" anchor="t"/>
          <a:lstStyle/>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Puzzle display &amp; mental-solving </a:t>
            </a:r>
            <a:br>
              <a:rPr lang="en-US" sz="1600" dirty="0">
                <a:latin typeface="Calibri" panose="020F0502020204030204" pitchFamily="34" charset="0"/>
                <a:ea typeface="Calibri" panose="020F0502020204030204" pitchFamily="34" charset="0"/>
                <a:cs typeface="Calibri" panose="020F0502020204030204" pitchFamily="34" charset="0"/>
              </a:rPr>
            </a:br>
            <a:r>
              <a:rPr lang="en-US" sz="1600" dirty="0">
                <a:latin typeface="Calibri" panose="020F0502020204030204" pitchFamily="34" charset="0"/>
                <a:ea typeface="Calibri" panose="020F0502020204030204" pitchFamily="34" charset="0"/>
                <a:cs typeface="Calibri" panose="020F0502020204030204" pitchFamily="34" charset="0"/>
              </a:rPr>
              <a:t>(≤ 2 min)</a:t>
            </a:r>
          </a:p>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EEG stabilisation (~8 s)</a:t>
            </a:r>
          </a:p>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Piece selection via SSVEP </a:t>
            </a:r>
            <a:br>
              <a:rPr lang="en-US" sz="1600" dirty="0">
                <a:latin typeface="Calibri" panose="020F0502020204030204" pitchFamily="34" charset="0"/>
                <a:ea typeface="Calibri" panose="020F0502020204030204" pitchFamily="34" charset="0"/>
                <a:cs typeface="Calibri" panose="020F0502020204030204" pitchFamily="34" charset="0"/>
              </a:rPr>
            </a:br>
            <a:r>
              <a:rPr lang="en-US" sz="1600" dirty="0">
                <a:latin typeface="Calibri" panose="020F0502020204030204" pitchFamily="34" charset="0"/>
                <a:ea typeface="Calibri" panose="020F0502020204030204" pitchFamily="34" charset="0"/>
                <a:cs typeface="Calibri" panose="020F0502020204030204" pitchFamily="34" charset="0"/>
              </a:rPr>
              <a:t>(confidence-thresholded)</a:t>
            </a:r>
          </a:p>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Target square selection via SSVEP</a:t>
            </a:r>
          </a:p>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Move executed; board manually updated</a:t>
            </a:r>
          </a:p>
          <a:p>
            <a:pPr marL="342900" indent="-342900">
              <a:buSzPct val="100000"/>
              <a:buFont typeface="+mj-lt"/>
              <a:buAutoNum type="arabicPeriod"/>
            </a:pPr>
            <a:r>
              <a:rPr lang="en-US" sz="1600" dirty="0">
                <a:latin typeface="Calibri" panose="020F0502020204030204" pitchFamily="34" charset="0"/>
                <a:ea typeface="Calibri" panose="020F0502020204030204" pitchFamily="34" charset="0"/>
                <a:cs typeface="Calibri" panose="020F0502020204030204" pitchFamily="34" charset="0"/>
              </a:rPr>
              <a:t>Adaptive threshold adjustment on repeated errors</a:t>
            </a:r>
          </a:p>
        </p:txBody>
      </p:sp>
      <p:pic>
        <p:nvPicPr>
          <p:cNvPr id="9" name="Chess Video">
            <a:hlinkClick r:id="" action="ppaction://media"/>
            <a:extLst>
              <a:ext uri="{FF2B5EF4-FFF2-40B4-BE49-F238E27FC236}">
                <a16:creationId xmlns:a16="http://schemas.microsoft.com/office/drawing/2014/main" id="{16B8FF06-F45F-18E1-273E-A30CCDCB02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48630" y="1078992"/>
            <a:ext cx="1936017" cy="3440863"/>
          </a:xfrm>
          <a:prstGeom prst="rect">
            <a:avLst/>
          </a:prstGeom>
        </p:spPr>
      </p:pic>
    </p:spTree>
    <p:extLst>
      <p:ext uri="{BB962C8B-B14F-4D97-AF65-F5344CB8AC3E}">
        <p14:creationId xmlns:p14="http://schemas.microsoft.com/office/powerpoint/2010/main" val="190271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513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9"/>
                </p:tgtEl>
              </p:cMediaNode>
            </p:video>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13753-CC27-6C83-7BC9-1E60D5D505D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BFE33981-C632-8B4A-FFAD-E8C03D7E7A63}"/>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Performance Results</a:t>
            </a:r>
            <a:endParaRPr lang="en-US" sz="2800" dirty="0"/>
          </a:p>
        </p:txBody>
      </p:sp>
      <p:sp>
        <p:nvSpPr>
          <p:cNvPr id="5" name="Shape 1">
            <a:extLst>
              <a:ext uri="{FF2B5EF4-FFF2-40B4-BE49-F238E27FC236}">
                <a16:creationId xmlns:a16="http://schemas.microsoft.com/office/drawing/2014/main" id="{191F9054-5171-B4A2-21A5-CD2FD42C95F6}"/>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7" name="Shape 2">
            <a:extLst>
              <a:ext uri="{FF2B5EF4-FFF2-40B4-BE49-F238E27FC236}">
                <a16:creationId xmlns:a16="http://schemas.microsoft.com/office/drawing/2014/main" id="{FF419C08-6A76-E2F8-711B-A5006018DB04}"/>
              </a:ext>
            </a:extLst>
          </p:cNvPr>
          <p:cNvSpPr/>
          <p:nvPr/>
        </p:nvSpPr>
        <p:spPr>
          <a:xfrm>
            <a:off x="411480" y="1097280"/>
            <a:ext cx="2606040" cy="1417320"/>
          </a:xfrm>
          <a:prstGeom prst="rect">
            <a:avLst/>
          </a:prstGeom>
          <a:solidFill>
            <a:srgbClr val="2E75B6"/>
          </a:solidFill>
          <a:ln w="12700">
            <a:solidFill>
              <a:srgbClr val="2E75B6"/>
            </a:solidFill>
            <a:prstDash val="solid"/>
          </a:ln>
        </p:spPr>
        <p:txBody>
          <a:bodyPr/>
          <a:lstStyle/>
          <a:p>
            <a:endParaRPr lang="LID4096"/>
          </a:p>
        </p:txBody>
      </p:sp>
      <p:sp>
        <p:nvSpPr>
          <p:cNvPr id="9" name="Text 3">
            <a:extLst>
              <a:ext uri="{FF2B5EF4-FFF2-40B4-BE49-F238E27FC236}">
                <a16:creationId xmlns:a16="http://schemas.microsoft.com/office/drawing/2014/main" id="{EA98F3F2-5A18-17CA-81E6-4D4A0FE64049}"/>
              </a:ext>
            </a:extLst>
          </p:cNvPr>
          <p:cNvSpPr/>
          <p:nvPr/>
        </p:nvSpPr>
        <p:spPr>
          <a:xfrm>
            <a:off x="411480" y="1097280"/>
            <a:ext cx="2606040" cy="822960"/>
          </a:xfrm>
          <a:prstGeom prst="rect">
            <a:avLst/>
          </a:prstGeom>
          <a:noFill/>
          <a:ln/>
        </p:spPr>
        <p:txBody>
          <a:bodyPr wrap="square" rtlCol="0" anchor="b"/>
          <a:lstStyle/>
          <a:p>
            <a:pPr marL="0" indent="0" algn="ctr">
              <a:buNone/>
            </a:pPr>
            <a:r>
              <a:rPr lang="en-US" sz="3000" b="1" dirty="0">
                <a:solidFill>
                  <a:srgbClr val="FFFFFF"/>
                </a:solidFill>
                <a:latin typeface="Calibri" pitchFamily="34" charset="0"/>
                <a:ea typeface="Calibri" pitchFamily="34" charset="-122"/>
                <a:cs typeface="Calibri" pitchFamily="34" charset="-120"/>
              </a:rPr>
              <a:t>92.7%</a:t>
            </a:r>
            <a:endParaRPr lang="en-US" sz="3000" dirty="0"/>
          </a:p>
        </p:txBody>
      </p:sp>
      <p:sp>
        <p:nvSpPr>
          <p:cNvPr id="11" name="Text 4">
            <a:extLst>
              <a:ext uri="{FF2B5EF4-FFF2-40B4-BE49-F238E27FC236}">
                <a16:creationId xmlns:a16="http://schemas.microsoft.com/office/drawing/2014/main" id="{49D02878-74E5-5868-075E-7BF3A1EBC29C}"/>
              </a:ext>
            </a:extLst>
          </p:cNvPr>
          <p:cNvSpPr/>
          <p:nvPr/>
        </p:nvSpPr>
        <p:spPr>
          <a:xfrm>
            <a:off x="411480" y="1828800"/>
            <a:ext cx="2606040" cy="36576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Mean Operational Accuracy</a:t>
            </a:r>
            <a:endParaRPr lang="en-US" sz="1200" dirty="0"/>
          </a:p>
        </p:txBody>
      </p:sp>
      <p:sp>
        <p:nvSpPr>
          <p:cNvPr id="13" name="Text 5">
            <a:extLst>
              <a:ext uri="{FF2B5EF4-FFF2-40B4-BE49-F238E27FC236}">
                <a16:creationId xmlns:a16="http://schemas.microsoft.com/office/drawing/2014/main" id="{DEFE11C4-04A0-92A9-51BF-94A87FA8A7DC}"/>
              </a:ext>
            </a:extLst>
          </p:cNvPr>
          <p:cNvSpPr/>
          <p:nvPr/>
        </p:nvSpPr>
        <p:spPr>
          <a:xfrm>
            <a:off x="411480" y="2176272"/>
            <a:ext cx="2606040" cy="347472"/>
          </a:xfrm>
          <a:prstGeom prst="rect">
            <a:avLst/>
          </a:prstGeom>
          <a:noFill/>
          <a:ln/>
        </p:spPr>
        <p:txBody>
          <a:bodyPr wrap="square" rtlCol="0" anchor="ctr"/>
          <a:lstStyle/>
          <a:p>
            <a:pPr marL="0" indent="0" algn="ctr">
              <a:buNone/>
            </a:pPr>
            <a:r>
              <a:rPr lang="en-US" sz="1000" dirty="0">
                <a:solidFill>
                  <a:srgbClr val="D0D0D0"/>
                </a:solidFill>
                <a:latin typeface="Calibri" pitchFamily="34" charset="0"/>
                <a:ea typeface="Calibri" pitchFamily="34" charset="-122"/>
                <a:cs typeface="Calibri" pitchFamily="34" charset="-120"/>
              </a:rPr>
              <a:t>95% CI: [85.8, 99.6]  |  SD = 0.066</a:t>
            </a:r>
            <a:endParaRPr lang="en-US" sz="1000" dirty="0"/>
          </a:p>
        </p:txBody>
      </p:sp>
      <p:sp>
        <p:nvSpPr>
          <p:cNvPr id="15" name="Shape 6">
            <a:extLst>
              <a:ext uri="{FF2B5EF4-FFF2-40B4-BE49-F238E27FC236}">
                <a16:creationId xmlns:a16="http://schemas.microsoft.com/office/drawing/2014/main" id="{0BBBD4E4-A089-021D-03CD-495878783BFA}"/>
              </a:ext>
            </a:extLst>
          </p:cNvPr>
          <p:cNvSpPr/>
          <p:nvPr/>
        </p:nvSpPr>
        <p:spPr>
          <a:xfrm>
            <a:off x="3200400" y="1097280"/>
            <a:ext cx="2606040" cy="1417320"/>
          </a:xfrm>
          <a:prstGeom prst="rect">
            <a:avLst/>
          </a:prstGeom>
          <a:solidFill>
            <a:srgbClr val="F2F2F2"/>
          </a:solidFill>
          <a:ln w="12700">
            <a:solidFill>
              <a:srgbClr val="CCCCCC"/>
            </a:solidFill>
            <a:prstDash val="solid"/>
          </a:ln>
        </p:spPr>
        <p:txBody>
          <a:bodyPr/>
          <a:lstStyle/>
          <a:p>
            <a:endParaRPr lang="LID4096"/>
          </a:p>
        </p:txBody>
      </p:sp>
      <p:sp>
        <p:nvSpPr>
          <p:cNvPr id="17" name="Text 7">
            <a:extLst>
              <a:ext uri="{FF2B5EF4-FFF2-40B4-BE49-F238E27FC236}">
                <a16:creationId xmlns:a16="http://schemas.microsoft.com/office/drawing/2014/main" id="{95660E5E-FED7-207D-2CF9-D54F5705C4B2}"/>
              </a:ext>
            </a:extLst>
          </p:cNvPr>
          <p:cNvSpPr/>
          <p:nvPr/>
        </p:nvSpPr>
        <p:spPr>
          <a:xfrm>
            <a:off x="3200400" y="1097280"/>
            <a:ext cx="2606040" cy="822960"/>
          </a:xfrm>
          <a:prstGeom prst="rect">
            <a:avLst/>
          </a:prstGeom>
          <a:noFill/>
          <a:ln/>
        </p:spPr>
        <p:txBody>
          <a:bodyPr wrap="square" rtlCol="0" anchor="b"/>
          <a:lstStyle/>
          <a:p>
            <a:pPr marL="0" indent="0" algn="ctr">
              <a:buNone/>
            </a:pPr>
            <a:r>
              <a:rPr lang="en-US" sz="3000" b="1" dirty="0">
                <a:solidFill>
                  <a:srgbClr val="1F3864"/>
                </a:solidFill>
                <a:latin typeface="Calibri" pitchFamily="34" charset="0"/>
                <a:ea typeface="Calibri" pitchFamily="34" charset="-122"/>
                <a:cs typeface="Calibri" pitchFamily="34" charset="-120"/>
              </a:rPr>
              <a:t>[85.8–99.6]%</a:t>
            </a:r>
            <a:endParaRPr lang="en-US" sz="3000" dirty="0"/>
          </a:p>
        </p:txBody>
      </p:sp>
      <p:sp>
        <p:nvSpPr>
          <p:cNvPr id="19" name="Text 8">
            <a:extLst>
              <a:ext uri="{FF2B5EF4-FFF2-40B4-BE49-F238E27FC236}">
                <a16:creationId xmlns:a16="http://schemas.microsoft.com/office/drawing/2014/main" id="{45BD141E-1479-BD7A-C0C8-99DF55AD6592}"/>
              </a:ext>
            </a:extLst>
          </p:cNvPr>
          <p:cNvSpPr/>
          <p:nvPr/>
        </p:nvSpPr>
        <p:spPr>
          <a:xfrm>
            <a:off x="3200400" y="1828800"/>
            <a:ext cx="2606040" cy="365760"/>
          </a:xfrm>
          <a:prstGeom prst="rect">
            <a:avLst/>
          </a:prstGeom>
          <a:noFill/>
          <a:ln/>
        </p:spPr>
        <p:txBody>
          <a:bodyPr wrap="square" rtlCol="0" anchor="ctr"/>
          <a:lstStyle/>
          <a:p>
            <a:pPr marL="0" indent="0" algn="ctr">
              <a:buNone/>
            </a:pPr>
            <a:r>
              <a:rPr lang="en-US" sz="1200" b="1" dirty="0">
                <a:solidFill>
                  <a:srgbClr val="000000"/>
                </a:solidFill>
                <a:latin typeface="Calibri" pitchFamily="34" charset="0"/>
                <a:ea typeface="Calibri" pitchFamily="34" charset="-122"/>
                <a:cs typeface="Calibri" pitchFamily="34" charset="-120"/>
              </a:rPr>
              <a:t>95% Confidence Interval</a:t>
            </a:r>
            <a:endParaRPr lang="en-US" sz="1200" dirty="0"/>
          </a:p>
        </p:txBody>
      </p:sp>
      <p:sp>
        <p:nvSpPr>
          <p:cNvPr id="21" name="Text 9">
            <a:extLst>
              <a:ext uri="{FF2B5EF4-FFF2-40B4-BE49-F238E27FC236}">
                <a16:creationId xmlns:a16="http://schemas.microsoft.com/office/drawing/2014/main" id="{30EE30DE-2DE4-1F5C-651F-18AEBD91A81F}"/>
              </a:ext>
            </a:extLst>
          </p:cNvPr>
          <p:cNvSpPr/>
          <p:nvPr/>
        </p:nvSpPr>
        <p:spPr>
          <a:xfrm>
            <a:off x="3200400" y="2176272"/>
            <a:ext cx="2606040" cy="347472"/>
          </a:xfrm>
          <a:prstGeom prst="rect">
            <a:avLst/>
          </a:prstGeom>
          <a:noFill/>
          <a:ln/>
        </p:spPr>
        <p:txBody>
          <a:bodyPr wrap="square" rtlCol="0" anchor="ctr"/>
          <a:lstStyle/>
          <a:p>
            <a:pPr marL="0" indent="0" algn="ctr">
              <a:buNone/>
            </a:pPr>
            <a:r>
              <a:rPr lang="en-US" sz="1000" dirty="0">
                <a:solidFill>
                  <a:srgbClr val="777777"/>
                </a:solidFill>
                <a:latin typeface="Calibri" pitchFamily="34" charset="0"/>
                <a:ea typeface="Calibri" pitchFamily="34" charset="-122"/>
                <a:cs typeface="Calibri" pitchFamily="34" charset="-120"/>
              </a:rPr>
              <a:t>n = 6 participants</a:t>
            </a:r>
            <a:endParaRPr lang="en-US" sz="1000" dirty="0"/>
          </a:p>
        </p:txBody>
      </p:sp>
      <p:sp>
        <p:nvSpPr>
          <p:cNvPr id="23" name="Shape 10">
            <a:extLst>
              <a:ext uri="{FF2B5EF4-FFF2-40B4-BE49-F238E27FC236}">
                <a16:creationId xmlns:a16="http://schemas.microsoft.com/office/drawing/2014/main" id="{EFBDAC95-C8DE-805D-3EBE-3E6089BDAACD}"/>
              </a:ext>
            </a:extLst>
          </p:cNvPr>
          <p:cNvSpPr/>
          <p:nvPr/>
        </p:nvSpPr>
        <p:spPr>
          <a:xfrm>
            <a:off x="5989320" y="1097280"/>
            <a:ext cx="2606040" cy="1417320"/>
          </a:xfrm>
          <a:prstGeom prst="rect">
            <a:avLst/>
          </a:prstGeom>
          <a:solidFill>
            <a:srgbClr val="F2F2F2"/>
          </a:solidFill>
          <a:ln w="12700">
            <a:solidFill>
              <a:srgbClr val="CCCCCC"/>
            </a:solidFill>
            <a:prstDash val="solid"/>
          </a:ln>
        </p:spPr>
        <p:txBody>
          <a:bodyPr/>
          <a:lstStyle/>
          <a:p>
            <a:endParaRPr lang="LID4096"/>
          </a:p>
        </p:txBody>
      </p:sp>
      <p:sp>
        <p:nvSpPr>
          <p:cNvPr id="25" name="Text 11">
            <a:extLst>
              <a:ext uri="{FF2B5EF4-FFF2-40B4-BE49-F238E27FC236}">
                <a16:creationId xmlns:a16="http://schemas.microsoft.com/office/drawing/2014/main" id="{A7A4B474-1984-0B0B-DEA1-7EC9FF79B695}"/>
              </a:ext>
            </a:extLst>
          </p:cNvPr>
          <p:cNvSpPr/>
          <p:nvPr/>
        </p:nvSpPr>
        <p:spPr>
          <a:xfrm>
            <a:off x="5989320" y="1097280"/>
            <a:ext cx="2606040" cy="822960"/>
          </a:xfrm>
          <a:prstGeom prst="rect">
            <a:avLst/>
          </a:prstGeom>
          <a:noFill/>
          <a:ln/>
        </p:spPr>
        <p:txBody>
          <a:bodyPr wrap="square" rtlCol="0" anchor="b"/>
          <a:lstStyle/>
          <a:p>
            <a:pPr algn="ctr"/>
            <a:r>
              <a:rPr lang="en-GB" sz="3200" b="1" dirty="0">
                <a:solidFill>
                  <a:srgbClr val="1F3864"/>
                </a:solidFill>
                <a:latin typeface="Calibri" pitchFamily="34" charset="0"/>
                <a:ea typeface="Calibri" pitchFamily="34" charset="-122"/>
                <a:cs typeface="Calibri" pitchFamily="34" charset="-120"/>
              </a:rPr>
              <a:t>1m 42</a:t>
            </a:r>
            <a:r>
              <a:rPr lang="en-US" sz="3000" b="1" dirty="0">
                <a:solidFill>
                  <a:srgbClr val="1F3864"/>
                </a:solidFill>
                <a:latin typeface="Calibri" pitchFamily="34" charset="0"/>
                <a:ea typeface="Calibri" pitchFamily="34" charset="-122"/>
                <a:cs typeface="Calibri" pitchFamily="34" charset="-120"/>
              </a:rPr>
              <a:t>s</a:t>
            </a:r>
            <a:endParaRPr lang="en-US" sz="3000" dirty="0"/>
          </a:p>
        </p:txBody>
      </p:sp>
      <p:sp>
        <p:nvSpPr>
          <p:cNvPr id="27" name="Text 12">
            <a:extLst>
              <a:ext uri="{FF2B5EF4-FFF2-40B4-BE49-F238E27FC236}">
                <a16:creationId xmlns:a16="http://schemas.microsoft.com/office/drawing/2014/main" id="{88D37366-C084-1ED1-A8EF-AEA6027A93A3}"/>
              </a:ext>
            </a:extLst>
          </p:cNvPr>
          <p:cNvSpPr/>
          <p:nvPr/>
        </p:nvSpPr>
        <p:spPr>
          <a:xfrm>
            <a:off x="5989320" y="1828800"/>
            <a:ext cx="2606040" cy="365760"/>
          </a:xfrm>
          <a:prstGeom prst="rect">
            <a:avLst/>
          </a:prstGeom>
          <a:noFill/>
          <a:ln/>
        </p:spPr>
        <p:txBody>
          <a:bodyPr wrap="square" rtlCol="0" anchor="ctr"/>
          <a:lstStyle/>
          <a:p>
            <a:pPr marL="0" indent="0" algn="ctr">
              <a:buNone/>
            </a:pPr>
            <a:r>
              <a:rPr lang="en-US" sz="1200" b="1" dirty="0">
                <a:solidFill>
                  <a:srgbClr val="000000"/>
                </a:solidFill>
                <a:latin typeface="Calibri" pitchFamily="34" charset="0"/>
                <a:ea typeface="Calibri" pitchFamily="34" charset="-122"/>
                <a:cs typeface="Calibri" pitchFamily="34" charset="-120"/>
              </a:rPr>
              <a:t>Mean Puzzle Completion Time (est.)</a:t>
            </a:r>
            <a:endParaRPr lang="en-US" sz="1200" dirty="0"/>
          </a:p>
        </p:txBody>
      </p:sp>
      <p:sp>
        <p:nvSpPr>
          <p:cNvPr id="29" name="Text 13">
            <a:extLst>
              <a:ext uri="{FF2B5EF4-FFF2-40B4-BE49-F238E27FC236}">
                <a16:creationId xmlns:a16="http://schemas.microsoft.com/office/drawing/2014/main" id="{16710D89-45F2-0A42-D165-D9D1836DB1D6}"/>
              </a:ext>
            </a:extLst>
          </p:cNvPr>
          <p:cNvSpPr/>
          <p:nvPr/>
        </p:nvSpPr>
        <p:spPr>
          <a:xfrm>
            <a:off x="5989320" y="2176272"/>
            <a:ext cx="2606040" cy="347472"/>
          </a:xfrm>
          <a:prstGeom prst="rect">
            <a:avLst/>
          </a:prstGeom>
          <a:noFill/>
          <a:ln/>
        </p:spPr>
        <p:txBody>
          <a:bodyPr wrap="square" rtlCol="0" anchor="ctr"/>
          <a:lstStyle/>
          <a:p>
            <a:pPr marL="0" indent="0" algn="ctr">
              <a:buNone/>
            </a:pPr>
            <a:r>
              <a:rPr lang="en-US" sz="1000" dirty="0">
                <a:solidFill>
                  <a:srgbClr val="777777"/>
                </a:solidFill>
                <a:latin typeface="Calibri" pitchFamily="34" charset="0"/>
                <a:ea typeface="Calibri" pitchFamily="34" charset="-122"/>
                <a:cs typeface="Calibri" pitchFamily="34" charset="-120"/>
              </a:rPr>
              <a:t>Including amp startup, board updates, UNDO</a:t>
            </a:r>
            <a:endParaRPr lang="en-US" sz="1000" dirty="0"/>
          </a:p>
        </p:txBody>
      </p:sp>
      <p:graphicFrame>
        <p:nvGraphicFramePr>
          <p:cNvPr id="31" name="Chart 0">
            <a:extLst>
              <a:ext uri="{FF2B5EF4-FFF2-40B4-BE49-F238E27FC236}">
                <a16:creationId xmlns:a16="http://schemas.microsoft.com/office/drawing/2014/main" id="{5AF3E62E-C390-4E57-8E80-E33ECF6DE771}"/>
              </a:ext>
            </a:extLst>
          </p:cNvPr>
          <p:cNvGraphicFramePr/>
          <p:nvPr/>
        </p:nvGraphicFramePr>
        <p:xfrm>
          <a:off x="411480" y="2633472"/>
          <a:ext cx="8183880" cy="160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8107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781D9-A8CD-319F-48C2-30A9BB95FE0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A20771B-53A8-31F1-9D3B-21EFA7AD68B5}"/>
              </a:ext>
            </a:extLst>
          </p:cNvPr>
          <p:cNvSpPr/>
          <p:nvPr/>
        </p:nvSpPr>
        <p:spPr>
          <a:xfrm>
            <a:off x="411480" y="164592"/>
            <a:ext cx="8046720" cy="749808"/>
          </a:xfrm>
          <a:prstGeom prst="rect">
            <a:avLst/>
          </a:prstGeom>
          <a:noFill/>
          <a:ln/>
        </p:spPr>
        <p:txBody>
          <a:bodyPr wrap="square" rtlCol="0" anchor="ctr"/>
          <a:lstStyle/>
          <a:p>
            <a:r>
              <a:rPr lang="en-US" sz="2800" b="1" dirty="0">
                <a:solidFill>
                  <a:srgbClr val="1F3864"/>
                </a:solidFill>
                <a:latin typeface="Calibri" pitchFamily="34" charset="0"/>
                <a:ea typeface="Calibri" pitchFamily="34" charset="-122"/>
                <a:cs typeface="Calibri" pitchFamily="34" charset="-120"/>
              </a:rPr>
              <a:t>Questionnaire Results Summary</a:t>
            </a:r>
            <a:endParaRPr lang="en-US" sz="2800" dirty="0">
              <a:solidFill>
                <a:srgbClr val="1F3864"/>
              </a:solidFill>
            </a:endParaRPr>
          </a:p>
        </p:txBody>
      </p:sp>
      <p:sp>
        <p:nvSpPr>
          <p:cNvPr id="5" name="Shape 1">
            <a:extLst>
              <a:ext uri="{FF2B5EF4-FFF2-40B4-BE49-F238E27FC236}">
                <a16:creationId xmlns:a16="http://schemas.microsoft.com/office/drawing/2014/main" id="{C6224B21-23BB-7BA4-1192-94D467A98A8A}"/>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7" name="Text 2">
            <a:extLst>
              <a:ext uri="{FF2B5EF4-FFF2-40B4-BE49-F238E27FC236}">
                <a16:creationId xmlns:a16="http://schemas.microsoft.com/office/drawing/2014/main" id="{D16898CB-02F1-6F88-FB57-8BC6057B0C87}"/>
              </a:ext>
            </a:extLst>
          </p:cNvPr>
          <p:cNvSpPr/>
          <p:nvPr/>
        </p:nvSpPr>
        <p:spPr>
          <a:xfrm>
            <a:off x="411480" y="1078992"/>
            <a:ext cx="3931920" cy="347472"/>
          </a:xfrm>
          <a:prstGeom prst="rect">
            <a:avLst/>
          </a:prstGeom>
          <a:noFill/>
          <a:ln/>
        </p:spPr>
        <p:txBody>
          <a:bodyPr wrap="square" rtlCol="0" anchor="ctr"/>
          <a:lstStyle/>
          <a:p>
            <a:pPr marL="0" indent="0">
              <a:buNone/>
            </a:pPr>
            <a:endParaRPr lang="en-US" sz="1800" dirty="0"/>
          </a:p>
        </p:txBody>
      </p:sp>
      <p:sp>
        <p:nvSpPr>
          <p:cNvPr id="13" name="Text 5">
            <a:extLst>
              <a:ext uri="{FF2B5EF4-FFF2-40B4-BE49-F238E27FC236}">
                <a16:creationId xmlns:a16="http://schemas.microsoft.com/office/drawing/2014/main" id="{1F16F5D2-009B-B5C5-0297-F000D41C4864}"/>
              </a:ext>
            </a:extLst>
          </p:cNvPr>
          <p:cNvSpPr/>
          <p:nvPr/>
        </p:nvSpPr>
        <p:spPr>
          <a:xfrm>
            <a:off x="3164180" y="642654"/>
            <a:ext cx="4023360" cy="347472"/>
          </a:xfrm>
          <a:prstGeom prst="rect">
            <a:avLst/>
          </a:prstGeom>
          <a:noFill/>
          <a:ln/>
        </p:spPr>
        <p:txBody>
          <a:bodyPr wrap="square" rtlCol="0" anchor="ctr"/>
          <a:lstStyle/>
          <a:p>
            <a:pPr marL="0" indent="0">
              <a:buNone/>
            </a:pPr>
            <a:endParaRPr lang="en-US" sz="1800" dirty="0"/>
          </a:p>
        </p:txBody>
      </p:sp>
      <p:sp>
        <p:nvSpPr>
          <p:cNvPr id="15" name="Text 6">
            <a:extLst>
              <a:ext uri="{FF2B5EF4-FFF2-40B4-BE49-F238E27FC236}">
                <a16:creationId xmlns:a16="http://schemas.microsoft.com/office/drawing/2014/main" id="{CB6FB5FA-6CE7-3553-B622-80D88FE984FF}"/>
              </a:ext>
            </a:extLst>
          </p:cNvPr>
          <p:cNvSpPr/>
          <p:nvPr/>
        </p:nvSpPr>
        <p:spPr>
          <a:xfrm>
            <a:off x="411480" y="1078992"/>
            <a:ext cx="5120640" cy="1737274"/>
          </a:xfrm>
          <a:prstGeom prst="rect">
            <a:avLst/>
          </a:prstGeom>
          <a:noFill/>
          <a:ln/>
        </p:spPr>
        <p:txBody>
          <a:bodyPr wrap="square" rtlCol="0" anchor="t"/>
          <a:lstStyle/>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Fatigue increase: 3.17 ± 1.72 (moderate)</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Flickering discomfort: 2.33 ± 1.37 (low–moderate)</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Gaze control difficulty: 2.33 ± 1.21 (moderate)</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Selection accuracy: 1.83 ± 0.41 (very positive)</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Future applicability: 2.00 ± 1.55 (positive)</a:t>
            </a:r>
            <a:endParaRPr lang="en-US" sz="1600" dirty="0"/>
          </a:p>
        </p:txBody>
      </p:sp>
      <p:sp>
        <p:nvSpPr>
          <p:cNvPr id="17" name="Text 7">
            <a:extLst>
              <a:ext uri="{FF2B5EF4-FFF2-40B4-BE49-F238E27FC236}">
                <a16:creationId xmlns:a16="http://schemas.microsoft.com/office/drawing/2014/main" id="{B6B788AC-19EE-2CB7-BF72-6AA1FBD12D47}"/>
              </a:ext>
            </a:extLst>
          </p:cNvPr>
          <p:cNvSpPr/>
          <p:nvPr/>
        </p:nvSpPr>
        <p:spPr>
          <a:xfrm>
            <a:off x="0" y="4887468"/>
            <a:ext cx="9144000" cy="256032"/>
          </a:xfrm>
          <a:prstGeom prst="rect">
            <a:avLst/>
          </a:prstGeom>
          <a:noFill/>
          <a:ln/>
        </p:spPr>
        <p:txBody>
          <a:bodyPr wrap="square" rtlCol="0" anchor="ctr"/>
          <a:lstStyle/>
          <a:p>
            <a:pPr marL="0" indent="0" algn="ctr">
              <a:buNone/>
            </a:pPr>
            <a:endParaRPr lang="en-US" sz="1100" dirty="0"/>
          </a:p>
        </p:txBody>
      </p:sp>
      <p:pic>
        <p:nvPicPr>
          <p:cNvPr id="6" name="Picture 5" descr="The image displays a bar chart illustrating the distribution of responses from participants on various factors such as fatigue, discomete, gaze control, selection accuracy, mapping clarity, and fatigue rating, along with their mean and standard deviation values.&#10;&#10;AI-generated content may be incorrect.">
            <a:extLst>
              <a:ext uri="{FF2B5EF4-FFF2-40B4-BE49-F238E27FC236}">
                <a16:creationId xmlns:a16="http://schemas.microsoft.com/office/drawing/2014/main" id="{50F87C66-1C46-DD60-503F-F4969F915E62}"/>
              </a:ext>
            </a:extLst>
          </p:cNvPr>
          <p:cNvPicPr>
            <a:picLocks noChangeAspect="1"/>
          </p:cNvPicPr>
          <p:nvPr/>
        </p:nvPicPr>
        <p:blipFill>
          <a:blip r:embed="rId3"/>
          <a:stretch>
            <a:fillRect/>
          </a:stretch>
        </p:blipFill>
        <p:spPr>
          <a:xfrm>
            <a:off x="228593" y="2473027"/>
            <a:ext cx="6773375" cy="1803653"/>
          </a:xfrm>
          <a:prstGeom prst="rect">
            <a:avLst/>
          </a:prstGeom>
        </p:spPr>
      </p:pic>
    </p:spTree>
    <p:extLst>
      <p:ext uri="{BB962C8B-B14F-4D97-AF65-F5344CB8AC3E}">
        <p14:creationId xmlns:p14="http://schemas.microsoft.com/office/powerpoint/2010/main" val="2743260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5679-A54A-08B0-8713-5D795BF6E3E8}"/>
            </a:ext>
          </a:extLst>
        </p:cNvPr>
        <p:cNvGrpSpPr/>
        <p:nvPr/>
      </p:nvGrpSpPr>
      <p:grpSpPr>
        <a:xfrm>
          <a:off x="0" y="0"/>
          <a:ext cx="0" cy="0"/>
          <a:chOff x="0" y="0"/>
          <a:chExt cx="0" cy="0"/>
        </a:xfrm>
      </p:grpSpPr>
      <p:sp>
        <p:nvSpPr>
          <p:cNvPr id="3" name="Text 7">
            <a:extLst>
              <a:ext uri="{FF2B5EF4-FFF2-40B4-BE49-F238E27FC236}">
                <a16:creationId xmlns:a16="http://schemas.microsoft.com/office/drawing/2014/main" id="{6D61702F-1377-CB48-61CE-B26CB99D3BBE}"/>
              </a:ext>
            </a:extLst>
          </p:cNvPr>
          <p:cNvSpPr/>
          <p:nvPr/>
        </p:nvSpPr>
        <p:spPr>
          <a:xfrm>
            <a:off x="0" y="4887468"/>
            <a:ext cx="9144000" cy="256032"/>
          </a:xfrm>
          <a:prstGeom prst="rect">
            <a:avLst/>
          </a:prstGeom>
          <a:noFill/>
          <a:ln/>
        </p:spPr>
        <p:txBody>
          <a:bodyPr wrap="square" rtlCol="0" anchor="ctr"/>
          <a:lstStyle/>
          <a:p>
            <a:pPr marL="0" indent="0" algn="ctr">
              <a:buNone/>
            </a:pPr>
            <a:endParaRPr lang="en-US" sz="1100" dirty="0"/>
          </a:p>
        </p:txBody>
      </p:sp>
      <p:sp>
        <p:nvSpPr>
          <p:cNvPr id="5" name="Text 0">
            <a:extLst>
              <a:ext uri="{FF2B5EF4-FFF2-40B4-BE49-F238E27FC236}">
                <a16:creationId xmlns:a16="http://schemas.microsoft.com/office/drawing/2014/main" id="{99393921-9A93-C4D3-E971-CDFAD9012950}"/>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Discussion</a:t>
            </a:r>
            <a:endParaRPr lang="en-US" sz="2800" dirty="0"/>
          </a:p>
        </p:txBody>
      </p:sp>
      <p:sp>
        <p:nvSpPr>
          <p:cNvPr id="7" name="Shape 1">
            <a:extLst>
              <a:ext uri="{FF2B5EF4-FFF2-40B4-BE49-F238E27FC236}">
                <a16:creationId xmlns:a16="http://schemas.microsoft.com/office/drawing/2014/main" id="{1E2F0961-DBD3-3991-537E-16A793E2F347}"/>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9" name="Text 2">
            <a:extLst>
              <a:ext uri="{FF2B5EF4-FFF2-40B4-BE49-F238E27FC236}">
                <a16:creationId xmlns:a16="http://schemas.microsoft.com/office/drawing/2014/main" id="{E5A482A7-A08E-C92F-C0E2-639076647DE6}"/>
              </a:ext>
            </a:extLst>
          </p:cNvPr>
          <p:cNvSpPr/>
          <p:nvPr/>
        </p:nvSpPr>
        <p:spPr>
          <a:xfrm>
            <a:off x="411480" y="1078992"/>
            <a:ext cx="3931920" cy="320040"/>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Performance</a:t>
            </a:r>
            <a:endParaRPr lang="en-US" sz="1800" dirty="0"/>
          </a:p>
        </p:txBody>
      </p:sp>
      <p:sp>
        <p:nvSpPr>
          <p:cNvPr id="11" name="Text 3">
            <a:extLst>
              <a:ext uri="{FF2B5EF4-FFF2-40B4-BE49-F238E27FC236}">
                <a16:creationId xmlns:a16="http://schemas.microsoft.com/office/drawing/2014/main" id="{E740D641-4C5C-966E-F58F-24EEF6C503FD}"/>
              </a:ext>
            </a:extLst>
          </p:cNvPr>
          <p:cNvSpPr/>
          <p:nvPr/>
        </p:nvSpPr>
        <p:spPr>
          <a:xfrm>
            <a:off x="411480" y="1417320"/>
            <a:ext cx="4023360" cy="1463040"/>
          </a:xfrm>
          <a:prstGeom prst="rect">
            <a:avLst/>
          </a:prstGeom>
          <a:noFill/>
          <a:ln/>
        </p:spPr>
        <p:txBody>
          <a:bodyPr wrap="square" rtlCol="0" anchor="t"/>
          <a:lstStyle/>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High accuracy across participants; dynamic legality masking reduced simultaneous classifier candidates</a:t>
            </a:r>
            <a:endParaRPr lang="en-US" sz="1500" dirty="0"/>
          </a:p>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Direct register manipulation required for reliable LED multiplexing — Arduino's default I/O too slow</a:t>
            </a:r>
            <a:endParaRPr lang="en-US" sz="1500" dirty="0"/>
          </a:p>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Active set reduced to 28 frequencies (from 64) to avoid harmonic overlap in usable SSVEP range</a:t>
            </a:r>
            <a:endParaRPr lang="en-US" sz="1500" dirty="0"/>
          </a:p>
        </p:txBody>
      </p:sp>
      <p:sp>
        <p:nvSpPr>
          <p:cNvPr id="13" name="Shape 4">
            <a:extLst>
              <a:ext uri="{FF2B5EF4-FFF2-40B4-BE49-F238E27FC236}">
                <a16:creationId xmlns:a16="http://schemas.microsoft.com/office/drawing/2014/main" id="{38B82CC6-92BE-BA77-E18F-1E2DC6B46157}"/>
              </a:ext>
            </a:extLst>
          </p:cNvPr>
          <p:cNvSpPr/>
          <p:nvPr/>
        </p:nvSpPr>
        <p:spPr>
          <a:xfrm>
            <a:off x="4617720" y="1078992"/>
            <a:ext cx="0" cy="3108960"/>
          </a:xfrm>
          <a:prstGeom prst="line">
            <a:avLst/>
          </a:prstGeom>
          <a:noFill/>
          <a:ln w="12700">
            <a:solidFill>
              <a:srgbClr val="CCCCCC"/>
            </a:solidFill>
            <a:prstDash val="solid"/>
          </a:ln>
        </p:spPr>
        <p:txBody>
          <a:bodyPr/>
          <a:lstStyle/>
          <a:p>
            <a:endParaRPr lang="LID4096"/>
          </a:p>
        </p:txBody>
      </p:sp>
      <p:sp>
        <p:nvSpPr>
          <p:cNvPr id="15" name="Text 5">
            <a:extLst>
              <a:ext uri="{FF2B5EF4-FFF2-40B4-BE49-F238E27FC236}">
                <a16:creationId xmlns:a16="http://schemas.microsoft.com/office/drawing/2014/main" id="{C9F5D671-D977-D29F-5BC4-6D94DDC5DAFB}"/>
              </a:ext>
            </a:extLst>
          </p:cNvPr>
          <p:cNvSpPr/>
          <p:nvPr/>
        </p:nvSpPr>
        <p:spPr>
          <a:xfrm>
            <a:off x="4754880" y="1078992"/>
            <a:ext cx="4023360" cy="320040"/>
          </a:xfrm>
          <a:prstGeom prst="rect">
            <a:avLst/>
          </a:prstGeom>
          <a:noFill/>
          <a:ln/>
        </p:spPr>
        <p:txBody>
          <a:bodyPr wrap="square" rtlCol="0" anchor="ctr"/>
          <a:lstStyle/>
          <a:p>
            <a:pPr marL="0" indent="0">
              <a:buNone/>
            </a:pPr>
            <a:r>
              <a:rPr lang="en-US" sz="1800" b="1" dirty="0">
                <a:solidFill>
                  <a:srgbClr val="2E75B6"/>
                </a:solidFill>
                <a:latin typeface="Calibri" pitchFamily="34" charset="0"/>
                <a:ea typeface="Calibri" pitchFamily="34" charset="-122"/>
                <a:cs typeface="Calibri" pitchFamily="34" charset="-120"/>
              </a:rPr>
              <a:t>Limitations</a:t>
            </a:r>
            <a:endParaRPr lang="en-US" sz="1800" dirty="0"/>
          </a:p>
        </p:txBody>
      </p:sp>
      <p:sp>
        <p:nvSpPr>
          <p:cNvPr id="17" name="Text 6">
            <a:extLst>
              <a:ext uri="{FF2B5EF4-FFF2-40B4-BE49-F238E27FC236}">
                <a16:creationId xmlns:a16="http://schemas.microsoft.com/office/drawing/2014/main" id="{7168DD2D-D6C8-CEB3-600A-E907F8673205}"/>
              </a:ext>
            </a:extLst>
          </p:cNvPr>
          <p:cNvSpPr/>
          <p:nvPr/>
        </p:nvSpPr>
        <p:spPr>
          <a:xfrm>
            <a:off x="4754880" y="1417320"/>
            <a:ext cx="4023360" cy="1645920"/>
          </a:xfrm>
          <a:prstGeom prst="rect">
            <a:avLst/>
          </a:prstGeom>
          <a:noFill/>
          <a:ln/>
        </p:spPr>
        <p:txBody>
          <a:bodyPr wrap="square" rtlCol="0" anchor="t"/>
          <a:lstStyle/>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Small sample size (N=6)</a:t>
            </a:r>
            <a:endParaRPr lang="en-US" sz="1500" dirty="0"/>
          </a:p>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Flickering LEDs brightness/contrast</a:t>
            </a:r>
            <a:endParaRPr lang="en-US" sz="1500" dirty="0"/>
          </a:p>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ITR not reported - Variable target set</a:t>
            </a:r>
            <a:endParaRPr lang="en-US" sz="1500" dirty="0"/>
          </a:p>
          <a:p>
            <a:pPr marL="342900" indent="-342900">
              <a:buSzPct val="100000"/>
              <a:buChar char="•"/>
            </a:pPr>
            <a:r>
              <a:rPr lang="en-US" sz="1500" dirty="0">
                <a:solidFill>
                  <a:srgbClr val="000000"/>
                </a:solidFill>
                <a:latin typeface="Calibri" pitchFamily="34" charset="0"/>
                <a:ea typeface="Calibri" pitchFamily="34" charset="-122"/>
                <a:cs typeface="Calibri" pitchFamily="34" charset="-120"/>
              </a:rPr>
              <a:t>Physical piece movement not autonomous</a:t>
            </a:r>
            <a:endParaRPr lang="en-US" sz="1500" dirty="0"/>
          </a:p>
        </p:txBody>
      </p:sp>
      <p:pic>
        <p:nvPicPr>
          <p:cNvPr id="4" name="Picture 3" descr="The image depicts a chessboard with a chess piece, likely a knight, placed on it, alongside a computer screen with a web browser interface.&#10;&#10;AI-generated content may be incorrect.">
            <a:extLst>
              <a:ext uri="{FF2B5EF4-FFF2-40B4-BE49-F238E27FC236}">
                <a16:creationId xmlns:a16="http://schemas.microsoft.com/office/drawing/2014/main" id="{6E2F473A-4552-401F-C470-12D4AC72B4E4}"/>
              </a:ext>
            </a:extLst>
          </p:cNvPr>
          <p:cNvPicPr>
            <a:picLocks noChangeAspect="1"/>
          </p:cNvPicPr>
          <p:nvPr/>
        </p:nvPicPr>
        <p:blipFill>
          <a:blip r:embed="rId3"/>
          <a:stretch>
            <a:fillRect/>
          </a:stretch>
        </p:blipFill>
        <p:spPr>
          <a:xfrm>
            <a:off x="5908729" y="2483138"/>
            <a:ext cx="1704814" cy="1704814"/>
          </a:xfrm>
          <a:prstGeom prst="rect">
            <a:avLst/>
          </a:prstGeom>
        </p:spPr>
      </p:pic>
    </p:spTree>
    <p:extLst>
      <p:ext uri="{BB962C8B-B14F-4D97-AF65-F5344CB8AC3E}">
        <p14:creationId xmlns:p14="http://schemas.microsoft.com/office/powerpoint/2010/main" val="1231376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7CC7-D1F5-C36A-449C-68DAF7692514}"/>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88F394E-B366-63DA-B1FE-9AC3A0FE8919}"/>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Conclusion</a:t>
            </a:r>
            <a:endParaRPr lang="en-US" sz="2800" dirty="0"/>
          </a:p>
        </p:txBody>
      </p:sp>
      <p:sp>
        <p:nvSpPr>
          <p:cNvPr id="5" name="Shape 1">
            <a:extLst>
              <a:ext uri="{FF2B5EF4-FFF2-40B4-BE49-F238E27FC236}">
                <a16:creationId xmlns:a16="http://schemas.microsoft.com/office/drawing/2014/main" id="{A5F921FE-DC20-2461-854B-1DFF9098486E}"/>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7" name="Text 2">
            <a:extLst>
              <a:ext uri="{FF2B5EF4-FFF2-40B4-BE49-F238E27FC236}">
                <a16:creationId xmlns:a16="http://schemas.microsoft.com/office/drawing/2014/main" id="{DF487FD7-833C-A500-AE2F-60B47CEE119C}"/>
              </a:ext>
            </a:extLst>
          </p:cNvPr>
          <p:cNvSpPr/>
          <p:nvPr/>
        </p:nvSpPr>
        <p:spPr>
          <a:xfrm>
            <a:off x="411480" y="1097280"/>
            <a:ext cx="8339328" cy="320040"/>
          </a:xfrm>
          <a:prstGeom prst="rect">
            <a:avLst/>
          </a:prstGeom>
          <a:noFill/>
          <a:ln/>
        </p:spPr>
        <p:txBody>
          <a:bodyPr wrap="square"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Objective:</a:t>
            </a:r>
            <a:endParaRPr lang="en-US" sz="1700" dirty="0"/>
          </a:p>
        </p:txBody>
      </p:sp>
      <p:sp>
        <p:nvSpPr>
          <p:cNvPr id="9" name="Text 3">
            <a:extLst>
              <a:ext uri="{FF2B5EF4-FFF2-40B4-BE49-F238E27FC236}">
                <a16:creationId xmlns:a16="http://schemas.microsoft.com/office/drawing/2014/main" id="{E051A891-B5C8-9552-9B0E-A27F5BE0E04E}"/>
              </a:ext>
            </a:extLst>
          </p:cNvPr>
          <p:cNvSpPr/>
          <p:nvPr/>
        </p:nvSpPr>
        <p:spPr>
          <a:xfrm>
            <a:off x="411480" y="1417320"/>
            <a:ext cx="8339328" cy="777240"/>
          </a:xfrm>
          <a:prstGeom prst="rect">
            <a:avLst/>
          </a:prstGeom>
          <a:noFill/>
          <a:ln/>
        </p:spPr>
        <p:txBody>
          <a:bodyPr wrap="square" rtlCol="0" anchor="t"/>
          <a:lstStyle/>
          <a:p>
            <a:pPr marL="0" indent="0">
              <a:buNone/>
            </a:pPr>
            <a:r>
              <a:rPr lang="en-US" sz="1600" dirty="0">
                <a:solidFill>
                  <a:srgbClr val="000000"/>
                </a:solidFill>
                <a:latin typeface="Calibri" pitchFamily="34" charset="0"/>
                <a:ea typeface="Calibri" pitchFamily="34" charset="-122"/>
                <a:cs typeface="Calibri" pitchFamily="34" charset="-120"/>
              </a:rPr>
              <a:t>Presented an SSVEP-driven chess puzzle BCI on an illuminated physical chessboard</a:t>
            </a:r>
            <a:endParaRPr lang="en-US" sz="1600" dirty="0"/>
          </a:p>
          <a:p>
            <a:pPr marL="0" indent="0">
              <a:buNone/>
            </a:pPr>
            <a:r>
              <a:rPr lang="en-US" sz="1600" dirty="0">
                <a:solidFill>
                  <a:srgbClr val="000000"/>
                </a:solidFill>
                <a:latin typeface="Calibri" pitchFamily="34" charset="0"/>
                <a:ea typeface="Calibri" pitchFamily="34" charset="-122"/>
                <a:cs typeface="Calibri" pitchFamily="34" charset="-120"/>
              </a:rPr>
              <a:t>Combined LED stimulation, transparent chess pieces, FBCCA decoding, and chess-rule-constrained dynamic target allocation</a:t>
            </a:r>
            <a:endParaRPr lang="en-US" sz="1600" dirty="0"/>
          </a:p>
        </p:txBody>
      </p:sp>
      <p:sp>
        <p:nvSpPr>
          <p:cNvPr id="11" name="Text 4">
            <a:extLst>
              <a:ext uri="{FF2B5EF4-FFF2-40B4-BE49-F238E27FC236}">
                <a16:creationId xmlns:a16="http://schemas.microsoft.com/office/drawing/2014/main" id="{D7294F44-C06B-6D72-2100-C04CA5B51386}"/>
              </a:ext>
            </a:extLst>
          </p:cNvPr>
          <p:cNvSpPr/>
          <p:nvPr/>
        </p:nvSpPr>
        <p:spPr>
          <a:xfrm>
            <a:off x="411480" y="2286000"/>
            <a:ext cx="8339328" cy="347472"/>
          </a:xfrm>
          <a:prstGeom prst="rect">
            <a:avLst/>
          </a:prstGeom>
          <a:noFill/>
          <a:ln/>
        </p:spPr>
        <p:txBody>
          <a:bodyPr wrap="square" rtlCol="0" anchor="ctr"/>
          <a:lstStyle/>
          <a:p>
            <a:pPr marL="0" indent="0">
              <a:buNone/>
            </a:pPr>
            <a:r>
              <a:rPr lang="en-US" sz="1700" b="1" dirty="0">
                <a:solidFill>
                  <a:srgbClr val="2E75B6"/>
                </a:solidFill>
                <a:latin typeface="Calibri" pitchFamily="34" charset="0"/>
                <a:ea typeface="Calibri" pitchFamily="34" charset="-122"/>
                <a:cs typeface="Calibri" pitchFamily="34" charset="-120"/>
              </a:rPr>
              <a:t>Future Goals:</a:t>
            </a:r>
            <a:endParaRPr lang="en-US" sz="1700" dirty="0"/>
          </a:p>
        </p:txBody>
      </p:sp>
      <p:sp>
        <p:nvSpPr>
          <p:cNvPr id="13" name="Text 5">
            <a:extLst>
              <a:ext uri="{FF2B5EF4-FFF2-40B4-BE49-F238E27FC236}">
                <a16:creationId xmlns:a16="http://schemas.microsoft.com/office/drawing/2014/main" id="{4A4718EB-A98B-B881-5B49-AA20BF5CA289}"/>
              </a:ext>
            </a:extLst>
          </p:cNvPr>
          <p:cNvSpPr/>
          <p:nvPr/>
        </p:nvSpPr>
        <p:spPr>
          <a:xfrm>
            <a:off x="411480" y="2651760"/>
            <a:ext cx="8339328" cy="1280160"/>
          </a:xfrm>
          <a:prstGeom prst="rect">
            <a:avLst/>
          </a:prstGeom>
          <a:noFill/>
          <a:ln/>
        </p:spPr>
        <p:txBody>
          <a:bodyPr wrap="square" rtlCol="0" anchor="t"/>
          <a:lstStyle/>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Larger user studies and novice participants</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Robotic arm to automate physical piece movement</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Higher brightness LED stimulation; improved diffusion</a:t>
            </a:r>
            <a:endParaRPr lang="en-US" sz="1600" dirty="0"/>
          </a:p>
          <a:p>
            <a:pPr marL="342900" indent="-342900">
              <a:buSzPct val="100000"/>
              <a:buChar char="•"/>
            </a:pPr>
            <a:r>
              <a:rPr lang="en-US" sz="1600" dirty="0">
                <a:solidFill>
                  <a:srgbClr val="000000"/>
                </a:solidFill>
                <a:latin typeface="Calibri" pitchFamily="34" charset="0"/>
                <a:ea typeface="Calibri" pitchFamily="34" charset="-122"/>
                <a:cs typeface="Calibri" pitchFamily="34" charset="-120"/>
              </a:rPr>
              <a:t>Stimulus parameter optimisation to reduce visual fatigue</a:t>
            </a:r>
          </a:p>
        </p:txBody>
      </p:sp>
      <p:grpSp>
        <p:nvGrpSpPr>
          <p:cNvPr id="14" name="Group 13">
            <a:extLst>
              <a:ext uri="{FF2B5EF4-FFF2-40B4-BE49-F238E27FC236}">
                <a16:creationId xmlns:a16="http://schemas.microsoft.com/office/drawing/2014/main" id="{5CD8F6CC-11DB-D1E8-E11D-BD4C8F10789D}"/>
              </a:ext>
            </a:extLst>
          </p:cNvPr>
          <p:cNvGrpSpPr/>
          <p:nvPr/>
        </p:nvGrpSpPr>
        <p:grpSpPr>
          <a:xfrm>
            <a:off x="6156726" y="2023295"/>
            <a:ext cx="2475854" cy="2160463"/>
            <a:chOff x="6766326" y="2140316"/>
            <a:chExt cx="2475854" cy="2160463"/>
          </a:xfrm>
        </p:grpSpPr>
        <p:pic>
          <p:nvPicPr>
            <p:cNvPr id="12" name="Picture 11">
              <a:extLst>
                <a:ext uri="{FF2B5EF4-FFF2-40B4-BE49-F238E27FC236}">
                  <a16:creationId xmlns:a16="http://schemas.microsoft.com/office/drawing/2014/main" id="{59014543-922C-8DF4-0016-CED37C6A04D4}"/>
                </a:ext>
              </a:extLst>
            </p:cNvPr>
            <p:cNvPicPr>
              <a:picLocks noChangeAspect="1"/>
            </p:cNvPicPr>
            <p:nvPr/>
          </p:nvPicPr>
          <p:blipFill>
            <a:blip r:embed="rId3"/>
            <a:stretch>
              <a:fillRect/>
            </a:stretch>
          </p:blipFill>
          <p:spPr>
            <a:xfrm flipH="1">
              <a:off x="6766326" y="2140316"/>
              <a:ext cx="2475854" cy="2098729"/>
            </a:xfrm>
            <a:prstGeom prst="rect">
              <a:avLst/>
            </a:prstGeom>
          </p:spPr>
        </p:pic>
        <p:pic>
          <p:nvPicPr>
            <p:cNvPr id="4" name="Picture 3">
              <a:extLst>
                <a:ext uri="{FF2B5EF4-FFF2-40B4-BE49-F238E27FC236}">
                  <a16:creationId xmlns:a16="http://schemas.microsoft.com/office/drawing/2014/main" id="{6BF63298-3CA5-BEE8-28F8-28A63607EAE7}"/>
                </a:ext>
              </a:extLst>
            </p:cNvPr>
            <p:cNvPicPr>
              <a:picLocks noChangeAspect="1"/>
            </p:cNvPicPr>
            <p:nvPr/>
          </p:nvPicPr>
          <p:blipFill>
            <a:blip r:embed="rId4"/>
            <a:stretch>
              <a:fillRect/>
            </a:stretch>
          </p:blipFill>
          <p:spPr>
            <a:xfrm>
              <a:off x="6775851" y="3386250"/>
              <a:ext cx="914529" cy="914529"/>
            </a:xfrm>
            <a:prstGeom prst="rect">
              <a:avLst/>
            </a:prstGeom>
          </p:spPr>
        </p:pic>
      </p:grpSp>
    </p:spTree>
    <p:extLst>
      <p:ext uri="{BB962C8B-B14F-4D97-AF65-F5344CB8AC3E}">
        <p14:creationId xmlns:p14="http://schemas.microsoft.com/office/powerpoint/2010/main" val="1013636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34F3F-C757-EF6B-55CA-3D75DACAD9C6}"/>
            </a:ext>
          </a:extLst>
        </p:cNvPr>
        <p:cNvGrpSpPr/>
        <p:nvPr/>
      </p:nvGrpSpPr>
      <p:grpSpPr>
        <a:xfrm>
          <a:off x="0" y="0"/>
          <a:ext cx="0" cy="0"/>
          <a:chOff x="0" y="0"/>
          <a:chExt cx="0" cy="0"/>
        </a:xfrm>
      </p:grpSpPr>
      <p:sp>
        <p:nvSpPr>
          <p:cNvPr id="4" name="Textfeld 2"/>
          <p:cNvSpPr txBox="1"/>
          <p:nvPr/>
        </p:nvSpPr>
        <p:spPr>
          <a:xfrm>
            <a:off x="653117" y="4012441"/>
            <a:ext cx="4228604" cy="327782"/>
          </a:xfrm>
          <a:prstGeom prst="rect">
            <a:avLst/>
          </a:prstGeom>
          <a:noFill/>
        </p:spPr>
        <p:txBody>
          <a:bodyPr wrap="square" rtlCol="0">
            <a:spAutoFit/>
          </a:bodyPr>
          <a:lstStyle/>
          <a:p>
            <a:r>
              <a:rPr lang="en-GB" sz="1530" dirty="0"/>
              <a:t>https://bci-lab.hochschule-rhein-waal.de</a:t>
            </a:r>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591" t="20350" r="23240" b="5467"/>
          <a:stretch/>
        </p:blipFill>
        <p:spPr bwMode="auto">
          <a:xfrm>
            <a:off x="5624777" y="1366894"/>
            <a:ext cx="3467128" cy="2883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feld 14"/>
          <p:cNvSpPr txBox="1"/>
          <p:nvPr/>
        </p:nvSpPr>
        <p:spPr>
          <a:xfrm>
            <a:off x="1991390" y="2763022"/>
            <a:ext cx="2469394" cy="1191032"/>
          </a:xfrm>
          <a:prstGeom prst="rect">
            <a:avLst/>
          </a:prstGeom>
          <a:noFill/>
        </p:spPr>
        <p:txBody>
          <a:bodyPr wrap="square" rtlCol="0">
            <a:spAutoFit/>
          </a:bodyPr>
          <a:lstStyle/>
          <a:p>
            <a:pPr marL="174907" indent="-174907">
              <a:buFont typeface="Arial" panose="020B0604020202020204" pitchFamily="34" charset="0"/>
              <a:buChar char="•"/>
            </a:pPr>
            <a:r>
              <a:rPr lang="en-GB" sz="1428" dirty="0"/>
              <a:t>Our Team</a:t>
            </a:r>
          </a:p>
          <a:p>
            <a:pPr marL="174907" indent="-174907">
              <a:buFont typeface="Arial" panose="020B0604020202020204" pitchFamily="34" charset="0"/>
              <a:buChar char="•"/>
            </a:pPr>
            <a:r>
              <a:rPr lang="en-GB" sz="1428" dirty="0"/>
              <a:t>Projects</a:t>
            </a:r>
          </a:p>
          <a:p>
            <a:pPr marL="174907" indent="-174907">
              <a:buFont typeface="Arial" panose="020B0604020202020204" pitchFamily="34" charset="0"/>
              <a:buChar char="•"/>
            </a:pPr>
            <a:r>
              <a:rPr lang="en-GB" sz="1428" dirty="0"/>
              <a:t>Tools</a:t>
            </a:r>
          </a:p>
          <a:p>
            <a:pPr marL="174907" indent="-174907">
              <a:buFont typeface="Arial" panose="020B0604020202020204" pitchFamily="34" charset="0"/>
              <a:buChar char="•"/>
            </a:pPr>
            <a:r>
              <a:rPr lang="en-GB" sz="1428" dirty="0"/>
              <a:t>List of publications</a:t>
            </a:r>
          </a:p>
          <a:p>
            <a:pPr marL="174907" indent="-174907">
              <a:buFont typeface="Arial" panose="020B0604020202020204" pitchFamily="34" charset="0"/>
              <a:buChar char="•"/>
            </a:pPr>
            <a:r>
              <a:rPr lang="en-GB" sz="1428" dirty="0"/>
              <a:t>Contacts</a:t>
            </a:r>
          </a:p>
        </p:txBody>
      </p:sp>
      <p:pic>
        <p:nvPicPr>
          <p:cNvPr id="24" name="Grafik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888" y="2615196"/>
            <a:ext cx="1457618" cy="1457618"/>
          </a:xfrm>
          <a:prstGeom prst="rect">
            <a:avLst/>
          </a:prstGeom>
        </p:spPr>
      </p:pic>
      <p:sp>
        <p:nvSpPr>
          <p:cNvPr id="5" name="Textfeld 2">
            <a:extLst>
              <a:ext uri="{FF2B5EF4-FFF2-40B4-BE49-F238E27FC236}">
                <a16:creationId xmlns:a16="http://schemas.microsoft.com/office/drawing/2014/main" id="{53A0AA9E-4105-E221-2A72-3BFF6081DAB3}"/>
              </a:ext>
            </a:extLst>
          </p:cNvPr>
          <p:cNvSpPr txBox="1"/>
          <p:nvPr/>
        </p:nvSpPr>
        <p:spPr>
          <a:xfrm>
            <a:off x="653117" y="4012441"/>
            <a:ext cx="4228604" cy="327782"/>
          </a:xfrm>
          <a:prstGeom prst="rect">
            <a:avLst/>
          </a:prstGeom>
          <a:noFill/>
        </p:spPr>
        <p:txBody>
          <a:bodyPr wrap="square" rtlCol="0">
            <a:spAutoFit/>
          </a:bodyPr>
          <a:lstStyle/>
          <a:p>
            <a:r>
              <a:rPr lang="en-GB" sz="1530" dirty="0"/>
              <a:t>https://bci-lab.hochschule-rhein-waal.de</a:t>
            </a:r>
          </a:p>
        </p:txBody>
      </p:sp>
      <p:pic>
        <p:nvPicPr>
          <p:cNvPr id="7" name="Picture 2">
            <a:extLst>
              <a:ext uri="{FF2B5EF4-FFF2-40B4-BE49-F238E27FC236}">
                <a16:creationId xmlns:a16="http://schemas.microsoft.com/office/drawing/2014/main" id="{4E9826AD-AAD2-EA3F-0191-E1E5480C1A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591" t="20350" r="23240" b="5467"/>
          <a:stretch/>
        </p:blipFill>
        <p:spPr bwMode="auto">
          <a:xfrm>
            <a:off x="5624777" y="1366894"/>
            <a:ext cx="3467128" cy="2883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Gerade Verbindung mit Pfeil 6">
            <a:extLst>
              <a:ext uri="{FF2B5EF4-FFF2-40B4-BE49-F238E27FC236}">
                <a16:creationId xmlns:a16="http://schemas.microsoft.com/office/drawing/2014/main" id="{712E53C3-A669-6061-58AA-3CE85622252F}"/>
              </a:ext>
            </a:extLst>
          </p:cNvPr>
          <p:cNvCxnSpPr>
            <a:cxnSpLocks/>
          </p:cNvCxnSpPr>
          <p:nvPr/>
        </p:nvCxnSpPr>
        <p:spPr>
          <a:xfrm>
            <a:off x="5624777" y="1966230"/>
            <a:ext cx="1528426" cy="99824"/>
          </a:xfrm>
          <a:prstGeom prst="straightConnector1">
            <a:avLst/>
          </a:prstGeom>
          <a:ln w="762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11" name="Textfeld 14">
            <a:extLst>
              <a:ext uri="{FF2B5EF4-FFF2-40B4-BE49-F238E27FC236}">
                <a16:creationId xmlns:a16="http://schemas.microsoft.com/office/drawing/2014/main" id="{C6D8ECFE-8740-3233-1721-ED8BAC419431}"/>
              </a:ext>
            </a:extLst>
          </p:cNvPr>
          <p:cNvSpPr txBox="1"/>
          <p:nvPr/>
        </p:nvSpPr>
        <p:spPr>
          <a:xfrm>
            <a:off x="1991390" y="2763022"/>
            <a:ext cx="2469394" cy="1191032"/>
          </a:xfrm>
          <a:prstGeom prst="rect">
            <a:avLst/>
          </a:prstGeom>
          <a:noFill/>
        </p:spPr>
        <p:txBody>
          <a:bodyPr wrap="square" rtlCol="0">
            <a:spAutoFit/>
          </a:bodyPr>
          <a:lstStyle/>
          <a:p>
            <a:pPr marL="174907" indent="-174907">
              <a:buFont typeface="Arial" panose="020B0604020202020204" pitchFamily="34" charset="0"/>
              <a:buChar char="•"/>
            </a:pPr>
            <a:r>
              <a:rPr lang="en-GB" sz="1428" dirty="0"/>
              <a:t>Our Team</a:t>
            </a:r>
          </a:p>
          <a:p>
            <a:pPr marL="174907" indent="-174907">
              <a:buFont typeface="Arial" panose="020B0604020202020204" pitchFamily="34" charset="0"/>
              <a:buChar char="•"/>
            </a:pPr>
            <a:r>
              <a:rPr lang="en-GB" sz="1428" dirty="0"/>
              <a:t>Projects</a:t>
            </a:r>
          </a:p>
          <a:p>
            <a:pPr marL="174907" indent="-174907">
              <a:buFont typeface="Arial" panose="020B0604020202020204" pitchFamily="34" charset="0"/>
              <a:buChar char="•"/>
            </a:pPr>
            <a:r>
              <a:rPr lang="en-GB" sz="1428" dirty="0"/>
              <a:t>Tools</a:t>
            </a:r>
          </a:p>
          <a:p>
            <a:pPr marL="174907" indent="-174907">
              <a:buFont typeface="Arial" panose="020B0604020202020204" pitchFamily="34" charset="0"/>
              <a:buChar char="•"/>
            </a:pPr>
            <a:r>
              <a:rPr lang="en-GB" sz="1428" dirty="0"/>
              <a:t>List of publications</a:t>
            </a:r>
          </a:p>
          <a:p>
            <a:pPr marL="174907" indent="-174907">
              <a:buFont typeface="Arial" panose="020B0604020202020204" pitchFamily="34" charset="0"/>
              <a:buChar char="•"/>
            </a:pPr>
            <a:r>
              <a:rPr lang="en-GB" sz="1428" dirty="0"/>
              <a:t>Contacts</a:t>
            </a:r>
          </a:p>
        </p:txBody>
      </p:sp>
      <p:pic>
        <p:nvPicPr>
          <p:cNvPr id="12" name="Picture 11" descr="A person in a suit&#10;&#10;Description automatically generated with low confidence">
            <a:extLst>
              <a:ext uri="{FF2B5EF4-FFF2-40B4-BE49-F238E27FC236}">
                <a16:creationId xmlns:a16="http://schemas.microsoft.com/office/drawing/2014/main" id="{6A49F543-0105-F358-8A8C-A20CD4DE2362}"/>
              </a:ext>
            </a:extLst>
          </p:cNvPr>
          <p:cNvPicPr>
            <a:picLocks noChangeAspect="1"/>
          </p:cNvPicPr>
          <p:nvPr/>
        </p:nvPicPr>
        <p:blipFill>
          <a:blip r:embed="rId5"/>
          <a:stretch>
            <a:fillRect/>
          </a:stretch>
        </p:blipFill>
        <p:spPr>
          <a:xfrm>
            <a:off x="2544477" y="1248468"/>
            <a:ext cx="1393424" cy="925509"/>
          </a:xfrm>
          <a:prstGeom prst="rect">
            <a:avLst/>
          </a:prstGeom>
        </p:spPr>
      </p:pic>
      <p:pic>
        <p:nvPicPr>
          <p:cNvPr id="13" name="Picture 12" descr="A person smiling at the camera&#10;&#10;Description automatically generated with low confidence">
            <a:extLst>
              <a:ext uri="{FF2B5EF4-FFF2-40B4-BE49-F238E27FC236}">
                <a16:creationId xmlns:a16="http://schemas.microsoft.com/office/drawing/2014/main" id="{AFC02F9D-D7DD-1B18-C651-6F5F56FEEE22}"/>
              </a:ext>
            </a:extLst>
          </p:cNvPr>
          <p:cNvPicPr>
            <a:picLocks noChangeAspect="1"/>
          </p:cNvPicPr>
          <p:nvPr/>
        </p:nvPicPr>
        <p:blipFill>
          <a:blip r:embed="rId6"/>
          <a:stretch>
            <a:fillRect/>
          </a:stretch>
        </p:blipFill>
        <p:spPr>
          <a:xfrm>
            <a:off x="436632" y="1245302"/>
            <a:ext cx="1393424" cy="925509"/>
          </a:xfrm>
          <a:prstGeom prst="rect">
            <a:avLst/>
          </a:prstGeom>
        </p:spPr>
      </p:pic>
      <p:sp>
        <p:nvSpPr>
          <p:cNvPr id="14" name="Subtitle 2">
            <a:extLst>
              <a:ext uri="{FF2B5EF4-FFF2-40B4-BE49-F238E27FC236}">
                <a16:creationId xmlns:a16="http://schemas.microsoft.com/office/drawing/2014/main" id="{8AC3AE8A-2B1D-67F4-6BAC-21999C82FDAE}"/>
              </a:ext>
            </a:extLst>
          </p:cNvPr>
          <p:cNvSpPr txBox="1">
            <a:spLocks/>
          </p:cNvSpPr>
          <p:nvPr/>
        </p:nvSpPr>
        <p:spPr bwMode="auto">
          <a:xfrm>
            <a:off x="748393" y="2262746"/>
            <a:ext cx="6514956" cy="400664"/>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r>
              <a:rPr lang="en-GB" sz="1224" dirty="0"/>
              <a:t>Atilla Cantürk     		Ivan Volosyak  </a:t>
            </a:r>
          </a:p>
        </p:txBody>
      </p:sp>
      <p:pic>
        <p:nvPicPr>
          <p:cNvPr id="16" name="Picture 16" descr="C:\Users\bci\Projects\_GIT-TEAM\BCILAB\BCI Media\website\BCI Logo_Zeichenfläche 1.png">
            <a:extLst>
              <a:ext uri="{FF2B5EF4-FFF2-40B4-BE49-F238E27FC236}">
                <a16:creationId xmlns:a16="http://schemas.microsoft.com/office/drawing/2014/main" id="{A33A44DB-2080-A153-06B8-09FC89F2F8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6406" y="1636813"/>
            <a:ext cx="1162952" cy="877699"/>
          </a:xfrm>
          <a:prstGeom prst="rect">
            <a:avLst/>
          </a:prstGeom>
          <a:noFill/>
          <a:extLst>
            <a:ext uri="{909E8E84-426E-40DD-AFC4-6F175D3DCCD1}">
              <a14:hiddenFill xmlns:a14="http://schemas.microsoft.com/office/drawing/2010/main">
                <a:solidFill>
                  <a:srgbClr val="FFFFFF"/>
                </a:solidFill>
              </a14:hiddenFill>
            </a:ext>
          </a:extLst>
        </p:spPr>
      </p:pic>
      <p:sp>
        <p:nvSpPr>
          <p:cNvPr id="17" name="Shape 1">
            <a:extLst>
              <a:ext uri="{FF2B5EF4-FFF2-40B4-BE49-F238E27FC236}">
                <a16:creationId xmlns:a16="http://schemas.microsoft.com/office/drawing/2014/main" id="{BADC05E8-1677-26B5-3332-70A2D9A9ED9C}"/>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sp>
        <p:nvSpPr>
          <p:cNvPr id="18" name="Text 0">
            <a:extLst>
              <a:ext uri="{FF2B5EF4-FFF2-40B4-BE49-F238E27FC236}">
                <a16:creationId xmlns:a16="http://schemas.microsoft.com/office/drawing/2014/main" id="{F6842A92-D3D5-58AF-D97A-497C2AD349C9}"/>
              </a:ext>
            </a:extLst>
          </p:cNvPr>
          <p:cNvSpPr/>
          <p:nvPr/>
        </p:nvSpPr>
        <p:spPr>
          <a:xfrm>
            <a:off x="411480" y="164592"/>
            <a:ext cx="8046720" cy="749808"/>
          </a:xfrm>
          <a:prstGeom prst="rect">
            <a:avLst/>
          </a:prstGeom>
          <a:noFill/>
          <a:ln/>
        </p:spPr>
        <p:txBody>
          <a:bodyPr wrap="square" rtlCol="0" anchor="ctr"/>
          <a:lstStyle/>
          <a:p>
            <a:pPr marL="0" indent="0">
              <a:buNone/>
            </a:pPr>
            <a:r>
              <a:rPr lang="en-US" sz="2600" b="1" dirty="0">
                <a:solidFill>
                  <a:srgbClr val="1F3864"/>
                </a:solidFill>
                <a:latin typeface="Calibri" pitchFamily="34" charset="0"/>
                <a:ea typeface="Calibri" pitchFamily="34" charset="-122"/>
                <a:cs typeface="Calibri" pitchFamily="34" charset="-120"/>
              </a:rPr>
              <a:t>Thank You – Q &amp; A</a:t>
            </a:r>
            <a:endParaRPr lang="en-US" sz="2600" dirty="0"/>
          </a:p>
        </p:txBody>
      </p:sp>
    </p:spTree>
    <p:extLst>
      <p:ext uri="{BB962C8B-B14F-4D97-AF65-F5344CB8AC3E}">
        <p14:creationId xmlns:p14="http://schemas.microsoft.com/office/powerpoint/2010/main" val="3728534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56032"/>
            <a:ext cx="8229600" cy="457200"/>
          </a:xfrm>
          <a:prstGeom prst="rect">
            <a:avLst/>
          </a:prstGeom>
          <a:noFill/>
          <a:ln/>
        </p:spPr>
        <p:txBody>
          <a:bodyPr wrap="square" rtlCol="0" anchor="ctr"/>
          <a:lstStyle/>
          <a:p>
            <a:pPr marL="0" indent="0">
              <a:buNone/>
            </a:pPr>
            <a:r>
              <a:rPr lang="en-US" sz="2400" b="1" dirty="0">
                <a:solidFill>
                  <a:srgbClr val="1F4E79"/>
                </a:solidFill>
                <a:latin typeface="Arial" pitchFamily="34" charset="0"/>
                <a:ea typeface="Arial" pitchFamily="34" charset="-122"/>
                <a:cs typeface="Arial" pitchFamily="34" charset="-120"/>
              </a:rPr>
              <a:t>References</a:t>
            </a:r>
            <a:endParaRPr lang="en-US" sz="2400" dirty="0"/>
          </a:p>
        </p:txBody>
      </p:sp>
      <p:sp>
        <p:nvSpPr>
          <p:cNvPr id="3" name="Text 1"/>
          <p:cNvSpPr/>
          <p:nvPr/>
        </p:nvSpPr>
        <p:spPr>
          <a:xfrm>
            <a:off x="457200" y="609744"/>
            <a:ext cx="8229600" cy="2326184"/>
          </a:xfrm>
          <a:prstGeom prst="rect">
            <a:avLst/>
          </a:prstGeom>
          <a:noFill/>
          <a:ln/>
        </p:spPr>
        <p:txBody>
          <a:bodyPr wrap="square" rtlCol="0" anchor="ctr"/>
          <a:lstStyle/>
          <a:p>
            <a:pPr marL="0" indent="0">
              <a:spcAft>
                <a:spcPts val="600"/>
              </a:spcAft>
              <a:buNone/>
            </a:pPr>
            <a:r>
              <a:rPr lang="en-US" sz="800" dirty="0">
                <a:solidFill>
                  <a:srgbClr val="2D2D2D"/>
                </a:solidFill>
                <a:ea typeface="Arial" pitchFamily="34" charset="-122"/>
                <a:cs typeface="Arial" pitchFamily="34" charset="-120"/>
              </a:rPr>
              <a:t>Ahn, M., Lee, M., Choi, J., &amp; Jun, S. (2014). A review of brain-computer interface games and an opinion survey. Sensors, 14(8), 14601–14633.</a:t>
            </a:r>
            <a:endParaRPr lang="en-US" sz="800" dirty="0"/>
          </a:p>
          <a:p>
            <a:pPr marL="0" indent="0">
              <a:spcAft>
                <a:spcPts val="600"/>
              </a:spcAft>
              <a:buNone/>
            </a:pPr>
            <a:r>
              <a:rPr lang="en-US" sz="800" dirty="0">
                <a:solidFill>
                  <a:srgbClr val="2D2D2D"/>
                </a:solidFill>
                <a:ea typeface="Arial" pitchFamily="34" charset="-122"/>
                <a:cs typeface="Arial" pitchFamily="34" charset="-120"/>
              </a:rPr>
              <a:t>Cattan, G. (2021). The use of brain–computer interfaces in games is not ready for the general public. Frontiers in Computer Science, 3.</a:t>
            </a:r>
            <a:endParaRPr lang="en-US" sz="800" dirty="0"/>
          </a:p>
          <a:p>
            <a:pPr marL="0" indent="0">
              <a:spcAft>
                <a:spcPts val="600"/>
              </a:spcAft>
              <a:buNone/>
            </a:pPr>
            <a:r>
              <a:rPr lang="en-US" sz="800" dirty="0">
                <a:solidFill>
                  <a:srgbClr val="2D2D2D"/>
                </a:solidFill>
                <a:ea typeface="Arial" pitchFamily="34" charset="-122"/>
                <a:cs typeface="Arial" pitchFamily="34" charset="-120"/>
              </a:rPr>
              <a:t>Chen, X., Wang, Y., Gao, S., Jung, T.-P., &amp; Gao, X. (2015). Filter bank canonical correlation analysis for implementing a high-speed SSVEP-based BCI. Journal of Neural Engineering, 12(4), 046008.</a:t>
            </a:r>
            <a:endParaRPr lang="en-US" sz="800" dirty="0"/>
          </a:p>
          <a:p>
            <a:pPr marL="0" indent="0">
              <a:spcAft>
                <a:spcPts val="600"/>
              </a:spcAft>
              <a:buNone/>
            </a:pPr>
            <a:r>
              <a:rPr lang="en-US" sz="800" dirty="0">
                <a:solidFill>
                  <a:srgbClr val="2D2D2D"/>
                </a:solidFill>
                <a:ea typeface="Arial" pitchFamily="34" charset="-122"/>
                <a:cs typeface="Arial" pitchFamily="34" charset="-120"/>
              </a:rPr>
              <a:t>Choi, J. W., Rho, E., Huh, S., &amp; Jo, S. (2018). An EOG/EEG-based hybrid brain-computer interface for chess. IEEE SMC, 129–134.</a:t>
            </a:r>
            <a:endParaRPr lang="en-US" sz="800" dirty="0"/>
          </a:p>
          <a:p>
            <a:pPr marL="0" indent="0">
              <a:spcAft>
                <a:spcPts val="600"/>
              </a:spcAft>
              <a:buNone/>
            </a:pPr>
            <a:r>
              <a:rPr lang="en-US" sz="800" dirty="0">
                <a:solidFill>
                  <a:srgbClr val="2D2D2D"/>
                </a:solidFill>
                <a:ea typeface="Arial" pitchFamily="34" charset="-122"/>
                <a:cs typeface="Arial" pitchFamily="34" charset="-120"/>
              </a:rPr>
              <a:t>Hübner, D., Schall, A., &amp; Tangermann, M. (2019). Two player online brain-controlled chess. IEEE EMBC, 3018–3021.</a:t>
            </a:r>
            <a:endParaRPr lang="en-US" sz="800" dirty="0"/>
          </a:p>
          <a:p>
            <a:pPr marL="0" indent="0">
              <a:spcAft>
                <a:spcPts val="600"/>
              </a:spcAft>
              <a:buNone/>
            </a:pPr>
            <a:r>
              <a:rPr lang="en-US" sz="800" dirty="0">
                <a:solidFill>
                  <a:srgbClr val="2D2D2D"/>
                </a:solidFill>
                <a:ea typeface="Arial" pitchFamily="34" charset="-122"/>
                <a:cs typeface="Arial" pitchFamily="34" charset="-120"/>
              </a:rPr>
              <a:t>Hübner, D., Schall, A., &amp; Tangermann, M. (2020). Unsupervised learning in a BCI chess application. Brain-Computer Interfaces, 7(1–2), 22–35.</a:t>
            </a:r>
            <a:endParaRPr lang="en-US" sz="800" dirty="0"/>
          </a:p>
          <a:p>
            <a:pPr marL="0" indent="0">
              <a:spcAft>
                <a:spcPts val="600"/>
              </a:spcAft>
              <a:buNone/>
            </a:pPr>
            <a:r>
              <a:rPr lang="en-US" sz="800" dirty="0">
                <a:solidFill>
                  <a:srgbClr val="2D2D2D"/>
                </a:solidFill>
                <a:ea typeface="Arial" pitchFamily="34" charset="-122"/>
                <a:cs typeface="Arial" pitchFamily="34" charset="-120"/>
              </a:rPr>
              <a:t>Ladouce, S., Darmet, L., Torre Tresols, J. J., Velut, S., Ferraro, G., &amp; Dehais, F. (2022). Improving user experience of SSVEP BCI through low amplitude depth and high frequency stimuli design. Scientific Reports, 12(1).</a:t>
            </a:r>
            <a:endParaRPr lang="en-US" sz="800" dirty="0"/>
          </a:p>
          <a:p>
            <a:pPr marL="0" indent="0">
              <a:spcAft>
                <a:spcPts val="600"/>
              </a:spcAft>
              <a:buNone/>
            </a:pPr>
            <a:r>
              <a:rPr lang="en-US" sz="800" dirty="0">
                <a:solidFill>
                  <a:srgbClr val="2D2D2D"/>
                </a:solidFill>
                <a:ea typeface="Arial" pitchFamily="34" charset="-122"/>
                <a:cs typeface="Arial" pitchFamily="34" charset="-120"/>
              </a:rPr>
              <a:t>Leite, H. M. d. A., et al. (2018). Analysis of user interaction with a BCI based on SSVEP: case study of a game. Computational Intelligence and Neuroscience, 2018.</a:t>
            </a:r>
            <a:endParaRPr lang="en-US" sz="800" dirty="0"/>
          </a:p>
          <a:p>
            <a:pPr marL="0" indent="0">
              <a:spcAft>
                <a:spcPts val="600"/>
              </a:spcAft>
              <a:buNone/>
            </a:pPr>
            <a:r>
              <a:rPr lang="en-US" sz="800" dirty="0">
                <a:solidFill>
                  <a:srgbClr val="2D2D2D"/>
                </a:solidFill>
                <a:ea typeface="Arial" pitchFamily="34" charset="-122"/>
                <a:cs typeface="Arial" pitchFamily="34" charset="-120"/>
              </a:rPr>
              <a:t>Toersche, H. A. (2007). Designing a brain-computer interface to chess. Twente Student Conference on IT.</a:t>
            </a:r>
            <a:endParaRPr lang="en-US" sz="800" dirty="0"/>
          </a:p>
          <a:p>
            <a:pPr marL="0" indent="0">
              <a:spcAft>
                <a:spcPts val="600"/>
              </a:spcAft>
              <a:buNone/>
            </a:pPr>
            <a:r>
              <a:rPr lang="en-US" sz="800" dirty="0">
                <a:solidFill>
                  <a:srgbClr val="2D2D2D"/>
                </a:solidFill>
                <a:ea typeface="Arial" pitchFamily="34" charset="-122"/>
                <a:cs typeface="Arial" pitchFamily="34" charset="-120"/>
              </a:rPr>
              <a:t>Zhu, D., Bieger, J., Garcia Molina, G., &amp; Aarts, R. M. (2010). A survey of stimulation methods used in SSVEP-based BCIs. Computational Intelligence and Neuroscience, 2010.</a:t>
            </a:r>
            <a:endParaRPr lang="en-US" sz="800" dirty="0"/>
          </a:p>
        </p:txBody>
      </p:sp>
      <p:sp>
        <p:nvSpPr>
          <p:cNvPr id="5" name="Text 0">
            <a:extLst>
              <a:ext uri="{FF2B5EF4-FFF2-40B4-BE49-F238E27FC236}">
                <a16:creationId xmlns:a16="http://schemas.microsoft.com/office/drawing/2014/main" id="{4A45D3E7-733C-D539-9B19-05F744E3B6A7}"/>
              </a:ext>
            </a:extLst>
          </p:cNvPr>
          <p:cNvSpPr/>
          <p:nvPr/>
        </p:nvSpPr>
        <p:spPr>
          <a:xfrm>
            <a:off x="457200" y="2840005"/>
            <a:ext cx="8229600" cy="457200"/>
          </a:xfrm>
          <a:prstGeom prst="rect">
            <a:avLst/>
          </a:prstGeom>
          <a:noFill/>
          <a:ln/>
        </p:spPr>
        <p:txBody>
          <a:bodyPr wrap="square" rtlCol="0" anchor="ctr"/>
          <a:lstStyle/>
          <a:p>
            <a:pPr marL="0" indent="0">
              <a:buNone/>
            </a:pPr>
            <a:r>
              <a:rPr lang="en-US" sz="2400" b="1" dirty="0">
                <a:solidFill>
                  <a:srgbClr val="1F4E79"/>
                </a:solidFill>
                <a:latin typeface="Arial" pitchFamily="34" charset="0"/>
                <a:ea typeface="Arial" pitchFamily="34" charset="-122"/>
                <a:cs typeface="Arial" pitchFamily="34" charset="-120"/>
              </a:rPr>
              <a:t>Icons</a:t>
            </a:r>
            <a:endParaRPr lang="en-US" sz="2400" dirty="0"/>
          </a:p>
        </p:txBody>
      </p:sp>
      <p:sp>
        <p:nvSpPr>
          <p:cNvPr id="7" name="TextBox 6">
            <a:extLst>
              <a:ext uri="{FF2B5EF4-FFF2-40B4-BE49-F238E27FC236}">
                <a16:creationId xmlns:a16="http://schemas.microsoft.com/office/drawing/2014/main" id="{1F7470FC-4A98-3F8E-A675-162DDA169E62}"/>
              </a:ext>
            </a:extLst>
          </p:cNvPr>
          <p:cNvSpPr txBox="1"/>
          <p:nvPr/>
        </p:nvSpPr>
        <p:spPr>
          <a:xfrm>
            <a:off x="457200" y="3282607"/>
            <a:ext cx="8137340" cy="1015663"/>
          </a:xfrm>
          <a:prstGeom prst="rect">
            <a:avLst/>
          </a:prstGeom>
          <a:noFill/>
        </p:spPr>
        <p:txBody>
          <a:bodyPr wrap="square">
            <a:spAutoFit/>
          </a:bodyPr>
          <a:lstStyle/>
          <a:p>
            <a:r>
              <a:rPr lang="LID4096" sz="1000" dirty="0">
                <a:latin typeface="Calibri" panose="020F0502020204030204" pitchFamily="34" charset="0"/>
                <a:ea typeface="Calibri" panose="020F0502020204030204" pitchFamily="34" charset="0"/>
                <a:cs typeface="Calibri" panose="020F0502020204030204" pitchFamily="34" charset="0"/>
                <a:hlinkClick r:id="rId3"/>
              </a:rPr>
              <a:t>https://www.flaticon.com/free-icon/robot-arm_9791676?term=robot+arm&amp;page=1&amp;position=2&amp;origin=search&amp;related_id=9791676</a:t>
            </a:r>
            <a:endParaRPr lang="en-GB" sz="1000" dirty="0">
              <a:latin typeface="Calibri" panose="020F0502020204030204" pitchFamily="34" charset="0"/>
              <a:ea typeface="Calibri" panose="020F0502020204030204" pitchFamily="34" charset="0"/>
              <a:cs typeface="Calibri" panose="020F0502020204030204" pitchFamily="34" charset="0"/>
            </a:endParaRPr>
          </a:p>
          <a:p>
            <a:r>
              <a:rPr lang="de-DE" sz="1000" dirty="0">
                <a:latin typeface="Calibri" panose="020F0502020204030204" pitchFamily="34" charset="0"/>
                <a:ea typeface="Calibri" panose="020F0502020204030204" pitchFamily="34" charset="0"/>
                <a:cs typeface="Calibri" panose="020F0502020204030204" pitchFamily="34" charset="0"/>
                <a:hlinkClick r:id="rId4"/>
              </a:rPr>
              <a:t>https://www.flaticon.com/free-icon/chess_4363795?term=chess+board&amp;page=1&amp;position=2&amp;origin=tag&amp;related_id=4363795</a:t>
            </a:r>
            <a:endParaRPr lang="de-DE" sz="1000" dirty="0">
              <a:latin typeface="Calibri" panose="020F0502020204030204" pitchFamily="34" charset="0"/>
              <a:ea typeface="Calibri" panose="020F0502020204030204" pitchFamily="34" charset="0"/>
              <a:cs typeface="Calibri" panose="020F0502020204030204" pitchFamily="34" charset="0"/>
            </a:endParaRPr>
          </a:p>
          <a:p>
            <a:r>
              <a:rPr lang="de-DE" sz="1000" dirty="0">
                <a:latin typeface="Calibri" panose="020F0502020204030204" pitchFamily="34" charset="0"/>
                <a:ea typeface="Calibri" panose="020F0502020204030204" pitchFamily="34" charset="0"/>
                <a:cs typeface="Calibri" panose="020F0502020204030204" pitchFamily="34" charset="0"/>
                <a:hlinkClick r:id="rId5"/>
              </a:rPr>
              <a:t>https://www.flaticon.com/free-icon/diagram_14008539?term=amplifier&amp;page=1&amp;position=10&amp;origin=search&amp;related_id=14008539</a:t>
            </a:r>
            <a:endParaRPr lang="de-DE" sz="1000" dirty="0">
              <a:latin typeface="Calibri" panose="020F0502020204030204" pitchFamily="34" charset="0"/>
              <a:ea typeface="Calibri" panose="020F0502020204030204" pitchFamily="34" charset="0"/>
              <a:cs typeface="Calibri" panose="020F0502020204030204" pitchFamily="34" charset="0"/>
            </a:endParaRPr>
          </a:p>
          <a:p>
            <a:r>
              <a:rPr lang="de-DE" sz="1000" dirty="0">
                <a:latin typeface="Calibri" panose="020F0502020204030204" pitchFamily="34" charset="0"/>
                <a:ea typeface="Calibri" panose="020F0502020204030204" pitchFamily="34" charset="0"/>
                <a:cs typeface="Calibri" panose="020F0502020204030204" pitchFamily="34" charset="0"/>
                <a:hlinkClick r:id="rId6"/>
              </a:rPr>
              <a:t>https://www.flaticon.com/free-icon/chess_9568838?related_id=9568838</a:t>
            </a:r>
            <a:endParaRPr lang="de-DE" sz="1000" dirty="0">
              <a:latin typeface="Calibri" panose="020F0502020204030204" pitchFamily="34" charset="0"/>
              <a:ea typeface="Calibri" panose="020F0502020204030204" pitchFamily="34" charset="0"/>
              <a:cs typeface="Calibri" panose="020F0502020204030204" pitchFamily="34" charset="0"/>
            </a:endParaRPr>
          </a:p>
          <a:p>
            <a:r>
              <a:rPr lang="en-GB" sz="1000" dirty="0">
                <a:latin typeface="Calibri" panose="020F0502020204030204" pitchFamily="34" charset="0"/>
                <a:ea typeface="Calibri" panose="020F0502020204030204" pitchFamily="34" charset="0"/>
                <a:cs typeface="Calibri" panose="020F0502020204030204" pitchFamily="34" charset="0"/>
              </a:rPr>
              <a:t>Icons from Font Awesome 6 Free (flask, chess-knight, stopwatch), by </a:t>
            </a:r>
            <a:r>
              <a:rPr lang="en-GB" sz="1000" dirty="0" err="1">
                <a:latin typeface="Calibri" panose="020F0502020204030204" pitchFamily="34" charset="0"/>
                <a:ea typeface="Calibri" panose="020F0502020204030204" pitchFamily="34" charset="0"/>
                <a:cs typeface="Calibri" panose="020F0502020204030204" pitchFamily="34" charset="0"/>
              </a:rPr>
              <a:t>Fonticons</a:t>
            </a:r>
            <a:r>
              <a:rPr lang="en-GB" sz="1000" dirty="0">
                <a:latin typeface="Calibri" panose="020F0502020204030204" pitchFamily="34" charset="0"/>
                <a:ea typeface="Calibri" panose="020F0502020204030204" pitchFamily="34" charset="0"/>
                <a:cs typeface="Calibri" panose="020F0502020204030204" pitchFamily="34" charset="0"/>
              </a:rPr>
              <a:t>, Inc., licensed under CC BY 4.0 (https://creativecommons.org/licenses/by/4.0/). Accessed via the react-icons package (MIT). https://fontawesome.com/license/free</a:t>
            </a:r>
            <a:endParaRPr lang="LID4096" sz="10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1807</Words>
  <Application>Microsoft Office PowerPoint</Application>
  <PresentationFormat>On-screen Show (16:9)</PresentationFormat>
  <Paragraphs>186</Paragraphs>
  <Slides>15</Slides>
  <Notes>15</Notes>
  <HiddenSlides>0</HiddenSlides>
  <MMClips>2</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ＭＳ Ｐゴシック</vt:lpstr>
      <vt:lpstr>Arial</vt:lpstr>
      <vt:lpstr>Calibri</vt:lpstr>
      <vt:lpstr>HRW_vorlage_Powerpoint_20September2010</vt:lpstr>
      <vt:lpstr>1_HRW_vorlage_Powerpoint_20September2010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SSVEP Chess: A Brain-Controlled Illuminated Puzzle Board</dc:title>
  <dc:subject>PptxGenJS Presentation</dc:subject>
  <dc:creator>Atilla Cantürk, Ivan Volosyak</dc:creator>
  <cp:lastModifiedBy>Atilla Cantürk</cp:lastModifiedBy>
  <cp:revision>44</cp:revision>
  <dcterms:created xsi:type="dcterms:W3CDTF">2026-05-27T13:44:24Z</dcterms:created>
  <dcterms:modified xsi:type="dcterms:W3CDTF">2026-07-30T12:15:39Z</dcterms:modified>
</cp:coreProperties>
</file>