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71" r:id="rId10"/>
    <p:sldId id="264" r:id="rId11"/>
    <p:sldId id="265" r:id="rId12"/>
    <p:sldId id="266" r:id="rId13"/>
    <p:sldId id="267" r:id="rId14"/>
    <p:sldId id="268" r:id="rId15"/>
    <p:sldId id="269" r:id="rId16"/>
    <p:sldId id="272" r:id="rId17"/>
    <p:sldId id="27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B"/>
    <a:srgbClr val="FFCC99"/>
    <a:srgbClr val="FFFFCC"/>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3" autoAdjust="0"/>
    <p:restoredTop sz="76623" autoAdjust="0"/>
  </p:normalViewPr>
  <p:slideViewPr>
    <p:cSldViewPr snapToGrid="0">
      <p:cViewPr varScale="1">
        <p:scale>
          <a:sx n="87" d="100"/>
          <a:sy n="87" d="100"/>
        </p:scale>
        <p:origin x="2334"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7" d="100"/>
          <a:sy n="57" d="100"/>
        </p:scale>
        <p:origin x="2562" y="3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E2F63E-80BE-481C-A4D0-D0F9C4A198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799CA64C-3281-4649-A5E4-F1AE585F68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7C2701-966D-4195-8561-24972293B697}" type="datetimeFigureOut">
              <a:rPr lang="de-DE" smtClean="0"/>
              <a:t>29.07.2026</a:t>
            </a:fld>
            <a:endParaRPr lang="de-DE"/>
          </a:p>
        </p:txBody>
      </p:sp>
      <p:sp>
        <p:nvSpPr>
          <p:cNvPr id="4" name="Footer Placeholder 3">
            <a:extLst>
              <a:ext uri="{FF2B5EF4-FFF2-40B4-BE49-F238E27FC236}">
                <a16:creationId xmlns:a16="http://schemas.microsoft.com/office/drawing/2014/main" id="{6349D3F5-4ACB-4B12-A978-BA375138D3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6A3CA3FC-2B27-452A-BCDD-CF5DC9C03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A784A0-F0F9-4581-826F-F584676CC059}" type="slidenum">
              <a:rPr lang="de-DE" smtClean="0"/>
              <a:t>‹#›</a:t>
            </a:fld>
            <a:endParaRPr lang="de-DE"/>
          </a:p>
        </p:txBody>
      </p:sp>
    </p:spTree>
    <p:extLst>
      <p:ext uri="{BB962C8B-B14F-4D97-AF65-F5344CB8AC3E}">
        <p14:creationId xmlns:p14="http://schemas.microsoft.com/office/powerpoint/2010/main" val="3720065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45A4E84D-15FF-4FD8-80BE-629FC3B5B212}" type="datetimeFigureOut">
              <a:rPr lang="de-DE" smtClean="0"/>
              <a:t>29.07.2026</a:t>
            </a:fld>
            <a:endParaRPr lang="de-D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A0D2BF-DB78-42A1-B028-F4ED30F91756}" type="slidenum">
              <a:rPr lang="de-DE" smtClean="0"/>
              <a:t>‹#›</a:t>
            </a:fld>
            <a:endParaRPr lang="de-DE"/>
          </a:p>
        </p:txBody>
      </p:sp>
    </p:spTree>
    <p:extLst>
      <p:ext uri="{BB962C8B-B14F-4D97-AF65-F5344CB8AC3E}">
        <p14:creationId xmlns:p14="http://schemas.microsoft.com/office/powerpoint/2010/main" val="295531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morning, everyone, and thank you for joining this presentation. My name is Ayas Kiser. Today, I will present our study, "Single-Stimulus SSMVEP for EEG Biometrics: An Identification Study." This work was carried out with Alexander Szameitat and Ivan Volosyak. Our main question was: can the brain response to one motion-based visual stimulus provide enough information to identify a person?</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 will begin with explaining why EEG is interesting for biometric identification.</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a:t>
            </a:fld>
            <a:endParaRPr lang="de-DE"/>
          </a:p>
        </p:txBody>
      </p:sp>
    </p:spTree>
    <p:extLst>
      <p:ext uri="{BB962C8B-B14F-4D97-AF65-F5344CB8AC3E}">
        <p14:creationId xmlns:p14="http://schemas.microsoft.com/office/powerpoint/2010/main" val="282752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Most common biometric methods use visible or transferable information, such as a fingerprint, a face, or a password. These may be copied, stolen, or observed. EEG is different because it measures electrical activity inside the brain. This activity changes over time and is difficult to copy from outside the body. For a signal to be useful for identification, it must differ between people and be reasonably repeatable within the same person. EEG is a possible source, but it also changes with attention, tiredness, task, and recording conditions. We therefore gave every participant the same visual input and asked whether the evoked EEG still differed systematically between people. This tests short-term participant discriminability, not long-term security or real-world authentication.</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This motivation leads to the difference between flicker-based and motion-based visual stimulation.</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2</a:t>
            </a:fld>
            <a:endParaRPr lang="de-DE"/>
          </a:p>
        </p:txBody>
      </p:sp>
    </p:spTree>
    <p:extLst>
      <p:ext uri="{BB962C8B-B14F-4D97-AF65-F5344CB8AC3E}">
        <p14:creationId xmlns:p14="http://schemas.microsoft.com/office/powerpoint/2010/main" val="205773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conventional SSVEP uses repeated changes in brightness. It creates a clear EEG response at the stimulation frequency, but the flicker may be uncomfortable. A steady-state motion visual evoked potential, or SSMVEP, uses periodic motion instead of clear on-and-off flicker. Earlier work suggests that this can reduce the burden of obvious flicker. Most SSVEP and SSMVEP studies classify frequencies or commands; far fewer ask whether the responses differ reliably between people. In our study, the class labels are therefore participant identities, not stimulus frequencies.</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From this research gap, we defined three questions for the present study</a:t>
            </a:r>
            <a:r>
              <a:rPr lang="en-US" sz="1200" kern="1200" dirty="0">
                <a:solidFill>
                  <a:schemeClr val="tx1"/>
                </a:solidFill>
                <a:effectLst/>
                <a:latin typeface="+mn-lt"/>
                <a:ea typeface="+mn-ea"/>
                <a:cs typeface="+mn-cs"/>
              </a:rPr>
              <a:t>.</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3</a:t>
            </a:fld>
            <a:endParaRPr lang="de-DE"/>
          </a:p>
        </p:txBody>
      </p:sp>
    </p:spTree>
    <p:extLst>
      <p:ext uri="{BB962C8B-B14F-4D97-AF65-F5344CB8AC3E}">
        <p14:creationId xmlns:p14="http://schemas.microsoft.com/office/powerpoint/2010/main" val="1321565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examined three scientific questions. First, can one central SSMVEP target support identification of eight known participants across two short sessions? Second, does the motion configuration affect performance? Third, is participant information limited to a narrow band around the stimulation frequency, or present across a wider EEG band? Every participant viewed the same target location, both motion configurations, and all four frequencies. We evaluated the data with </a:t>
            </a:r>
            <a:r>
              <a:rPr lang="en-US" sz="1200" kern="1200" dirty="0" err="1">
                <a:solidFill>
                  <a:schemeClr val="tx1"/>
                </a:solidFill>
                <a:effectLst/>
                <a:latin typeface="+mn-lt"/>
                <a:ea typeface="+mn-ea"/>
                <a:cs typeface="+mn-cs"/>
              </a:rPr>
              <a:t>EEGNetSSVEP</a:t>
            </a:r>
            <a:r>
              <a:rPr lang="en-US" sz="1200" kern="1200" dirty="0">
                <a:solidFill>
                  <a:schemeClr val="tx1"/>
                </a:solidFill>
                <a:effectLst/>
                <a:latin typeface="+mn-lt"/>
                <a:ea typeface="+mn-ea"/>
                <a:cs typeface="+mn-cs"/>
              </a:rPr>
              <a:t>.</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At the next slide I will first show how the two motion configurations differ.</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4</a:t>
            </a:fld>
            <a:endParaRPr lang="de-DE"/>
          </a:p>
        </p:txBody>
      </p:sp>
    </p:spTree>
    <p:extLst>
      <p:ext uri="{BB962C8B-B14F-4D97-AF65-F5344CB8AC3E}">
        <p14:creationId xmlns:p14="http://schemas.microsoft.com/office/powerpoint/2010/main" val="794509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you can see the experimental manipulation. In Stimulus One, all three layers contract and expand together. In Stimulus Two, neighboring layers are offset in time, so the motion progresses sequentially across them. The dots remain continuously visible in both cases. Therefore, the manipulation changes the timing of the motion rather than introducing simple on-and-off flicker. We tested both configurations at four, six, ten, and fifteen Hertz, allowing us to compare the effects of stimulus design and frequency.</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 will now describe the participants, recording system, and session structure.</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5</a:t>
            </a:fld>
            <a:endParaRPr lang="de-DE"/>
          </a:p>
        </p:txBody>
      </p:sp>
    </p:spTree>
    <p:extLst>
      <p:ext uri="{BB962C8B-B14F-4D97-AF65-F5344CB8AC3E}">
        <p14:creationId xmlns:p14="http://schemas.microsoft.com/office/powerpoint/2010/main" val="3275075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recorded from sixteen occipital and parieto-occipital EEG channels at 256 Hertz using a </a:t>
            </a:r>
            <a:r>
              <a:rPr lang="en-US" sz="1200" kern="1200" dirty="0" err="1">
                <a:solidFill>
                  <a:schemeClr val="tx1"/>
                </a:solidFill>
                <a:effectLst/>
                <a:latin typeface="+mn-lt"/>
                <a:ea typeface="+mn-ea"/>
                <a:cs typeface="+mn-cs"/>
              </a:rPr>
              <a:t>g.USBamp</a:t>
            </a:r>
            <a:r>
              <a:rPr lang="en-US" sz="1200" kern="1200" dirty="0">
                <a:solidFill>
                  <a:schemeClr val="tx1"/>
                </a:solidFill>
                <a:effectLst/>
                <a:latin typeface="+mn-lt"/>
                <a:ea typeface="+mn-ea"/>
                <a:cs typeface="+mn-cs"/>
              </a:rPr>
              <a:t> amplifier and passive electrodes. The stimulus was shown on a 60-Hertz monitor from about sixty centimeters away. Eight right-handed adults took part: four women and four men, with a mean age of about twenty-five. They completed two sessions about twenty minutes apart and brief questionnaires before and after recording. A typical visit, including EEG preparation and the forms, lasted about two hours. The short gap tests immediate session transfer, not long-term stability.</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Within each recording session, all participants followed the same trial protocol.</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6</a:t>
            </a:fld>
            <a:endParaRPr lang="de-DE"/>
          </a:p>
        </p:txBody>
      </p:sp>
    </p:spTree>
    <p:extLst>
      <p:ext uri="{BB962C8B-B14F-4D97-AF65-F5344CB8AC3E}">
        <p14:creationId xmlns:p14="http://schemas.microsoft.com/office/powerpoint/2010/main" val="1486917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session contained two blocks: Stimulus One was always presented first, followed by Stimulus Two. Each block had four frequency runs with twelve trials each. This gives forty-eight trials per stimulus, ninety-six per session, and one hundred ninety-two per participant. Each trial had two seconds of rest and seven seconds of stimulation. The order was fixed for everyone. The questionnaires covered background, sleep, and baseline tiredness before the experiment, then tiredness, eye discomfort, mental effort, usability, and practical barriers afterward.</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After data collection, the EEG passed through the following preprocessing and evaluation pipeline.</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7</a:t>
            </a:fld>
            <a:endParaRPr lang="de-DE"/>
          </a:p>
        </p:txBody>
      </p:sp>
    </p:spTree>
    <p:extLst>
      <p:ext uri="{BB962C8B-B14F-4D97-AF65-F5344CB8AC3E}">
        <p14:creationId xmlns:p14="http://schemas.microsoft.com/office/powerpoint/2010/main" val="3737636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analysis began with one sixteen-channel EEG trial. We compared two filter settings: a wide band from two to thirty-two Hertz, and a narrow band extending four Hertz below and above the tested frequency. Bad channels were found with MNE-Python's Local Outlier Factor method, using Euclidean distance, neighbors, and a threshold of one point five. Flagged channels were interpolated, and no additional preprocessing was applied. The data were then classified with </a:t>
            </a:r>
            <a:r>
              <a:rPr lang="en-US" sz="1200" kern="1200" dirty="0" err="1">
                <a:solidFill>
                  <a:schemeClr val="tx1"/>
                </a:solidFill>
                <a:effectLst/>
                <a:latin typeface="+mn-lt"/>
                <a:ea typeface="+mn-ea"/>
                <a:cs typeface="+mn-cs"/>
              </a:rPr>
              <a:t>EEGNetSSVEP</a:t>
            </a:r>
            <a:r>
              <a:rPr lang="en-US" sz="1200" kern="1200" dirty="0">
                <a:solidFill>
                  <a:schemeClr val="tx1"/>
                </a:solidFill>
                <a:effectLst/>
                <a:latin typeface="+mn-lt"/>
                <a:ea typeface="+mn-ea"/>
                <a:cs typeface="+mn-cs"/>
              </a:rPr>
              <a:t>. Analysis One compared the two motion configurations separately: we trained on one session, tested on the other, reversed the direction, and averaged the two results. Analysis Two examined each frequency and filter setting separately. Here, Stimulus Two from Session Two was the test set, while the remaining recordings formed the training set. This second analysis is therefore frequency-specific, but it is not a session holdout.</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Before presenting the results, I will explain exactly what the classifier predicts.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8</a:t>
            </a:fld>
            <a:endParaRPr lang="de-DE"/>
          </a:p>
        </p:txBody>
      </p:sp>
    </p:spTree>
    <p:extLst>
      <p:ext uri="{BB962C8B-B14F-4D97-AF65-F5344CB8AC3E}">
        <p14:creationId xmlns:p14="http://schemas.microsoft.com/office/powerpoint/2010/main" val="333655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Identification was formulated as an eight-class, closed-set classification problem, with one class for each participant. At test time, the model received one preprocessed EEG segment without a claimed identity and assigned it to one of the eight known participant classes. </a:t>
            </a:r>
            <a:r>
              <a:rPr lang="en-US" sz="1200" kern="1200" dirty="0" err="1">
                <a:solidFill>
                  <a:schemeClr val="tx1"/>
                </a:solidFill>
                <a:effectLst/>
                <a:latin typeface="+mn-lt"/>
                <a:ea typeface="+mn-ea"/>
                <a:cs typeface="+mn-cs"/>
              </a:rPr>
              <a:t>EEGNetSSVEP</a:t>
            </a:r>
            <a:r>
              <a:rPr lang="en-US" sz="1200" kern="1200" dirty="0">
                <a:solidFill>
                  <a:schemeClr val="tx1"/>
                </a:solidFill>
                <a:effectLst/>
                <a:latin typeface="+mn-lt"/>
                <a:ea typeface="+mn-ea"/>
                <a:cs typeface="+mn-cs"/>
              </a:rPr>
              <a:t> is a compact convolutional network. Temporal filters learn repeating signal patterns, and spatial filters combine information across electrodes. The final layer produces eight scores; the highest determines the predicted identity. The model does not predict frequency and cannot reject an unknown person. Cross-session accuracy therefore measures short-term transfer only among these eight known participants.</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Using this identification procedure, we first compared the two motion configurations.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9</a:t>
            </a:fld>
            <a:endParaRPr lang="de-DE"/>
          </a:p>
        </p:txBody>
      </p:sp>
    </p:spTree>
    <p:extLst>
      <p:ext uri="{BB962C8B-B14F-4D97-AF65-F5344CB8AC3E}">
        <p14:creationId xmlns:p14="http://schemas.microsoft.com/office/powerpoint/2010/main" val="2899436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report both accuracy and macro F one score. Accuracy is the overall percentage of correct predictions. Macro F one first calculates an F one score for each participant and gives all eight equal weight. Stimulus One reached ninety-four point nine six percent accuracy and a macro F one score of ninety-five point five three percent. Stimulus Two reached eighty-six point seven eight percent accuracy and a macro F one score of eighty-five point nine percent. Most of this difference came from Participant Three, whose recall under Stimulus Two was thirty-six point six percent. The other participants remained above eighty-four percent. The result therefore shows a participant-specific failure, not a uniform decrease for Stimulus Two. The stimulus difference should therefore be interpreted descriptively.</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We then asked how the retained frequency range affected identification.</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10</a:t>
            </a:fld>
            <a:endParaRPr lang="de-DE"/>
          </a:p>
        </p:txBody>
      </p:sp>
    </p:spTree>
    <p:extLst>
      <p:ext uri="{BB962C8B-B14F-4D97-AF65-F5344CB8AC3E}">
        <p14:creationId xmlns:p14="http://schemas.microsoft.com/office/powerpoint/2010/main" val="3795385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filter comparison produced a second clear pattern. With the wide two-to-thirty-two-Hertz band, accuracy ranged from ninety-eight point one nine to ninety-nine point two five percent across the four frequencies. With the narrow frequency-centered band, accuracy rose from seventy-one point five percent at four Hertz to ninety-two point three eight percent at fifteen Hertz. Participant information may therefore extend beyond the fundamental frequency; harmonics and broader signal patterns may contribute. However, the wide band may also retain information related to recording conditions, and Analysis Two was not a strict session holdout. The scientific conclusion is limited: performance depended strongly on bandwidth, but this experiment does not isolate the physiological source of the information.</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Performance was only one outcome, so we also examined participant experience.</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11</a:t>
            </a:fld>
            <a:endParaRPr lang="de-DE"/>
          </a:p>
        </p:txBody>
      </p:sp>
    </p:spTree>
    <p:extLst>
      <p:ext uri="{BB962C8B-B14F-4D97-AF65-F5344CB8AC3E}">
        <p14:creationId xmlns:p14="http://schemas.microsoft.com/office/powerpoint/2010/main" val="23962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questionnaires were included as a secondary feasibility measure. On the six-point scale, mean tiredness increased from three point one before the experiment to four point three seven afterward. Mean eye discomfort was three point five, and mental effort was three point two five. Five participants selected EEG-equipment discomfort, and five selected setup time or complexity, as barriers. Three selected concerns about brain-data privacy and storage. Ratings were broadly similar to our earlier flicker-based study, but the participants differed and this group started more tired. With only eight participants, these comparisons are descriptive, not inferential.</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Taken together, the performance and questionnaire data support four interpretations.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12</a:t>
            </a:fld>
            <a:endParaRPr lang="de-DE"/>
          </a:p>
        </p:txBody>
      </p:sp>
    </p:spTree>
    <p:extLst>
      <p:ext uri="{BB962C8B-B14F-4D97-AF65-F5344CB8AC3E}">
        <p14:creationId xmlns:p14="http://schemas.microsoft.com/office/powerpoint/2010/main" val="3461514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evidence supports four interpretations. First, people could be distinguished during the same controlled visual task, suggesting participant-related structure in the evoked EEG. Second, part of this structure transferred between sessions separated by about twenty minutes. Third, performance changed with both motion pattern and filter bandwidth. However, the fixed stimulus order and the different evaluation split in Analysis Two prevent a simple causal conclusion. Fourth, the questionnaires show that a motion-based stimulus does not remove the practical burden of EEG preparation, equipment discomfort, fatigue, and data-privacy concerns.</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These interpretations also show where the present evidence remains limited.</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13</a:t>
            </a:fld>
            <a:endParaRPr lang="de-DE"/>
          </a:p>
        </p:txBody>
      </p:sp>
    </p:spTree>
    <p:extLst>
      <p:ext uri="{BB962C8B-B14F-4D97-AF65-F5344CB8AC3E}">
        <p14:creationId xmlns:p14="http://schemas.microsoft.com/office/powerpoint/2010/main" val="3808672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study is a proof of concept and has several important limitations. There were only eight participants. Sessions were only twenty minutes apart, so we cannot claim long-term biometric stability</a:t>
            </a:r>
            <a:r>
              <a:rPr lang="en-US" sz="1200" kern="1200">
                <a:solidFill>
                  <a:schemeClr val="tx1"/>
                </a:solidFill>
                <a:effectLst/>
                <a:latin typeface="+mn-lt"/>
                <a:ea typeface="+mn-ea"/>
                <a:cs typeface="+mn-cs"/>
              </a:rPr>
              <a:t>. The </a:t>
            </a:r>
            <a:r>
              <a:rPr lang="en-US" sz="1200" kern="1200" dirty="0">
                <a:solidFill>
                  <a:schemeClr val="tx1"/>
                </a:solidFill>
                <a:effectLst/>
                <a:latin typeface="+mn-lt"/>
                <a:ea typeface="+mn-ea"/>
                <a:cs typeface="+mn-cs"/>
              </a:rPr>
              <a:t>frequency analysis was not a strict session holdout, and comparisons were descriptive, without formal participant-level tests. The closed-set model must choose one of the eight known people and cannot reject an impostor. Future work should use a larger and more diverse sample, counterbalance the stimulus order, separate sessions by days or weeks, apply a strict session-based split, predefine statistical tests, and evaluate open-set rejection.</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With those limits in mind, I will state the conclusion at the appropriate level.</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14</a:t>
            </a:fld>
            <a:endParaRPr lang="de-DE"/>
          </a:p>
        </p:txBody>
      </p:sp>
    </p:spTree>
    <p:extLst>
      <p:ext uri="{BB962C8B-B14F-4D97-AF65-F5344CB8AC3E}">
        <p14:creationId xmlns:p14="http://schemas.microsoft.com/office/powerpoint/2010/main" val="1799683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conclusion, this study provides proof-of-concept evidence that motion-evoked EEG contains information that can distinguish eight known participants over a short interval. In the strict cross-session stimulus comparison, the together-moving pattern reached ninety-four point nine six percent accuracy, and the offset pattern reached eighty-six point seven eight percent. In the separate frequency analysis, the wider band performed better, but it used a different, less strict split; its values should not be compared directly with the cross-session results. The correct conclusion is short-term closed-set identification feasibility. It is not yet evidence of long-term stability, impostor rejection, or a deployable authentication system. Those questions require larger and longer studies with stricter controls.</a:t>
            </a:r>
            <a:endParaRPr lang="en-D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next slide provides the complete references used in the presentation.</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15</a:t>
            </a:fld>
            <a:endParaRPr lang="de-DE"/>
          </a:p>
        </p:txBody>
      </p:sp>
    </p:spTree>
    <p:extLst>
      <p:ext uri="{BB962C8B-B14F-4D97-AF65-F5344CB8AC3E}">
        <p14:creationId xmlns:p14="http://schemas.microsoft.com/office/powerpoint/2010/main" val="461892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lists the full references for the scientific background, stimulus designs, preprocessing tools, and </a:t>
            </a:r>
            <a:r>
              <a:rPr lang="en-US" sz="1200" kern="1200" dirty="0" err="1">
                <a:solidFill>
                  <a:schemeClr val="tx1"/>
                </a:solidFill>
                <a:effectLst/>
                <a:latin typeface="+mn-lt"/>
                <a:ea typeface="+mn-ea"/>
                <a:cs typeface="+mn-cs"/>
              </a:rPr>
              <a:t>EEGNetSSVEP</a:t>
            </a:r>
            <a:r>
              <a:rPr lang="en-US" sz="1200" kern="1200" dirty="0">
                <a:solidFill>
                  <a:schemeClr val="tx1"/>
                </a:solidFill>
                <a:effectLst/>
                <a:latin typeface="+mn-lt"/>
                <a:ea typeface="+mn-ea"/>
                <a:cs typeface="+mn-cs"/>
              </a:rPr>
              <a:t> method.</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16</a:t>
            </a:fld>
            <a:endParaRPr lang="de-DE"/>
          </a:p>
        </p:txBody>
      </p:sp>
    </p:spTree>
    <p:extLst>
      <p:ext uri="{BB962C8B-B14F-4D97-AF65-F5344CB8AC3E}">
        <p14:creationId xmlns:p14="http://schemas.microsoft.com/office/powerpoint/2010/main" val="330092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very much for your attention. I would also like to thank my co-authors, Alexander Szameitat and Ivan Volosyak, as well as the project partners and funders. I am happy to answer your questions.</a:t>
            </a:r>
            <a:endParaRPr lang="en-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A0D2BF-DB78-42A1-B028-F4ED30F91756}" type="slidenum">
              <a:rPr lang="de-DE" smtClean="0"/>
              <a:t>17</a:t>
            </a:fld>
            <a:endParaRPr lang="de-DE"/>
          </a:p>
        </p:txBody>
      </p:sp>
    </p:spTree>
    <p:extLst>
      <p:ext uri="{BB962C8B-B14F-4D97-AF65-F5344CB8AC3E}">
        <p14:creationId xmlns:p14="http://schemas.microsoft.com/office/powerpoint/2010/main" val="2031967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30EE524-C79C-4C8A-9B01-2C3C1C8AE61F}"/>
              </a:ext>
            </a:extLst>
          </p:cNvPr>
          <p:cNvSpPr>
            <a:spLocks noGrp="1"/>
          </p:cNvSpPr>
          <p:nvPr>
            <p:ph type="title" hasCustomPrompt="1"/>
          </p:nvPr>
        </p:nvSpPr>
        <p:spPr>
          <a:xfrm>
            <a:off x="556751" y="1146789"/>
            <a:ext cx="7886700" cy="1869256"/>
          </a:xfrm>
          <a:prstGeom prst="rect">
            <a:avLst/>
          </a:prstGeom>
        </p:spPr>
        <p:txBody>
          <a:bodyPr/>
          <a:lstStyle>
            <a:lvl1pPr algn="ctr">
              <a:defRPr/>
            </a:lvl1pPr>
          </a:lstStyle>
          <a:p>
            <a:r>
              <a:rPr lang="en-US" dirty="0"/>
              <a:t>Development of an EEG based Biometric System</a:t>
            </a:r>
            <a:br>
              <a:rPr lang="en-US" dirty="0"/>
            </a:br>
            <a:r>
              <a:rPr lang="en-US" dirty="0"/>
              <a:t>``BCI Biometrics´´</a:t>
            </a:r>
            <a:endParaRPr lang="de-DE" dirty="0"/>
          </a:p>
        </p:txBody>
      </p:sp>
      <p:sp>
        <p:nvSpPr>
          <p:cNvPr id="24" name="Date Placeholder 23">
            <a:extLst>
              <a:ext uri="{FF2B5EF4-FFF2-40B4-BE49-F238E27FC236}">
                <a16:creationId xmlns:a16="http://schemas.microsoft.com/office/drawing/2014/main" id="{404B4F37-D9A1-4F2C-B597-60D61AD2526A}"/>
              </a:ext>
            </a:extLst>
          </p:cNvPr>
          <p:cNvSpPr>
            <a:spLocks noGrp="1"/>
          </p:cNvSpPr>
          <p:nvPr>
            <p:ph type="dt" sz="half" idx="10"/>
          </p:nvPr>
        </p:nvSpPr>
        <p:spPr>
          <a:xfrm>
            <a:off x="1425204" y="6356351"/>
            <a:ext cx="1260846" cy="365125"/>
          </a:xfrm>
        </p:spPr>
        <p:txBody>
          <a:bodyPr/>
          <a:lstStyle/>
          <a:p>
            <a:r>
              <a:rPr lang="de-DE" dirty="0"/>
              <a:t>16.06.2025</a:t>
            </a:r>
          </a:p>
        </p:txBody>
      </p:sp>
      <p:sp>
        <p:nvSpPr>
          <p:cNvPr id="25" name="Footer Placeholder 24">
            <a:extLst>
              <a:ext uri="{FF2B5EF4-FFF2-40B4-BE49-F238E27FC236}">
                <a16:creationId xmlns:a16="http://schemas.microsoft.com/office/drawing/2014/main" id="{82E8EC8C-43FE-4765-9292-4842E957FD0D}"/>
              </a:ext>
            </a:extLst>
          </p:cNvPr>
          <p:cNvSpPr>
            <a:spLocks noGrp="1"/>
          </p:cNvSpPr>
          <p:nvPr>
            <p:ph type="ftr" sz="quarter" idx="11"/>
          </p:nvPr>
        </p:nvSpPr>
        <p:spPr/>
        <p:txBody>
          <a:bodyPr/>
          <a:lstStyle>
            <a:lvl1pPr>
              <a:defRPr/>
            </a:lvl1pPr>
          </a:lstStyle>
          <a:p>
            <a:r>
              <a:rPr lang="de-DE" dirty="0"/>
              <a:t>IWANN 2025</a:t>
            </a:r>
          </a:p>
        </p:txBody>
      </p:sp>
      <p:sp>
        <p:nvSpPr>
          <p:cNvPr id="26" name="Slide Number Placeholder 25">
            <a:extLst>
              <a:ext uri="{FF2B5EF4-FFF2-40B4-BE49-F238E27FC236}">
                <a16:creationId xmlns:a16="http://schemas.microsoft.com/office/drawing/2014/main" id="{F71AFB70-837A-458E-BB04-D39152C1DE2C}"/>
              </a:ext>
            </a:extLst>
          </p:cNvPr>
          <p:cNvSpPr>
            <a:spLocks noGrp="1"/>
          </p:cNvSpPr>
          <p:nvPr>
            <p:ph type="sldNum" sz="quarter" idx="12"/>
          </p:nvPr>
        </p:nvSpPr>
        <p:spPr>
          <a:xfrm>
            <a:off x="6457951" y="6356351"/>
            <a:ext cx="1038120" cy="365125"/>
          </a:xfrm>
        </p:spPr>
        <p:txBody>
          <a:bodyPr/>
          <a:lstStyle/>
          <a:p>
            <a:fld id="{888CC2B5-7555-4954-8704-E5081F891950}" type="slidenum">
              <a:rPr lang="de-DE" smtClean="0"/>
              <a:t>‹#›</a:t>
            </a:fld>
            <a:endParaRPr lang="de-DE" dirty="0"/>
          </a:p>
        </p:txBody>
      </p:sp>
      <p:sp>
        <p:nvSpPr>
          <p:cNvPr id="28" name="Text Placeholder 27">
            <a:extLst>
              <a:ext uri="{FF2B5EF4-FFF2-40B4-BE49-F238E27FC236}">
                <a16:creationId xmlns:a16="http://schemas.microsoft.com/office/drawing/2014/main" id="{4A722FB3-7ED0-48DE-94D5-01E9FD553271}"/>
              </a:ext>
            </a:extLst>
          </p:cNvPr>
          <p:cNvSpPr>
            <a:spLocks noGrp="1"/>
          </p:cNvSpPr>
          <p:nvPr>
            <p:ph type="body" sz="quarter" idx="13" hasCustomPrompt="1"/>
          </p:nvPr>
        </p:nvSpPr>
        <p:spPr>
          <a:xfrm>
            <a:off x="1670449" y="3502025"/>
            <a:ext cx="5364956" cy="1970088"/>
          </a:xfrm>
          <a:prstGeom prst="rect">
            <a:avLst/>
          </a:prstGeom>
        </p:spPr>
        <p:txBody>
          <a:bodyPr/>
          <a:lstStyle>
            <a:lvl1pPr marL="0" indent="0" algn="ctr">
              <a:buNone/>
              <a:defRPr sz="1800"/>
            </a:lvl1pPr>
          </a:lstStyle>
          <a:p>
            <a:pPr lvl="0"/>
            <a:r>
              <a:rPr lang="de-DE" dirty="0"/>
              <a:t>PhD </a:t>
            </a:r>
            <a:r>
              <a:rPr lang="de-DE" dirty="0" err="1"/>
              <a:t>Candidate</a:t>
            </a:r>
            <a:r>
              <a:rPr lang="de-DE" dirty="0"/>
              <a:t> Ayas </a:t>
            </a:r>
            <a:r>
              <a:rPr lang="de-DE" dirty="0" err="1"/>
              <a:t>Kiser</a:t>
            </a:r>
            <a:endParaRPr lang="de-DE" dirty="0"/>
          </a:p>
          <a:p>
            <a:pPr lvl="0"/>
            <a:r>
              <a:rPr lang="de-DE" dirty="0"/>
              <a:t>Prof. Dr.-Ing Ivan Volosyak</a:t>
            </a:r>
          </a:p>
          <a:p>
            <a:pPr lvl="0"/>
            <a:r>
              <a:rPr lang="de-DE" dirty="0"/>
              <a:t>Prof. Dr. Jörg </a:t>
            </a:r>
            <a:r>
              <a:rPr lang="de-DE" dirty="0" err="1"/>
              <a:t>Frochte</a:t>
            </a:r>
            <a:endParaRPr lang="de-DE" dirty="0"/>
          </a:p>
          <a:p>
            <a:pPr lvl="0"/>
            <a:r>
              <a:rPr lang="de-DE" dirty="0"/>
              <a:t>Prof. Dr. Rainer </a:t>
            </a:r>
            <a:r>
              <a:rPr lang="de-DE" dirty="0" err="1"/>
              <a:t>Herpers</a:t>
            </a:r>
            <a:endParaRPr lang="de-DE" dirty="0"/>
          </a:p>
        </p:txBody>
      </p:sp>
      <p:pic>
        <p:nvPicPr>
          <p:cNvPr id="7" name="Graphic 6">
            <a:extLst>
              <a:ext uri="{FF2B5EF4-FFF2-40B4-BE49-F238E27FC236}">
                <a16:creationId xmlns:a16="http://schemas.microsoft.com/office/drawing/2014/main" id="{0C750C1E-2A19-4D1A-9B12-4075CDF001E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8696" y="6188970"/>
            <a:ext cx="1145304" cy="607807"/>
          </a:xfrm>
          <a:prstGeom prst="rect">
            <a:avLst/>
          </a:prstGeom>
        </p:spPr>
      </p:pic>
    </p:spTree>
    <p:extLst>
      <p:ext uri="{BB962C8B-B14F-4D97-AF65-F5344CB8AC3E}">
        <p14:creationId xmlns:p14="http://schemas.microsoft.com/office/powerpoint/2010/main" val="4086187131"/>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de-DE"/>
              <a:t>16.06.2025</a:t>
            </a:r>
            <a:endParaRPr lang="de-DE" dirty="0"/>
          </a:p>
        </p:txBody>
      </p:sp>
      <p:sp>
        <p:nvSpPr>
          <p:cNvPr id="5" name="Footer Placeholder 4"/>
          <p:cNvSpPr>
            <a:spLocks noGrp="1"/>
          </p:cNvSpPr>
          <p:nvPr>
            <p:ph type="ftr" sz="quarter" idx="11"/>
          </p:nvPr>
        </p:nvSpPr>
        <p:spPr/>
        <p:txBody>
          <a:bodyPr/>
          <a:lstStyle/>
          <a:p>
            <a:r>
              <a:rPr lang="de-DE"/>
              <a:t>IWANN 2025</a:t>
            </a:r>
            <a:endParaRPr lang="de-DE" dirty="0"/>
          </a:p>
        </p:txBody>
      </p:sp>
      <p:sp>
        <p:nvSpPr>
          <p:cNvPr id="6" name="Slide Number Placeholder 5"/>
          <p:cNvSpPr>
            <a:spLocks noGrp="1"/>
          </p:cNvSpPr>
          <p:nvPr>
            <p:ph type="sldNum" sz="quarter" idx="12"/>
          </p:nvPr>
        </p:nvSpPr>
        <p:spPr/>
        <p:txBody>
          <a:bodyPr/>
          <a:lstStyle/>
          <a:p>
            <a:fld id="{888CC2B5-7555-4954-8704-E5081F891950}" type="slidenum">
              <a:rPr lang="de-DE" smtClean="0"/>
              <a:t>‹#›</a:t>
            </a:fld>
            <a:endParaRPr lang="de-DE" dirty="0"/>
          </a:p>
        </p:txBody>
      </p:sp>
    </p:spTree>
    <p:extLst>
      <p:ext uri="{BB962C8B-B14F-4D97-AF65-F5344CB8AC3E}">
        <p14:creationId xmlns:p14="http://schemas.microsoft.com/office/powerpoint/2010/main" val="1582808853"/>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de-DE"/>
              <a:t>16.06.2025</a:t>
            </a:r>
            <a:endParaRPr lang="de-DE" dirty="0"/>
          </a:p>
        </p:txBody>
      </p:sp>
      <p:sp>
        <p:nvSpPr>
          <p:cNvPr id="5" name="Footer Placeholder 4"/>
          <p:cNvSpPr>
            <a:spLocks noGrp="1"/>
          </p:cNvSpPr>
          <p:nvPr>
            <p:ph type="ftr" sz="quarter" idx="11"/>
          </p:nvPr>
        </p:nvSpPr>
        <p:spPr/>
        <p:txBody>
          <a:bodyPr/>
          <a:lstStyle/>
          <a:p>
            <a:r>
              <a:rPr lang="de-DE"/>
              <a:t>IWANN 2025</a:t>
            </a:r>
            <a:endParaRPr lang="de-DE" dirty="0"/>
          </a:p>
        </p:txBody>
      </p:sp>
      <p:sp>
        <p:nvSpPr>
          <p:cNvPr id="6" name="Slide Number Placeholder 5"/>
          <p:cNvSpPr>
            <a:spLocks noGrp="1"/>
          </p:cNvSpPr>
          <p:nvPr>
            <p:ph type="sldNum" sz="quarter" idx="12"/>
          </p:nvPr>
        </p:nvSpPr>
        <p:spPr/>
        <p:txBody>
          <a:bodyPr/>
          <a:lstStyle/>
          <a:p>
            <a:fld id="{888CC2B5-7555-4954-8704-E5081F891950}" type="slidenum">
              <a:rPr lang="de-DE" smtClean="0"/>
              <a:t>‹#›</a:t>
            </a:fld>
            <a:endParaRPr lang="de-DE" dirty="0"/>
          </a:p>
        </p:txBody>
      </p:sp>
    </p:spTree>
    <p:extLst>
      <p:ext uri="{BB962C8B-B14F-4D97-AF65-F5344CB8AC3E}">
        <p14:creationId xmlns:p14="http://schemas.microsoft.com/office/powerpoint/2010/main" val="981731374"/>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de-DE"/>
              <a:t>16.06.2025</a:t>
            </a:r>
            <a:endParaRPr lang="de-DE" dirty="0"/>
          </a:p>
        </p:txBody>
      </p:sp>
      <p:sp>
        <p:nvSpPr>
          <p:cNvPr id="5" name="Footer Placeholder 4"/>
          <p:cNvSpPr>
            <a:spLocks noGrp="1"/>
          </p:cNvSpPr>
          <p:nvPr>
            <p:ph type="ftr" sz="quarter" idx="11"/>
          </p:nvPr>
        </p:nvSpPr>
        <p:spPr/>
        <p:txBody>
          <a:bodyPr/>
          <a:lstStyle/>
          <a:p>
            <a:r>
              <a:rPr lang="de-DE"/>
              <a:t>IWANN 2025</a:t>
            </a:r>
            <a:endParaRPr lang="de-DE" dirty="0"/>
          </a:p>
        </p:txBody>
      </p:sp>
      <p:sp>
        <p:nvSpPr>
          <p:cNvPr id="6" name="Slide Number Placeholder 5"/>
          <p:cNvSpPr>
            <a:spLocks noGrp="1"/>
          </p:cNvSpPr>
          <p:nvPr>
            <p:ph type="sldNum" sz="quarter" idx="12"/>
          </p:nvPr>
        </p:nvSpPr>
        <p:spPr/>
        <p:txBody>
          <a:bodyPr/>
          <a:lstStyle/>
          <a:p>
            <a:fld id="{888CC2B5-7555-4954-8704-E5081F891950}" type="slidenum">
              <a:rPr lang="de-DE" smtClean="0"/>
              <a:t>‹#›</a:t>
            </a:fld>
            <a:endParaRPr lang="de-DE" dirty="0"/>
          </a:p>
        </p:txBody>
      </p:sp>
    </p:spTree>
    <p:extLst>
      <p:ext uri="{BB962C8B-B14F-4D97-AF65-F5344CB8AC3E}">
        <p14:creationId xmlns:p14="http://schemas.microsoft.com/office/powerpoint/2010/main" val="2500861331"/>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de-DE"/>
              <a:t>16.06.2025</a:t>
            </a:r>
            <a:endParaRPr lang="de-DE" dirty="0"/>
          </a:p>
        </p:txBody>
      </p:sp>
      <p:sp>
        <p:nvSpPr>
          <p:cNvPr id="6" name="Footer Placeholder 5"/>
          <p:cNvSpPr>
            <a:spLocks noGrp="1"/>
          </p:cNvSpPr>
          <p:nvPr>
            <p:ph type="ftr" sz="quarter" idx="11"/>
          </p:nvPr>
        </p:nvSpPr>
        <p:spPr/>
        <p:txBody>
          <a:bodyPr/>
          <a:lstStyle/>
          <a:p>
            <a:r>
              <a:rPr lang="de-DE"/>
              <a:t>IWANN 2025</a:t>
            </a:r>
            <a:endParaRPr lang="de-DE" dirty="0"/>
          </a:p>
        </p:txBody>
      </p:sp>
      <p:sp>
        <p:nvSpPr>
          <p:cNvPr id="7" name="Slide Number Placeholder 6"/>
          <p:cNvSpPr>
            <a:spLocks noGrp="1"/>
          </p:cNvSpPr>
          <p:nvPr>
            <p:ph type="sldNum" sz="quarter" idx="12"/>
          </p:nvPr>
        </p:nvSpPr>
        <p:spPr/>
        <p:txBody>
          <a:bodyPr/>
          <a:lstStyle/>
          <a:p>
            <a:fld id="{888CC2B5-7555-4954-8704-E5081F891950}" type="slidenum">
              <a:rPr lang="de-DE" smtClean="0"/>
              <a:t>‹#›</a:t>
            </a:fld>
            <a:endParaRPr lang="de-DE" dirty="0"/>
          </a:p>
        </p:txBody>
      </p:sp>
    </p:spTree>
    <p:extLst>
      <p:ext uri="{BB962C8B-B14F-4D97-AF65-F5344CB8AC3E}">
        <p14:creationId xmlns:p14="http://schemas.microsoft.com/office/powerpoint/2010/main" val="1181767776"/>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de-DE"/>
              <a:t>16.06.2025</a:t>
            </a:r>
            <a:endParaRPr lang="de-DE" dirty="0"/>
          </a:p>
        </p:txBody>
      </p:sp>
      <p:sp>
        <p:nvSpPr>
          <p:cNvPr id="8" name="Footer Placeholder 7"/>
          <p:cNvSpPr>
            <a:spLocks noGrp="1"/>
          </p:cNvSpPr>
          <p:nvPr>
            <p:ph type="ftr" sz="quarter" idx="11"/>
          </p:nvPr>
        </p:nvSpPr>
        <p:spPr/>
        <p:txBody>
          <a:bodyPr/>
          <a:lstStyle/>
          <a:p>
            <a:r>
              <a:rPr lang="de-DE"/>
              <a:t>IWANN 2025</a:t>
            </a:r>
            <a:endParaRPr lang="de-DE" dirty="0"/>
          </a:p>
        </p:txBody>
      </p:sp>
      <p:sp>
        <p:nvSpPr>
          <p:cNvPr id="9" name="Slide Number Placeholder 8"/>
          <p:cNvSpPr>
            <a:spLocks noGrp="1"/>
          </p:cNvSpPr>
          <p:nvPr>
            <p:ph type="sldNum" sz="quarter" idx="12"/>
          </p:nvPr>
        </p:nvSpPr>
        <p:spPr/>
        <p:txBody>
          <a:bodyPr/>
          <a:lstStyle/>
          <a:p>
            <a:fld id="{888CC2B5-7555-4954-8704-E5081F891950}" type="slidenum">
              <a:rPr lang="de-DE" smtClean="0"/>
              <a:t>‹#›</a:t>
            </a:fld>
            <a:endParaRPr lang="de-DE" dirty="0"/>
          </a:p>
        </p:txBody>
      </p:sp>
    </p:spTree>
    <p:extLst>
      <p:ext uri="{BB962C8B-B14F-4D97-AF65-F5344CB8AC3E}">
        <p14:creationId xmlns:p14="http://schemas.microsoft.com/office/powerpoint/2010/main" val="2210530454"/>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de-DE"/>
              <a:t>16.06.2025</a:t>
            </a:r>
          </a:p>
        </p:txBody>
      </p:sp>
      <p:sp>
        <p:nvSpPr>
          <p:cNvPr id="4" name="Footer Placeholder 3"/>
          <p:cNvSpPr>
            <a:spLocks noGrp="1"/>
          </p:cNvSpPr>
          <p:nvPr>
            <p:ph type="ftr" sz="quarter" idx="11"/>
          </p:nvPr>
        </p:nvSpPr>
        <p:spPr/>
        <p:txBody>
          <a:bodyPr/>
          <a:lstStyle/>
          <a:p>
            <a:r>
              <a:rPr lang="de-DE"/>
              <a:t>IWANN 2025</a:t>
            </a:r>
          </a:p>
        </p:txBody>
      </p:sp>
      <p:sp>
        <p:nvSpPr>
          <p:cNvPr id="5" name="Slide Number Placeholder 4"/>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3906999807"/>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16.06.2025</a:t>
            </a:r>
          </a:p>
        </p:txBody>
      </p:sp>
      <p:sp>
        <p:nvSpPr>
          <p:cNvPr id="3" name="Footer Placeholder 2"/>
          <p:cNvSpPr>
            <a:spLocks noGrp="1"/>
          </p:cNvSpPr>
          <p:nvPr>
            <p:ph type="ftr" sz="quarter" idx="11"/>
          </p:nvPr>
        </p:nvSpPr>
        <p:spPr/>
        <p:txBody>
          <a:bodyPr/>
          <a:lstStyle/>
          <a:p>
            <a:r>
              <a:rPr lang="de-DE"/>
              <a:t>IWANN 2025</a:t>
            </a:r>
          </a:p>
        </p:txBody>
      </p:sp>
      <p:sp>
        <p:nvSpPr>
          <p:cNvPr id="4" name="Slide Number Placeholder 3"/>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3752381113"/>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de-DE"/>
              <a:t>16.06.2025</a:t>
            </a:r>
          </a:p>
        </p:txBody>
      </p:sp>
      <p:sp>
        <p:nvSpPr>
          <p:cNvPr id="6" name="Footer Placeholder 5"/>
          <p:cNvSpPr>
            <a:spLocks noGrp="1"/>
          </p:cNvSpPr>
          <p:nvPr>
            <p:ph type="ftr" sz="quarter" idx="11"/>
          </p:nvPr>
        </p:nvSpPr>
        <p:spPr/>
        <p:txBody>
          <a:bodyPr/>
          <a:lstStyle/>
          <a:p>
            <a:r>
              <a:rPr lang="de-DE"/>
              <a:t>IWANN 2025</a:t>
            </a:r>
          </a:p>
        </p:txBody>
      </p:sp>
      <p:sp>
        <p:nvSpPr>
          <p:cNvPr id="7" name="Slide Number Placeholder 6"/>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2733457361"/>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de-DE"/>
              <a:t>16.06.2025</a:t>
            </a:r>
          </a:p>
        </p:txBody>
      </p:sp>
      <p:sp>
        <p:nvSpPr>
          <p:cNvPr id="6" name="Footer Placeholder 5"/>
          <p:cNvSpPr>
            <a:spLocks noGrp="1"/>
          </p:cNvSpPr>
          <p:nvPr>
            <p:ph type="ftr" sz="quarter" idx="11"/>
          </p:nvPr>
        </p:nvSpPr>
        <p:spPr/>
        <p:txBody>
          <a:bodyPr/>
          <a:lstStyle/>
          <a:p>
            <a:r>
              <a:rPr lang="de-DE"/>
              <a:t>IWANN 2025</a:t>
            </a:r>
          </a:p>
        </p:txBody>
      </p:sp>
      <p:sp>
        <p:nvSpPr>
          <p:cNvPr id="7" name="Slide Number Placeholder 6"/>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2689920949"/>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de-DE"/>
              <a:t>16.06.2025</a:t>
            </a:r>
          </a:p>
        </p:txBody>
      </p:sp>
      <p:sp>
        <p:nvSpPr>
          <p:cNvPr id="5" name="Footer Placeholder 4"/>
          <p:cNvSpPr>
            <a:spLocks noGrp="1"/>
          </p:cNvSpPr>
          <p:nvPr>
            <p:ph type="ftr" sz="quarter" idx="11"/>
          </p:nvPr>
        </p:nvSpPr>
        <p:spPr/>
        <p:txBody>
          <a:bodyPr/>
          <a:lstStyle/>
          <a:p>
            <a:r>
              <a:rPr lang="de-DE"/>
              <a:t>IWANN 2025</a:t>
            </a:r>
          </a:p>
        </p:txBody>
      </p:sp>
      <p:sp>
        <p:nvSpPr>
          <p:cNvPr id="6" name="Slide Number Placeholder 5"/>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1630007722"/>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de-DE"/>
              <a:t>16.06.2025</a:t>
            </a:r>
          </a:p>
        </p:txBody>
      </p:sp>
      <p:sp>
        <p:nvSpPr>
          <p:cNvPr id="5" name="Footer Placeholder 4"/>
          <p:cNvSpPr>
            <a:spLocks noGrp="1"/>
          </p:cNvSpPr>
          <p:nvPr>
            <p:ph type="ftr" sz="quarter" idx="11"/>
          </p:nvPr>
        </p:nvSpPr>
        <p:spPr/>
        <p:txBody>
          <a:bodyPr/>
          <a:lstStyle/>
          <a:p>
            <a:r>
              <a:rPr lang="de-DE"/>
              <a:t>IWANN 2025</a:t>
            </a:r>
          </a:p>
        </p:txBody>
      </p:sp>
      <p:sp>
        <p:nvSpPr>
          <p:cNvPr id="6" name="Slide Number Placeholder 5"/>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856366113"/>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00F53F8D-4BC6-4D3C-84BE-7649FDF4EB8F}"/>
              </a:ext>
            </a:extLst>
          </p:cNvPr>
          <p:cNvSpPr>
            <a:spLocks noGrp="1"/>
          </p:cNvSpPr>
          <p:nvPr>
            <p:ph type="dt" sz="half" idx="10"/>
          </p:nvPr>
        </p:nvSpPr>
        <p:spPr/>
        <p:txBody>
          <a:bodyPr/>
          <a:lstStyle/>
          <a:p>
            <a:r>
              <a:rPr lang="de-DE"/>
              <a:t>16.06.2025</a:t>
            </a:r>
          </a:p>
        </p:txBody>
      </p:sp>
      <p:sp>
        <p:nvSpPr>
          <p:cNvPr id="8" name="Footer Placeholder 7">
            <a:extLst>
              <a:ext uri="{FF2B5EF4-FFF2-40B4-BE49-F238E27FC236}">
                <a16:creationId xmlns:a16="http://schemas.microsoft.com/office/drawing/2014/main" id="{45C256DA-3658-42C5-BB40-D46D516BD9CD}"/>
              </a:ext>
            </a:extLst>
          </p:cNvPr>
          <p:cNvSpPr>
            <a:spLocks noGrp="1"/>
          </p:cNvSpPr>
          <p:nvPr>
            <p:ph type="ftr" sz="quarter" idx="11"/>
          </p:nvPr>
        </p:nvSpPr>
        <p:spPr/>
        <p:txBody>
          <a:bodyPr/>
          <a:lstStyle/>
          <a:p>
            <a:r>
              <a:rPr lang="de-DE"/>
              <a:t>IWANN 2025</a:t>
            </a:r>
          </a:p>
        </p:txBody>
      </p:sp>
      <p:sp>
        <p:nvSpPr>
          <p:cNvPr id="9" name="Slide Number Placeholder 8">
            <a:extLst>
              <a:ext uri="{FF2B5EF4-FFF2-40B4-BE49-F238E27FC236}">
                <a16:creationId xmlns:a16="http://schemas.microsoft.com/office/drawing/2014/main" id="{D9838F00-0B29-4070-B5F6-179A523B7422}"/>
              </a:ext>
            </a:extLst>
          </p:cNvPr>
          <p:cNvSpPr>
            <a:spLocks noGrp="1"/>
          </p:cNvSpPr>
          <p:nvPr>
            <p:ph type="sldNum" sz="quarter" idx="12"/>
          </p:nvPr>
        </p:nvSpPr>
        <p:spPr/>
        <p:txBody>
          <a:bodyPr/>
          <a:lstStyle/>
          <a:p>
            <a:fld id="{888CC2B5-7555-4954-8704-E5081F891950}" type="slidenum">
              <a:rPr lang="de-DE" smtClean="0"/>
              <a:t>‹#›</a:t>
            </a:fld>
            <a:endParaRPr lang="de-DE"/>
          </a:p>
        </p:txBody>
      </p:sp>
      <p:sp>
        <p:nvSpPr>
          <p:cNvPr id="11" name="Content Placeholder 10">
            <a:extLst>
              <a:ext uri="{FF2B5EF4-FFF2-40B4-BE49-F238E27FC236}">
                <a16:creationId xmlns:a16="http://schemas.microsoft.com/office/drawing/2014/main" id="{1DA2764C-7320-42CE-AF10-D7FC5B120574}"/>
              </a:ext>
            </a:extLst>
          </p:cNvPr>
          <p:cNvSpPr>
            <a:spLocks noGrp="1"/>
          </p:cNvSpPr>
          <p:nvPr>
            <p:ph sz="quarter" idx="13"/>
          </p:nvPr>
        </p:nvSpPr>
        <p:spPr>
          <a:xfrm>
            <a:off x="1377558" y="987425"/>
            <a:ext cx="6425803" cy="4897438"/>
          </a:xfrm>
          <a:prstGeom prst="rect">
            <a:avLst/>
          </a:prstGeom>
        </p:spPr>
        <p:txBody>
          <a:bodyPr/>
          <a:lstStyle>
            <a:lvl1pPr marL="0" indent="0">
              <a:buNone/>
              <a:defRPr/>
            </a:lvl1pPr>
          </a:lstStyle>
          <a:p>
            <a:pPr lvl="0"/>
            <a:endParaRPr lang="de-DE" dirty="0"/>
          </a:p>
        </p:txBody>
      </p:sp>
    </p:spTree>
    <p:extLst>
      <p:ext uri="{BB962C8B-B14F-4D97-AF65-F5344CB8AC3E}">
        <p14:creationId xmlns:p14="http://schemas.microsoft.com/office/powerpoint/2010/main" val="3226289069"/>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7366" y="6356351"/>
            <a:ext cx="12986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dirty="0"/>
              <a:t>06.10.2026</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IEEE SMC 2026</a:t>
            </a:r>
          </a:p>
        </p:txBody>
      </p:sp>
      <p:sp>
        <p:nvSpPr>
          <p:cNvPr id="6" name="Slide Number Placeholder 5"/>
          <p:cNvSpPr>
            <a:spLocks noGrp="1"/>
          </p:cNvSpPr>
          <p:nvPr>
            <p:ph type="sldNum" sz="quarter" idx="4"/>
          </p:nvPr>
        </p:nvSpPr>
        <p:spPr>
          <a:xfrm>
            <a:off x="6457950" y="6356351"/>
            <a:ext cx="147161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8CC2B5-7555-4954-8704-E5081F891950}" type="slidenum">
              <a:rPr lang="de-DE" smtClean="0"/>
              <a:t>‹#›</a:t>
            </a:fld>
            <a:endParaRPr lang="de-DE" dirty="0"/>
          </a:p>
        </p:txBody>
      </p:sp>
    </p:spTree>
    <p:extLst>
      <p:ext uri="{BB962C8B-B14F-4D97-AF65-F5344CB8AC3E}">
        <p14:creationId xmlns:p14="http://schemas.microsoft.com/office/powerpoint/2010/main" val="973738072"/>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53" r:id="rId13"/>
  </p:sldLayoutIdLst>
  <p:transition spd="slow">
    <p:cover/>
  </p:transition>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microsoft.com/office/2007/relationships/media" Target="../media/media2.mp4"/><Relationship Id="rId7"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2.png"/><Relationship Id="rId5" Type="http://schemas.microsoft.com/office/2007/relationships/media" Target="../media/media3.mp4"/><Relationship Id="rId10" Type="http://schemas.openxmlformats.org/officeDocument/2006/relationships/image" Target="../media/image11.png"/><Relationship Id="rId4" Type="http://schemas.openxmlformats.org/officeDocument/2006/relationships/video" Target="../media/media2.mp4"/><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5.mp4"/><Relationship Id="rId7" Type="http://schemas.openxmlformats.org/officeDocument/2006/relationships/image" Target="../media/image1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5.xml"/><Relationship Id="rId5" Type="http://schemas.openxmlformats.org/officeDocument/2006/relationships/slideLayout" Target="../slideLayouts/slideLayout8.xml"/><Relationship Id="rId4" Type="http://schemas.openxmlformats.org/officeDocument/2006/relationships/video" Target="../media/media5.mp4"/></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1847088"/>
            <a:ext cx="8138160" cy="1600200"/>
          </a:xfrm>
        </p:spPr>
        <p:txBody>
          <a:bodyPr wrap="square"/>
          <a:lstStyle/>
          <a:p>
            <a:pPr algn="ctr"/>
            <a:r>
              <a:rPr sz="3300" b="1" i="0" dirty="0">
                <a:solidFill>
                  <a:srgbClr val="203864"/>
                </a:solidFill>
                <a:latin typeface="Calibri Light"/>
              </a:rPr>
              <a:t>Single-Stimulus SSMVEP for EEG Biometrics:</a:t>
            </a:r>
          </a:p>
          <a:p>
            <a:pPr algn="ctr"/>
            <a:r>
              <a:rPr sz="3300" b="1" i="0" dirty="0">
                <a:solidFill>
                  <a:srgbClr val="203864"/>
                </a:solidFill>
                <a:latin typeface="Calibri Light"/>
              </a:rPr>
              <a:t>An Identification Study</a:t>
            </a:r>
          </a:p>
        </p:txBody>
      </p:sp>
      <p:sp>
        <p:nvSpPr>
          <p:cNvPr id="3" name="Text Placeholder 2"/>
          <p:cNvSpPr>
            <a:spLocks noGrp="1"/>
          </p:cNvSpPr>
          <p:nvPr>
            <p:ph type="body" sz="quarter" idx="13"/>
          </p:nvPr>
        </p:nvSpPr>
        <p:spPr>
          <a:xfrm>
            <a:off x="685800" y="3968496"/>
            <a:ext cx="7772400" cy="548640"/>
          </a:xfrm>
        </p:spPr>
        <p:txBody>
          <a:bodyPr wrap="square"/>
          <a:lstStyle/>
          <a:p>
            <a:pPr algn="ctr"/>
            <a:r>
              <a:rPr sz="2100" b="0" i="0" dirty="0">
                <a:solidFill>
                  <a:srgbClr val="000000"/>
                </a:solidFill>
              </a:rPr>
              <a:t>Ayas Kiser, Alexander Szameitat and Ivan Volosyak</a:t>
            </a:r>
          </a:p>
        </p:txBody>
      </p:sp>
      <p:sp>
        <p:nvSpPr>
          <p:cNvPr id="910" name="Date Placeholder 910"/>
          <p:cNvSpPr>
            <a:spLocks noGrp="1"/>
          </p:cNvSpPr>
          <p:nvPr>
            <p:ph type="dt" sz="half" idx="10"/>
          </p:nvPr>
        </p:nvSpPr>
        <p:spPr/>
        <p:txBody>
          <a:bodyPr/>
          <a:lstStyle/>
          <a:p>
            <a:r>
              <a:rPr lang="en-US" dirty="0"/>
              <a:t>06.10.2026</a:t>
            </a:r>
          </a:p>
        </p:txBody>
      </p:sp>
      <p:sp>
        <p:nvSpPr>
          <p:cNvPr id="911" name="Footer Placeholder 911"/>
          <p:cNvSpPr>
            <a:spLocks noGrp="1"/>
          </p:cNvSpPr>
          <p:nvPr>
            <p:ph type="ftr" sz="quarter" idx="11"/>
          </p:nvPr>
        </p:nvSpPr>
        <p:spPr/>
        <p:txBody>
          <a:bodyPr/>
          <a:lstStyle/>
          <a:p>
            <a:r>
              <a:rPr lang="en-US"/>
              <a:t>IEEE SMC 2026</a:t>
            </a:r>
          </a:p>
        </p:txBody>
      </p:sp>
      <p:sp>
        <p:nvSpPr>
          <p:cNvPr id="912" name="Slide Number Placeholder 912"/>
          <p:cNvSpPr>
            <a:spLocks noGrp="1"/>
          </p:cNvSpPr>
          <p:nvPr>
            <p:ph type="sldNum" sz="quarter" idx="12"/>
          </p:nvPr>
        </p:nvSpPr>
        <p:spPr/>
        <p:txBody>
          <a:bodyPr/>
          <a:lstStyle/>
          <a:p>
            <a:fld id="{888CC2B5-7555-4954-8704-E5081F891950}" type="slidenum">
              <a:rPr lang="en-US" smtClean="0"/>
              <a:t>1</a:t>
            </a:fld>
            <a:endParaRPr lang="en-US"/>
          </a:p>
        </p:txBody>
      </p:sp>
      <p:sp>
        <p:nvSpPr>
          <p:cNvPr id="913" name="TextBox 912"/>
          <p:cNvSpPr txBox="1"/>
          <p:nvPr/>
        </p:nvSpPr>
        <p:spPr>
          <a:xfrm>
            <a:off x="1325880" y="4736592"/>
            <a:ext cx="6492240" cy="247760"/>
          </a:xfrm>
          <a:prstGeom prst="rect">
            <a:avLst/>
          </a:prstGeom>
          <a:noFill/>
        </p:spPr>
        <p:txBody>
          <a:bodyPr wrap="square" lIns="54864" tIns="27432" rIns="54864" bIns="27432">
            <a:spAutoFit/>
          </a:bodyPr>
          <a:lstStyle/>
          <a:p>
            <a:pPr algn="ctr"/>
            <a:r>
              <a:rPr sz="1250" b="0" i="0" dirty="0">
                <a:solidFill>
                  <a:srgbClr val="595959"/>
                </a:solidFill>
              </a:rPr>
              <a:t>Rhine-Waal University of Applied Sciences  ·  Snap GmbH</a:t>
            </a:r>
          </a:p>
        </p:txBody>
      </p:sp>
      <p:pic>
        <p:nvPicPr>
          <p:cNvPr id="916" name="Picture 915" descr="logo_promo.png"/>
          <p:cNvPicPr>
            <a:picLocks noChangeAspect="1"/>
          </p:cNvPicPr>
          <p:nvPr/>
        </p:nvPicPr>
        <p:blipFill>
          <a:blip r:embed="rId3"/>
          <a:stretch>
            <a:fillRect/>
          </a:stretch>
        </p:blipFill>
        <p:spPr>
          <a:xfrm>
            <a:off x="115622" y="159972"/>
            <a:ext cx="1260846" cy="378253"/>
          </a:xfrm>
          <a:prstGeom prst="rect">
            <a:avLst/>
          </a:prstGeom>
        </p:spPr>
      </p:pic>
      <p:pic>
        <p:nvPicPr>
          <p:cNvPr id="917" name="Picture 916" descr="logo_eu.png"/>
          <p:cNvPicPr>
            <a:picLocks noChangeAspect="1"/>
          </p:cNvPicPr>
          <p:nvPr/>
        </p:nvPicPr>
        <p:blipFill>
          <a:blip r:embed="rId4"/>
          <a:stretch>
            <a:fillRect/>
          </a:stretch>
        </p:blipFill>
        <p:spPr>
          <a:xfrm>
            <a:off x="115622" y="653180"/>
            <a:ext cx="1389888" cy="291297"/>
          </a:xfrm>
          <a:prstGeom prst="rect">
            <a:avLst/>
          </a:prstGeom>
        </p:spPr>
      </p:pic>
      <p:pic>
        <p:nvPicPr>
          <p:cNvPr id="5" name="Picture 4">
            <a:extLst>
              <a:ext uri="{FF2B5EF4-FFF2-40B4-BE49-F238E27FC236}">
                <a16:creationId xmlns:a16="http://schemas.microsoft.com/office/drawing/2014/main" id="{24FA7057-9E0D-4097-B7B4-D62758BA6B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6923" y="134506"/>
            <a:ext cx="1722513" cy="605571"/>
          </a:xfrm>
          <a:prstGeom prst="rect">
            <a:avLst/>
          </a:prstGeom>
        </p:spPr>
      </p:pic>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 name="Footer Placeholder 921"/>
          <p:cNvSpPr>
            <a:spLocks noGrp="1"/>
          </p:cNvSpPr>
          <p:nvPr>
            <p:ph type="ftr" sz="quarter" idx="11"/>
          </p:nvPr>
        </p:nvSpPr>
        <p:spPr/>
        <p:txBody>
          <a:bodyPr/>
          <a:lstStyle/>
          <a:p>
            <a:r>
              <a:rPr lang="en-US"/>
              <a:t>IEEE SMC 2026</a:t>
            </a:r>
          </a:p>
        </p:txBody>
      </p:sp>
      <p:sp>
        <p:nvSpPr>
          <p:cNvPr id="922" name="Slide Number Placeholder 922"/>
          <p:cNvSpPr>
            <a:spLocks noGrp="1"/>
          </p:cNvSpPr>
          <p:nvPr>
            <p:ph type="sldNum" sz="quarter" idx="12"/>
          </p:nvPr>
        </p:nvSpPr>
        <p:spPr/>
        <p:txBody>
          <a:bodyPr/>
          <a:lstStyle/>
          <a:p>
            <a:fld id="{888CC2B5-7555-4954-8704-E5081F891950}" type="slidenum">
              <a:rPr lang="en-US" smtClean="0"/>
              <a:t>2</a:t>
            </a:fld>
            <a:endParaRPr lang="en-US"/>
          </a:p>
        </p:txBody>
      </p:sp>
      <p:sp>
        <p:nvSpPr>
          <p:cNvPr id="926" name="TextBox 925"/>
          <p:cNvSpPr txBox="1"/>
          <p:nvPr/>
        </p:nvSpPr>
        <p:spPr>
          <a:xfrm>
            <a:off x="0" y="130911"/>
            <a:ext cx="3419856"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Why EEG Biometrics?</a:t>
            </a:r>
          </a:p>
        </p:txBody>
      </p:sp>
      <p:sp>
        <p:nvSpPr>
          <p:cNvPr id="927" name="Rectangle 926"/>
          <p:cNvSpPr/>
          <p:nvPr/>
        </p:nvSpPr>
        <p:spPr>
          <a:xfrm>
            <a:off x="256032" y="868680"/>
            <a:ext cx="5318291" cy="868680"/>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8" name="TextBox 927"/>
          <p:cNvSpPr txBox="1"/>
          <p:nvPr/>
        </p:nvSpPr>
        <p:spPr>
          <a:xfrm>
            <a:off x="1124711" y="984471"/>
            <a:ext cx="4352543" cy="637097"/>
          </a:xfrm>
          <a:prstGeom prst="rect">
            <a:avLst/>
          </a:prstGeom>
          <a:noFill/>
        </p:spPr>
        <p:txBody>
          <a:bodyPr wrap="square" lIns="0" tIns="18288" rIns="0" bIns="18288" anchor="ctr">
            <a:spAutoFit/>
          </a:bodyPr>
          <a:lstStyle/>
          <a:p>
            <a:pPr algn="l"/>
            <a:r>
              <a:rPr sz="1300" b="1" i="0" dirty="0">
                <a:solidFill>
                  <a:srgbClr val="000000"/>
                </a:solidFill>
              </a:rPr>
              <a:t>EEG biometrics</a:t>
            </a:r>
            <a:r>
              <a:rPr sz="1300" b="0" i="0" dirty="0">
                <a:solidFill>
                  <a:srgbClr val="000000"/>
                </a:solidFill>
              </a:rPr>
              <a:t> identifies a person from the brain’s own response</a:t>
            </a:r>
            <a:r>
              <a:rPr lang="de-DE" sz="1300" b="0" i="0" dirty="0">
                <a:solidFill>
                  <a:srgbClr val="000000"/>
                </a:solidFill>
              </a:rPr>
              <a:t>,</a:t>
            </a:r>
            <a:r>
              <a:rPr sz="1300" b="0" i="0" dirty="0">
                <a:solidFill>
                  <a:srgbClr val="000000"/>
                </a:solidFill>
              </a:rPr>
              <a:t> a trait that is internal, dynamic and hard to observe or replicate.</a:t>
            </a:r>
          </a:p>
        </p:txBody>
      </p:sp>
      <p:pic>
        <p:nvPicPr>
          <p:cNvPr id="929" name="Picture 928" descr="ic_info.png"/>
          <p:cNvPicPr>
            <a:picLocks noChangeAspect="1"/>
          </p:cNvPicPr>
          <p:nvPr/>
        </p:nvPicPr>
        <p:blipFill>
          <a:blip r:embed="rId3"/>
          <a:stretch>
            <a:fillRect/>
          </a:stretch>
        </p:blipFill>
        <p:spPr>
          <a:xfrm>
            <a:off x="342900" y="932688"/>
            <a:ext cx="658368" cy="658368"/>
          </a:xfrm>
          <a:prstGeom prst="rect">
            <a:avLst/>
          </a:prstGeom>
        </p:spPr>
      </p:pic>
      <p:pic>
        <p:nvPicPr>
          <p:cNvPr id="930" name="Picture 929" descr="ic_subject.png"/>
          <p:cNvPicPr>
            <a:picLocks noChangeAspect="1"/>
          </p:cNvPicPr>
          <p:nvPr/>
        </p:nvPicPr>
        <p:blipFill>
          <a:blip r:embed="rId4"/>
          <a:stretch>
            <a:fillRect/>
          </a:stretch>
        </p:blipFill>
        <p:spPr>
          <a:xfrm>
            <a:off x="6035040" y="896112"/>
            <a:ext cx="658368" cy="658368"/>
          </a:xfrm>
          <a:prstGeom prst="rect">
            <a:avLst/>
          </a:prstGeom>
        </p:spPr>
      </p:pic>
      <p:sp>
        <p:nvSpPr>
          <p:cNvPr id="931" name="TextBox 930"/>
          <p:cNvSpPr txBox="1"/>
          <p:nvPr/>
        </p:nvSpPr>
        <p:spPr>
          <a:xfrm>
            <a:off x="5852159" y="1591056"/>
            <a:ext cx="1024128" cy="193899"/>
          </a:xfrm>
          <a:prstGeom prst="rect">
            <a:avLst/>
          </a:prstGeom>
          <a:noFill/>
        </p:spPr>
        <p:txBody>
          <a:bodyPr wrap="square" lIns="54864" tIns="27432" rIns="54864" bIns="27432">
            <a:spAutoFit/>
          </a:bodyPr>
          <a:lstStyle/>
          <a:p>
            <a:pPr algn="ctr"/>
            <a:r>
              <a:rPr lang="de-DE" sz="900" dirty="0">
                <a:solidFill>
                  <a:srgbClr val="595959"/>
                </a:solidFill>
                <a:latin typeface="Consolas"/>
              </a:rPr>
              <a:t>S</a:t>
            </a:r>
            <a:r>
              <a:rPr sz="900" b="0" i="0" dirty="0" err="1">
                <a:solidFill>
                  <a:srgbClr val="595959"/>
                </a:solidFill>
                <a:latin typeface="Consolas"/>
              </a:rPr>
              <a:t>ubject</a:t>
            </a:r>
            <a:endParaRPr sz="900" b="0" i="0" dirty="0">
              <a:solidFill>
                <a:srgbClr val="595959"/>
              </a:solidFill>
              <a:latin typeface="Consolas"/>
            </a:endParaRPr>
          </a:p>
        </p:txBody>
      </p:sp>
      <p:pic>
        <p:nvPicPr>
          <p:cNvPr id="932" name="Picture 931" descr="ic_eeghead.png"/>
          <p:cNvPicPr>
            <a:picLocks noChangeAspect="1"/>
          </p:cNvPicPr>
          <p:nvPr/>
        </p:nvPicPr>
        <p:blipFill>
          <a:blip r:embed="rId5"/>
          <a:stretch>
            <a:fillRect/>
          </a:stretch>
        </p:blipFill>
        <p:spPr>
          <a:xfrm>
            <a:off x="7068312" y="896112"/>
            <a:ext cx="658368" cy="658368"/>
          </a:xfrm>
          <a:prstGeom prst="rect">
            <a:avLst/>
          </a:prstGeom>
        </p:spPr>
      </p:pic>
      <p:sp>
        <p:nvSpPr>
          <p:cNvPr id="933" name="TextBox 932"/>
          <p:cNvSpPr txBox="1"/>
          <p:nvPr/>
        </p:nvSpPr>
        <p:spPr>
          <a:xfrm>
            <a:off x="6885431" y="1591056"/>
            <a:ext cx="1024128" cy="237744"/>
          </a:xfrm>
          <a:prstGeom prst="rect">
            <a:avLst/>
          </a:prstGeom>
          <a:noFill/>
        </p:spPr>
        <p:txBody>
          <a:bodyPr wrap="square" lIns="54864" tIns="27432" rIns="54864" bIns="27432">
            <a:spAutoFit/>
          </a:bodyPr>
          <a:lstStyle/>
          <a:p>
            <a:pPr algn="ctr"/>
            <a:r>
              <a:rPr sz="900" b="0" i="0">
                <a:solidFill>
                  <a:srgbClr val="595959"/>
                </a:solidFill>
                <a:latin typeface="Consolas"/>
              </a:rPr>
              <a:t>EEG response</a:t>
            </a:r>
          </a:p>
        </p:txBody>
      </p:sp>
      <p:pic>
        <p:nvPicPr>
          <p:cNvPr id="934" name="Picture 933" descr="ic_secure.png"/>
          <p:cNvPicPr>
            <a:picLocks noChangeAspect="1"/>
          </p:cNvPicPr>
          <p:nvPr/>
        </p:nvPicPr>
        <p:blipFill>
          <a:blip r:embed="rId6"/>
          <a:stretch>
            <a:fillRect/>
          </a:stretch>
        </p:blipFill>
        <p:spPr>
          <a:xfrm>
            <a:off x="8101583" y="896112"/>
            <a:ext cx="658368" cy="658368"/>
          </a:xfrm>
          <a:prstGeom prst="rect">
            <a:avLst/>
          </a:prstGeom>
        </p:spPr>
      </p:pic>
      <p:sp>
        <p:nvSpPr>
          <p:cNvPr id="935" name="TextBox 934"/>
          <p:cNvSpPr txBox="1"/>
          <p:nvPr/>
        </p:nvSpPr>
        <p:spPr>
          <a:xfrm>
            <a:off x="7918704" y="1591056"/>
            <a:ext cx="1024128" cy="193899"/>
          </a:xfrm>
          <a:prstGeom prst="rect">
            <a:avLst/>
          </a:prstGeom>
          <a:noFill/>
        </p:spPr>
        <p:txBody>
          <a:bodyPr wrap="square" lIns="54864" tIns="27432" rIns="54864" bIns="27432">
            <a:spAutoFit/>
          </a:bodyPr>
          <a:lstStyle/>
          <a:p>
            <a:pPr algn="ctr"/>
            <a:r>
              <a:rPr lang="de-DE" sz="900" dirty="0">
                <a:solidFill>
                  <a:srgbClr val="595959"/>
                </a:solidFill>
                <a:latin typeface="Consolas"/>
              </a:rPr>
              <a:t>I</a:t>
            </a:r>
            <a:r>
              <a:rPr sz="900" b="0" i="0" dirty="0" err="1">
                <a:solidFill>
                  <a:srgbClr val="595959"/>
                </a:solidFill>
                <a:latin typeface="Consolas"/>
              </a:rPr>
              <a:t>dentity</a:t>
            </a:r>
            <a:endParaRPr sz="900" b="0" i="0" dirty="0">
              <a:solidFill>
                <a:srgbClr val="595959"/>
              </a:solidFill>
              <a:latin typeface="Consolas"/>
            </a:endParaRPr>
          </a:p>
        </p:txBody>
      </p:sp>
      <p:sp>
        <p:nvSpPr>
          <p:cNvPr id="936" name="Right Arrow 935"/>
          <p:cNvSpPr/>
          <p:nvPr/>
        </p:nvSpPr>
        <p:spPr>
          <a:xfrm>
            <a:off x="6729984" y="1133856"/>
            <a:ext cx="29260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7" name="Right Arrow 936"/>
          <p:cNvSpPr/>
          <p:nvPr/>
        </p:nvSpPr>
        <p:spPr>
          <a:xfrm>
            <a:off x="7763256" y="1133856"/>
            <a:ext cx="29260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8" name="Rounded Rectangle 937"/>
          <p:cNvSpPr/>
          <p:nvPr/>
        </p:nvSpPr>
        <p:spPr>
          <a:xfrm>
            <a:off x="921226" y="2367950"/>
            <a:ext cx="3689253" cy="1440816"/>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400" b="1" i="0" dirty="0">
                <a:solidFill>
                  <a:srgbClr val="ED7D31"/>
                </a:solidFill>
              </a:rPr>
              <a:t>Conventional </a:t>
            </a:r>
            <a:r>
              <a:rPr lang="de-DE" sz="1400" b="1" i="0" dirty="0" err="1">
                <a:solidFill>
                  <a:srgbClr val="ED7D31"/>
                </a:solidFill>
              </a:rPr>
              <a:t>biometrics</a:t>
            </a:r>
            <a:endParaRPr sz="1400" b="1" i="0" dirty="0">
              <a:solidFill>
                <a:srgbClr val="ED7D31"/>
              </a:solidFill>
            </a:endParaRPr>
          </a:p>
          <a:p>
            <a:pPr marL="237744" indent="-237744" algn="l">
              <a:lnSpc>
                <a:spcPct val="95000"/>
              </a:lnSpc>
              <a:spcBef>
                <a:spcPts val="700"/>
              </a:spcBef>
              <a:buFont typeface="Courier New" pitchFamily="49" charset="0"/>
              <a:buChar char="o"/>
            </a:pPr>
            <a:r>
              <a:rPr sz="1250" b="0" i="0" dirty="0">
                <a:solidFill>
                  <a:srgbClr val="000000"/>
                </a:solidFill>
              </a:rPr>
              <a:t>Fingerprint, iris</a:t>
            </a:r>
            <a:r>
              <a:rPr lang="de-DE" sz="1250" b="0" i="0" dirty="0">
                <a:solidFill>
                  <a:srgbClr val="000000"/>
                </a:solidFill>
              </a:rPr>
              <a:t> </a:t>
            </a:r>
            <a:r>
              <a:rPr lang="de-DE" sz="1250" b="0" i="0" dirty="0" err="1">
                <a:solidFill>
                  <a:srgbClr val="000000"/>
                </a:solidFill>
              </a:rPr>
              <a:t>patterns</a:t>
            </a:r>
            <a:r>
              <a:rPr sz="1250" b="0" i="0" dirty="0">
                <a:solidFill>
                  <a:srgbClr val="000000"/>
                </a:solidFill>
              </a:rPr>
              <a:t>, fa</a:t>
            </a:r>
            <a:r>
              <a:rPr lang="de-DE" sz="1250" b="0" i="0" dirty="0" err="1">
                <a:solidFill>
                  <a:srgbClr val="000000"/>
                </a:solidFill>
              </a:rPr>
              <a:t>cial</a:t>
            </a:r>
            <a:r>
              <a:rPr lang="de-DE" sz="1250" b="0" i="0" dirty="0">
                <a:solidFill>
                  <a:srgbClr val="000000"/>
                </a:solidFill>
              </a:rPr>
              <a:t> </a:t>
            </a:r>
            <a:r>
              <a:rPr lang="de-DE" sz="1250" b="0" i="0" dirty="0" err="1">
                <a:solidFill>
                  <a:srgbClr val="000000"/>
                </a:solidFill>
              </a:rPr>
              <a:t>features</a:t>
            </a:r>
            <a:r>
              <a:rPr sz="1250" b="0" i="0" dirty="0">
                <a:solidFill>
                  <a:srgbClr val="000000"/>
                </a:solidFill>
              </a:rPr>
              <a:t>, ID cards, passwords</a:t>
            </a:r>
            <a:r>
              <a:rPr lang="de-DE" sz="1250" b="0" i="0" dirty="0">
                <a:solidFill>
                  <a:srgbClr val="000000"/>
                </a:solidFill>
              </a:rPr>
              <a:t>, and</a:t>
            </a:r>
            <a:r>
              <a:rPr sz="1250" b="0" i="0" dirty="0">
                <a:solidFill>
                  <a:srgbClr val="000000"/>
                </a:solidFill>
              </a:rPr>
              <a:t> signatures</a:t>
            </a:r>
          </a:p>
          <a:p>
            <a:pPr marL="237744" indent="-237744" algn="l">
              <a:lnSpc>
                <a:spcPct val="95000"/>
              </a:lnSpc>
              <a:spcBef>
                <a:spcPts val="700"/>
              </a:spcBef>
              <a:buFont typeface="Courier New" pitchFamily="49" charset="0"/>
              <a:buChar char="o"/>
            </a:pPr>
            <a:r>
              <a:rPr sz="1250" b="0" i="0" dirty="0">
                <a:solidFill>
                  <a:srgbClr val="000000"/>
                </a:solidFill>
              </a:rPr>
              <a:t>Externally observable </a:t>
            </a:r>
            <a:r>
              <a:rPr lang="de-DE" sz="1250" b="0" i="0" dirty="0">
                <a:solidFill>
                  <a:srgbClr val="000000"/>
                </a:solidFill>
              </a:rPr>
              <a:t>and</a:t>
            </a:r>
            <a:r>
              <a:rPr lang="de-DE" sz="1250" dirty="0">
                <a:solidFill>
                  <a:srgbClr val="000000"/>
                </a:solidFill>
              </a:rPr>
              <a:t> </a:t>
            </a:r>
            <a:r>
              <a:rPr lang="de-DE" sz="1250" dirty="0" err="1">
                <a:solidFill>
                  <a:srgbClr val="000000"/>
                </a:solidFill>
              </a:rPr>
              <a:t>potentially</a:t>
            </a:r>
            <a:r>
              <a:rPr lang="de-DE" sz="1250" dirty="0">
                <a:solidFill>
                  <a:srgbClr val="000000"/>
                </a:solidFill>
              </a:rPr>
              <a:t> vulnerable </a:t>
            </a:r>
            <a:r>
              <a:rPr lang="de-DE" sz="1250" dirty="0" err="1">
                <a:solidFill>
                  <a:srgbClr val="000000"/>
                </a:solidFill>
              </a:rPr>
              <a:t>to</a:t>
            </a:r>
            <a:r>
              <a:rPr lang="de-DE" sz="1250" dirty="0">
                <a:solidFill>
                  <a:srgbClr val="000000"/>
                </a:solidFill>
              </a:rPr>
              <a:t> </a:t>
            </a:r>
            <a:r>
              <a:rPr lang="de-DE" sz="1250" dirty="0" err="1">
                <a:solidFill>
                  <a:srgbClr val="000000"/>
                </a:solidFill>
              </a:rPr>
              <a:t>imitation</a:t>
            </a:r>
            <a:r>
              <a:rPr lang="de-DE" sz="1250" dirty="0">
                <a:solidFill>
                  <a:srgbClr val="000000"/>
                </a:solidFill>
              </a:rPr>
              <a:t>,</a:t>
            </a:r>
            <a:r>
              <a:rPr sz="1250" b="0" i="0" dirty="0">
                <a:solidFill>
                  <a:srgbClr val="000000"/>
                </a:solidFill>
              </a:rPr>
              <a:t> theft </a:t>
            </a:r>
            <a:r>
              <a:rPr lang="de-DE" sz="1250" b="0" i="0" dirty="0" err="1">
                <a:solidFill>
                  <a:srgbClr val="000000"/>
                </a:solidFill>
              </a:rPr>
              <a:t>or</a:t>
            </a:r>
            <a:r>
              <a:rPr lang="de-DE" sz="1250" b="0" i="0" dirty="0">
                <a:solidFill>
                  <a:srgbClr val="000000"/>
                </a:solidFill>
              </a:rPr>
              <a:t> </a:t>
            </a:r>
            <a:r>
              <a:rPr lang="de-DE" sz="1250" b="0" i="0" dirty="0" err="1">
                <a:solidFill>
                  <a:srgbClr val="000000"/>
                </a:solidFill>
              </a:rPr>
              <a:t>forgery</a:t>
            </a:r>
            <a:endParaRPr sz="1250" b="0" i="0" dirty="0">
              <a:solidFill>
                <a:srgbClr val="000000"/>
              </a:solidFill>
            </a:endParaRPr>
          </a:p>
        </p:txBody>
      </p:sp>
      <p:sp>
        <p:nvSpPr>
          <p:cNvPr id="939" name="Rounded Rectangle 938"/>
          <p:cNvSpPr/>
          <p:nvPr/>
        </p:nvSpPr>
        <p:spPr>
          <a:xfrm>
            <a:off x="4717249" y="2367950"/>
            <a:ext cx="3583745" cy="1440816"/>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400" b="1" i="0" dirty="0">
                <a:solidFill>
                  <a:srgbClr val="548235"/>
                </a:solidFill>
              </a:rPr>
              <a:t>EEG </a:t>
            </a:r>
            <a:r>
              <a:rPr lang="de-DE" sz="1400" b="1" i="0" dirty="0" err="1">
                <a:solidFill>
                  <a:srgbClr val="548235"/>
                </a:solidFill>
              </a:rPr>
              <a:t>based</a:t>
            </a:r>
            <a:r>
              <a:rPr lang="de-DE" sz="1400" b="1" i="0" dirty="0">
                <a:solidFill>
                  <a:srgbClr val="548235"/>
                </a:solidFill>
              </a:rPr>
              <a:t> </a:t>
            </a:r>
            <a:r>
              <a:rPr lang="de-DE" sz="1400" b="1" i="0" dirty="0" err="1">
                <a:solidFill>
                  <a:srgbClr val="548235"/>
                </a:solidFill>
              </a:rPr>
              <a:t>biometrics</a:t>
            </a:r>
            <a:endParaRPr sz="1400" b="1" i="0" dirty="0">
              <a:solidFill>
                <a:srgbClr val="548235"/>
              </a:solidFill>
            </a:endParaRPr>
          </a:p>
          <a:p>
            <a:pPr marL="237744" indent="-237744" algn="l">
              <a:lnSpc>
                <a:spcPct val="95000"/>
              </a:lnSpc>
              <a:spcBef>
                <a:spcPts val="500"/>
              </a:spcBef>
              <a:buFont typeface="Courier New" pitchFamily="49" charset="0"/>
              <a:buChar char="o"/>
            </a:pPr>
            <a:r>
              <a:rPr sz="1250" b="0" i="0" dirty="0">
                <a:solidFill>
                  <a:srgbClr val="000000"/>
                </a:solidFill>
              </a:rPr>
              <a:t>Non-invasive </a:t>
            </a:r>
            <a:r>
              <a:rPr lang="de-DE" sz="1250" dirty="0" err="1">
                <a:solidFill>
                  <a:srgbClr val="000000"/>
                </a:solidFill>
              </a:rPr>
              <a:t>measurement</a:t>
            </a:r>
            <a:r>
              <a:rPr sz="1250" b="0" i="0" dirty="0">
                <a:solidFill>
                  <a:srgbClr val="000000"/>
                </a:solidFill>
              </a:rPr>
              <a:t> of the brain’s electrical activity</a:t>
            </a:r>
          </a:p>
          <a:p>
            <a:pPr marL="237744" indent="-237744" algn="l">
              <a:lnSpc>
                <a:spcPct val="95000"/>
              </a:lnSpc>
              <a:spcBef>
                <a:spcPts val="600"/>
              </a:spcBef>
              <a:buFont typeface="Courier New" pitchFamily="49" charset="0"/>
              <a:buChar char="o"/>
            </a:pPr>
            <a:r>
              <a:rPr lang="de-DE" sz="1250" b="0" i="0" dirty="0" err="1">
                <a:solidFill>
                  <a:srgbClr val="000000"/>
                </a:solidFill>
              </a:rPr>
              <a:t>Contains</a:t>
            </a:r>
            <a:r>
              <a:rPr lang="de-DE" sz="1250" b="0" i="0" dirty="0">
                <a:solidFill>
                  <a:srgbClr val="000000"/>
                </a:solidFill>
              </a:rPr>
              <a:t> </a:t>
            </a:r>
            <a:r>
              <a:rPr lang="de-DE" sz="1250" b="0" i="0" dirty="0" err="1">
                <a:solidFill>
                  <a:srgbClr val="000000"/>
                </a:solidFill>
              </a:rPr>
              <a:t>dynamic</a:t>
            </a:r>
            <a:r>
              <a:rPr lang="de-DE" sz="1250" b="0" i="0" dirty="0">
                <a:solidFill>
                  <a:srgbClr val="000000"/>
                </a:solidFill>
              </a:rPr>
              <a:t> </a:t>
            </a:r>
            <a:r>
              <a:rPr lang="de-DE" sz="1250" b="0" i="0" dirty="0" err="1">
                <a:solidFill>
                  <a:srgbClr val="000000"/>
                </a:solidFill>
              </a:rPr>
              <a:t>patterns</a:t>
            </a:r>
            <a:r>
              <a:rPr lang="de-DE" sz="1250" b="0" i="0" dirty="0">
                <a:solidFill>
                  <a:srgbClr val="000000"/>
                </a:solidFill>
              </a:rPr>
              <a:t> </a:t>
            </a:r>
            <a:r>
              <a:rPr sz="1250" b="0" i="0" dirty="0">
                <a:solidFill>
                  <a:srgbClr val="000000"/>
                </a:solidFill>
              </a:rPr>
              <a:t>linked to individual neurophysiology</a:t>
            </a:r>
          </a:p>
          <a:p>
            <a:pPr marL="237744" indent="-237744" algn="l">
              <a:lnSpc>
                <a:spcPct val="95000"/>
              </a:lnSpc>
              <a:spcBef>
                <a:spcPts val="600"/>
              </a:spcBef>
              <a:buFont typeface="Courier New" pitchFamily="49" charset="0"/>
              <a:buChar char="o"/>
            </a:pPr>
            <a:r>
              <a:rPr lang="de-DE" sz="1250" b="0" i="0" dirty="0" err="1">
                <a:solidFill>
                  <a:srgbClr val="000000"/>
                </a:solidFill>
              </a:rPr>
              <a:t>Difficult</a:t>
            </a:r>
            <a:r>
              <a:rPr lang="de-DE" sz="1250" b="0" i="0" dirty="0">
                <a:solidFill>
                  <a:srgbClr val="000000"/>
                </a:solidFill>
              </a:rPr>
              <a:t> </a:t>
            </a:r>
            <a:r>
              <a:rPr lang="de-DE" sz="1250" b="0" i="0" dirty="0" err="1">
                <a:solidFill>
                  <a:srgbClr val="000000"/>
                </a:solidFill>
              </a:rPr>
              <a:t>to</a:t>
            </a:r>
            <a:r>
              <a:rPr lang="de-DE" sz="1250" b="0" i="0" dirty="0">
                <a:solidFill>
                  <a:srgbClr val="000000"/>
                </a:solidFill>
              </a:rPr>
              <a:t> </a:t>
            </a:r>
            <a:r>
              <a:rPr lang="de-DE" sz="1250" b="0" i="0" dirty="0" err="1">
                <a:solidFill>
                  <a:srgbClr val="000000"/>
                </a:solidFill>
              </a:rPr>
              <a:t>observe</a:t>
            </a:r>
            <a:r>
              <a:rPr lang="de-DE" sz="1250" b="0" i="0" dirty="0">
                <a:solidFill>
                  <a:srgbClr val="000000"/>
                </a:solidFill>
              </a:rPr>
              <a:t> </a:t>
            </a:r>
            <a:r>
              <a:rPr lang="de-DE" sz="1250" b="0" i="0" dirty="0" err="1">
                <a:solidFill>
                  <a:srgbClr val="000000"/>
                </a:solidFill>
              </a:rPr>
              <a:t>or</a:t>
            </a:r>
            <a:r>
              <a:rPr lang="de-DE" sz="1250" b="0" i="0" dirty="0">
                <a:solidFill>
                  <a:srgbClr val="000000"/>
                </a:solidFill>
              </a:rPr>
              <a:t> </a:t>
            </a:r>
            <a:r>
              <a:rPr lang="de-DE" sz="1250" b="0" i="0" dirty="0" err="1">
                <a:solidFill>
                  <a:srgbClr val="000000"/>
                </a:solidFill>
              </a:rPr>
              <a:t>reproduce</a:t>
            </a:r>
            <a:r>
              <a:rPr lang="de-DE" sz="1250" b="0" i="0" dirty="0">
                <a:solidFill>
                  <a:srgbClr val="000000"/>
                </a:solidFill>
              </a:rPr>
              <a:t> </a:t>
            </a:r>
            <a:r>
              <a:rPr lang="de-DE" sz="1250" b="0" i="0" dirty="0" err="1">
                <a:solidFill>
                  <a:srgbClr val="000000"/>
                </a:solidFill>
              </a:rPr>
              <a:t>externally</a:t>
            </a:r>
            <a:endParaRPr sz="1250" b="0" i="0" dirty="0">
              <a:solidFill>
                <a:srgbClr val="000000"/>
              </a:solidFill>
            </a:endParaRPr>
          </a:p>
        </p:txBody>
      </p:sp>
      <p:sp>
        <p:nvSpPr>
          <p:cNvPr id="940" name="Rounded Rectangle 939"/>
          <p:cNvSpPr/>
          <p:nvPr/>
        </p:nvSpPr>
        <p:spPr>
          <a:xfrm>
            <a:off x="763371" y="4506965"/>
            <a:ext cx="1781847" cy="1102023"/>
          </a:xfrm>
          <a:prstGeom prst="roundRect">
            <a:avLst/>
          </a:prstGeom>
          <a:solidFill>
            <a:srgbClr val="FFFFFF"/>
          </a:solidFill>
          <a:ln w="12700">
            <a:solidFill>
              <a:srgbClr val="808080"/>
            </a:solidFill>
          </a:ln>
          <a:effectLst/>
        </p:spPr>
        <p:style>
          <a:lnRef idx="1">
            <a:schemeClr val="accent1"/>
          </a:lnRef>
          <a:fillRef idx="3">
            <a:schemeClr val="accent1"/>
          </a:fillRef>
          <a:effectRef idx="2">
            <a:schemeClr val="accent1"/>
          </a:effectRef>
          <a:fontRef idx="minor">
            <a:schemeClr val="lt1"/>
          </a:fontRef>
        </p:style>
        <p:txBody>
          <a:bodyPr wrap="square" tIns="82296" rtlCol="0" anchor="ctr"/>
          <a:lstStyle/>
          <a:p>
            <a:pPr algn="ctr"/>
            <a:r>
              <a:rPr sz="1200" b="1" i="0" dirty="0">
                <a:solidFill>
                  <a:srgbClr val="595959"/>
                </a:solidFill>
              </a:rPr>
              <a:t>Resting state</a:t>
            </a:r>
          </a:p>
          <a:p>
            <a:pPr>
              <a:lnSpc>
                <a:spcPct val="95000"/>
              </a:lnSpc>
              <a:spcBef>
                <a:spcPts val="500"/>
              </a:spcBef>
            </a:pPr>
            <a:r>
              <a:rPr lang="en-US" sz="1200" dirty="0">
                <a:solidFill>
                  <a:srgbClr val="000000"/>
                </a:solidFill>
              </a:rPr>
              <a:t>Easy to acquire, but provides limited control over the elicited activity.</a:t>
            </a:r>
            <a:endParaRPr sz="1200" b="0" i="0" dirty="0">
              <a:solidFill>
                <a:srgbClr val="000000"/>
              </a:solidFill>
              <a:latin typeface="Calibri"/>
            </a:endParaRPr>
          </a:p>
        </p:txBody>
      </p:sp>
      <p:sp>
        <p:nvSpPr>
          <p:cNvPr id="941" name="Rounded Rectangle 940"/>
          <p:cNvSpPr/>
          <p:nvPr/>
        </p:nvSpPr>
        <p:spPr>
          <a:xfrm>
            <a:off x="2625110" y="4506964"/>
            <a:ext cx="1861740" cy="1102023"/>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tIns="82296" rtlCol="0" anchor="ctr"/>
          <a:lstStyle/>
          <a:p>
            <a:pPr algn="ctr"/>
            <a:r>
              <a:rPr sz="1200" b="1" i="0" dirty="0">
                <a:solidFill>
                  <a:srgbClr val="4472C4"/>
                </a:solidFill>
              </a:rPr>
              <a:t>P300</a:t>
            </a:r>
          </a:p>
          <a:p>
            <a:pPr>
              <a:lnSpc>
                <a:spcPct val="95000"/>
              </a:lnSpc>
              <a:spcBef>
                <a:spcPts val="500"/>
              </a:spcBef>
            </a:pPr>
            <a:r>
              <a:rPr lang="en-US" sz="1200" dirty="0">
                <a:solidFill>
                  <a:srgbClr val="000000"/>
                </a:solidFill>
              </a:rPr>
              <a:t>Stimulus-locked and repeatable, but requires oddball protocols and longer recordings.</a:t>
            </a:r>
            <a:endParaRPr sz="1200" b="0" i="0" dirty="0">
              <a:solidFill>
                <a:srgbClr val="000000"/>
              </a:solidFill>
              <a:latin typeface="Calibri"/>
            </a:endParaRPr>
          </a:p>
        </p:txBody>
      </p:sp>
      <p:sp>
        <p:nvSpPr>
          <p:cNvPr id="942" name="Rounded Rectangle 941"/>
          <p:cNvSpPr/>
          <p:nvPr/>
        </p:nvSpPr>
        <p:spPr>
          <a:xfrm>
            <a:off x="4566742" y="4516343"/>
            <a:ext cx="2003037" cy="1102022"/>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tIns="82296" rtlCol="0" anchor="ctr"/>
          <a:lstStyle/>
          <a:p>
            <a:pPr algn="ctr"/>
            <a:r>
              <a:rPr sz="1200" b="1" i="0" dirty="0">
                <a:solidFill>
                  <a:srgbClr val="ED7D31"/>
                </a:solidFill>
              </a:rPr>
              <a:t>Motor imagery</a:t>
            </a:r>
          </a:p>
          <a:p>
            <a:pPr>
              <a:lnSpc>
                <a:spcPct val="95000"/>
              </a:lnSpc>
              <a:spcBef>
                <a:spcPts val="500"/>
              </a:spcBef>
            </a:pPr>
            <a:r>
              <a:rPr lang="en-US" sz="1200" dirty="0">
                <a:solidFill>
                  <a:srgbClr val="000000"/>
                </a:solidFill>
              </a:rPr>
              <a:t>Produces task-related cortical patterns, but requires training and shows substantial variability.</a:t>
            </a:r>
            <a:endParaRPr sz="1200" b="0" i="0" dirty="0">
              <a:solidFill>
                <a:srgbClr val="000000"/>
              </a:solidFill>
              <a:latin typeface="Calibri"/>
            </a:endParaRPr>
          </a:p>
        </p:txBody>
      </p:sp>
      <p:sp>
        <p:nvSpPr>
          <p:cNvPr id="943" name="Rounded Rectangle 942"/>
          <p:cNvSpPr/>
          <p:nvPr/>
        </p:nvSpPr>
        <p:spPr>
          <a:xfrm>
            <a:off x="6693408" y="4516343"/>
            <a:ext cx="1820935" cy="1092644"/>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tIns="82296" rtlCol="0" anchor="ctr"/>
          <a:lstStyle/>
          <a:p>
            <a:pPr algn="ctr"/>
            <a:r>
              <a:rPr sz="1200" b="1" i="0" dirty="0">
                <a:solidFill>
                  <a:srgbClr val="548235"/>
                </a:solidFill>
              </a:rPr>
              <a:t>VEP</a:t>
            </a:r>
          </a:p>
          <a:p>
            <a:pPr>
              <a:lnSpc>
                <a:spcPct val="95000"/>
              </a:lnSpc>
              <a:spcBef>
                <a:spcPts val="500"/>
              </a:spcBef>
            </a:pPr>
            <a:r>
              <a:rPr lang="en-US" sz="1200" dirty="0">
                <a:solidFill>
                  <a:srgbClr val="000000"/>
                </a:solidFill>
              </a:rPr>
              <a:t>Frequency-locked, reproducible, and strongly represented over the occipital cortex.</a:t>
            </a:r>
            <a:endParaRPr sz="1200" b="0" i="0" dirty="0">
              <a:solidFill>
                <a:srgbClr val="000000"/>
              </a:solidFill>
              <a:latin typeface="Calibri"/>
            </a:endParaRPr>
          </a:p>
        </p:txBody>
      </p:sp>
      <p:sp>
        <p:nvSpPr>
          <p:cNvPr id="944" name="TextBox 943"/>
          <p:cNvSpPr txBox="1"/>
          <p:nvPr/>
        </p:nvSpPr>
        <p:spPr>
          <a:xfrm>
            <a:off x="2600214" y="6232850"/>
            <a:ext cx="4295010" cy="186974"/>
          </a:xfrm>
          <a:prstGeom prst="rect">
            <a:avLst/>
          </a:prstGeom>
          <a:noFill/>
        </p:spPr>
        <p:txBody>
          <a:bodyPr wrap="square" lIns="54864" tIns="27432" rIns="54864" bIns="27432">
            <a:spAutoFit/>
          </a:bodyPr>
          <a:lstStyle/>
          <a:p>
            <a:pPr>
              <a:lnSpc>
                <a:spcPct val="95000"/>
              </a:lnSpc>
            </a:pPr>
            <a:r>
              <a:rPr sz="900" b="0" i="0" dirty="0">
                <a:solidFill>
                  <a:srgbClr val="595959"/>
                </a:solidFill>
              </a:rPr>
              <a:t>Zhang et al.</a:t>
            </a:r>
            <a:r>
              <a:rPr lang="de-DE" sz="900" b="0" i="0" dirty="0">
                <a:solidFill>
                  <a:srgbClr val="595959"/>
                </a:solidFill>
              </a:rPr>
              <a:t> </a:t>
            </a:r>
            <a:r>
              <a:rPr sz="900" b="0" i="0" dirty="0">
                <a:solidFill>
                  <a:srgbClr val="595959"/>
                </a:solidFill>
              </a:rPr>
              <a:t>(2021)</a:t>
            </a:r>
            <a:r>
              <a:rPr lang="de-DE" sz="900" dirty="0">
                <a:solidFill>
                  <a:srgbClr val="595959"/>
                </a:solidFill>
              </a:rPr>
              <a:t>; </a:t>
            </a:r>
            <a:r>
              <a:rPr sz="900" b="0" i="0" dirty="0" err="1">
                <a:solidFill>
                  <a:srgbClr val="595959"/>
                </a:solidFill>
              </a:rPr>
              <a:t>Beyrouthy</a:t>
            </a:r>
            <a:r>
              <a:rPr sz="900" b="0" i="0" dirty="0">
                <a:solidFill>
                  <a:srgbClr val="595959"/>
                </a:solidFill>
              </a:rPr>
              <a:t> et al</a:t>
            </a:r>
            <a:r>
              <a:rPr lang="de-DE" sz="900" b="0" i="0" dirty="0">
                <a:solidFill>
                  <a:srgbClr val="595959"/>
                </a:solidFill>
              </a:rPr>
              <a:t>. </a:t>
            </a:r>
            <a:r>
              <a:rPr sz="900" b="0" i="0" dirty="0">
                <a:solidFill>
                  <a:srgbClr val="595959"/>
                </a:solidFill>
              </a:rPr>
              <a:t>(2024)</a:t>
            </a:r>
            <a:r>
              <a:rPr lang="de-DE" sz="900" b="0" i="0" dirty="0">
                <a:solidFill>
                  <a:srgbClr val="595959"/>
                </a:solidFill>
              </a:rPr>
              <a:t>; </a:t>
            </a:r>
            <a:r>
              <a:rPr sz="900" b="0" i="0" dirty="0">
                <a:solidFill>
                  <a:srgbClr val="595959"/>
                </a:solidFill>
              </a:rPr>
              <a:t>Thorpe et al.</a:t>
            </a:r>
            <a:r>
              <a:rPr lang="de-DE" sz="900" b="0" i="0" dirty="0">
                <a:solidFill>
                  <a:srgbClr val="595959"/>
                </a:solidFill>
              </a:rPr>
              <a:t> </a:t>
            </a:r>
            <a:r>
              <a:rPr sz="900" b="0" i="0" dirty="0">
                <a:solidFill>
                  <a:srgbClr val="595959"/>
                </a:solidFill>
              </a:rPr>
              <a:t>(2005</a:t>
            </a:r>
            <a:r>
              <a:rPr lang="de-DE" sz="900" dirty="0">
                <a:solidFill>
                  <a:srgbClr val="595959"/>
                </a:solidFill>
              </a:rPr>
              <a:t>); </a:t>
            </a:r>
            <a:r>
              <a:rPr sz="900" b="0" i="0" dirty="0" err="1">
                <a:solidFill>
                  <a:srgbClr val="595959"/>
                </a:solidFill>
              </a:rPr>
              <a:t>Akbarnia</a:t>
            </a:r>
            <a:r>
              <a:rPr sz="900" b="0" i="0" dirty="0">
                <a:solidFill>
                  <a:srgbClr val="595959"/>
                </a:solidFill>
              </a:rPr>
              <a:t> &amp; </a:t>
            </a:r>
            <a:r>
              <a:rPr sz="900" b="0" i="0" dirty="0" err="1">
                <a:solidFill>
                  <a:srgbClr val="595959"/>
                </a:solidFill>
              </a:rPr>
              <a:t>Daliri</a:t>
            </a:r>
            <a:r>
              <a:rPr lang="de-DE" sz="900" b="0" i="0" dirty="0">
                <a:solidFill>
                  <a:srgbClr val="595959"/>
                </a:solidFill>
              </a:rPr>
              <a:t> </a:t>
            </a:r>
            <a:r>
              <a:rPr sz="900" b="0" i="0" dirty="0">
                <a:solidFill>
                  <a:srgbClr val="595959"/>
                </a:solidFill>
              </a:rPr>
              <a:t>(2024)</a:t>
            </a:r>
          </a:p>
        </p:txBody>
      </p:sp>
      <p:sp>
        <p:nvSpPr>
          <p:cNvPr id="27" name="Rectangle: Rounded Corners 26">
            <a:extLst>
              <a:ext uri="{FF2B5EF4-FFF2-40B4-BE49-F238E27FC236}">
                <a16:creationId xmlns:a16="http://schemas.microsoft.com/office/drawing/2014/main" id="{4EB41A0B-D6D1-45F2-BF68-C82C98CE359E}"/>
              </a:ext>
            </a:extLst>
          </p:cNvPr>
          <p:cNvSpPr/>
          <p:nvPr/>
        </p:nvSpPr>
        <p:spPr>
          <a:xfrm>
            <a:off x="2539273" y="6213699"/>
            <a:ext cx="4355952" cy="18697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a:p>
        </p:txBody>
      </p:sp>
      <p:sp>
        <p:nvSpPr>
          <p:cNvPr id="2" name="Rectangle 1">
            <a:extLst>
              <a:ext uri="{FF2B5EF4-FFF2-40B4-BE49-F238E27FC236}">
                <a16:creationId xmlns:a16="http://schemas.microsoft.com/office/drawing/2014/main" id="{5908AC4A-308A-451E-B854-298B927D6E8F}"/>
              </a:ext>
            </a:extLst>
          </p:cNvPr>
          <p:cNvSpPr/>
          <p:nvPr/>
        </p:nvSpPr>
        <p:spPr>
          <a:xfrm>
            <a:off x="1858983" y="4061377"/>
            <a:ext cx="5442976" cy="307777"/>
          </a:xfrm>
          <a:prstGeom prst="rect">
            <a:avLst/>
          </a:prstGeom>
        </p:spPr>
        <p:txBody>
          <a:bodyPr wrap="square">
            <a:spAutoFit/>
          </a:bodyPr>
          <a:lstStyle/>
          <a:p>
            <a:pPr algn="ctr"/>
            <a:r>
              <a:rPr lang="en-DE" sz="1400" b="1" dirty="0">
                <a:solidFill>
                  <a:schemeClr val="accent1">
                    <a:lumMod val="75000"/>
                  </a:schemeClr>
                </a:solidFill>
              </a:rPr>
              <a:t>Common EEG paradigms for biometric identification</a:t>
            </a: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 name="TextBox 942"/>
          <p:cNvSpPr txBox="1"/>
          <p:nvPr/>
        </p:nvSpPr>
        <p:spPr>
          <a:xfrm>
            <a:off x="1545283" y="6101653"/>
            <a:ext cx="6688957" cy="318549"/>
          </a:xfrm>
          <a:prstGeom prst="rect">
            <a:avLst/>
          </a:prstGeom>
          <a:noFill/>
        </p:spPr>
        <p:txBody>
          <a:bodyPr wrap="square" lIns="54864" tIns="27432" rIns="54864" bIns="27432">
            <a:spAutoFit/>
          </a:bodyPr>
          <a:lstStyle/>
          <a:p>
            <a:pPr>
              <a:lnSpc>
                <a:spcPct val="95000"/>
              </a:lnSpc>
            </a:pPr>
            <a:r>
              <a:rPr sz="900" b="0" i="0" dirty="0" err="1">
                <a:solidFill>
                  <a:srgbClr val="595959"/>
                </a:solidFill>
                <a:latin typeface="Consolas"/>
              </a:rPr>
              <a:t>Xie</a:t>
            </a:r>
            <a:r>
              <a:rPr sz="900" b="0" i="0" dirty="0">
                <a:solidFill>
                  <a:srgbClr val="595959"/>
                </a:solidFill>
                <a:latin typeface="Consolas"/>
              </a:rPr>
              <a:t> et al. (2012)</a:t>
            </a:r>
            <a:r>
              <a:rPr lang="de-DE" sz="900" b="0" i="0" dirty="0">
                <a:solidFill>
                  <a:srgbClr val="595959"/>
                </a:solidFill>
                <a:latin typeface="Consolas"/>
              </a:rPr>
              <a:t>; </a:t>
            </a:r>
            <a:r>
              <a:rPr sz="900" b="0" i="0" dirty="0">
                <a:solidFill>
                  <a:srgbClr val="595959"/>
                </a:solidFill>
                <a:latin typeface="Consolas"/>
              </a:rPr>
              <a:t>Chai et al. (2019)</a:t>
            </a:r>
            <a:r>
              <a:rPr lang="de-DE" sz="900" b="0" i="0" dirty="0">
                <a:solidFill>
                  <a:srgbClr val="595959"/>
                </a:solidFill>
                <a:latin typeface="Consolas"/>
              </a:rPr>
              <a:t>; </a:t>
            </a:r>
            <a:r>
              <a:rPr sz="900" b="0" i="0" dirty="0" err="1">
                <a:solidFill>
                  <a:srgbClr val="595959"/>
                </a:solidFill>
                <a:latin typeface="Consolas"/>
              </a:rPr>
              <a:t>Stawicki</a:t>
            </a:r>
            <a:r>
              <a:rPr sz="900" b="0" i="0" dirty="0">
                <a:solidFill>
                  <a:srgbClr val="595959"/>
                </a:solidFill>
                <a:latin typeface="Consolas"/>
              </a:rPr>
              <a:t> &amp; Volosyak (2020)</a:t>
            </a:r>
            <a:r>
              <a:rPr lang="de-DE" sz="900" b="0" i="0" dirty="0">
                <a:solidFill>
                  <a:srgbClr val="595959"/>
                </a:solidFill>
                <a:latin typeface="Consolas"/>
              </a:rPr>
              <a:t>; </a:t>
            </a:r>
            <a:r>
              <a:rPr sz="900" b="0" i="0" dirty="0">
                <a:solidFill>
                  <a:srgbClr val="595959"/>
                </a:solidFill>
                <a:latin typeface="Consolas"/>
              </a:rPr>
              <a:t>Azadi Moghadam &amp; </a:t>
            </a:r>
            <a:r>
              <a:rPr sz="900" b="0" i="0" dirty="0" err="1">
                <a:solidFill>
                  <a:srgbClr val="595959"/>
                </a:solidFill>
                <a:latin typeface="Consolas"/>
              </a:rPr>
              <a:t>Maleki</a:t>
            </a:r>
            <a:r>
              <a:rPr lang="de-DE" sz="900" dirty="0">
                <a:solidFill>
                  <a:srgbClr val="595959"/>
                </a:solidFill>
                <a:latin typeface="Consolas"/>
              </a:rPr>
              <a:t> </a:t>
            </a:r>
            <a:r>
              <a:rPr sz="900" b="0" i="0" dirty="0">
                <a:solidFill>
                  <a:srgbClr val="595959"/>
                </a:solidFill>
                <a:latin typeface="Consolas"/>
              </a:rPr>
              <a:t>(2023)</a:t>
            </a:r>
            <a:r>
              <a:rPr lang="de-DE" sz="900" b="0" i="0" dirty="0">
                <a:solidFill>
                  <a:srgbClr val="595959"/>
                </a:solidFill>
                <a:latin typeface="Consolas"/>
              </a:rPr>
              <a:t>; Yan et al. (2017); Karimi et al. (2022); </a:t>
            </a:r>
            <a:endParaRPr sz="900" b="0" i="0" dirty="0">
              <a:solidFill>
                <a:srgbClr val="595959"/>
              </a:solidFill>
              <a:latin typeface="Consolas"/>
            </a:endParaRPr>
          </a:p>
        </p:txBody>
      </p:sp>
      <p:sp>
        <p:nvSpPr>
          <p:cNvPr id="931" name="Footer Placeholder 931"/>
          <p:cNvSpPr>
            <a:spLocks noGrp="1"/>
          </p:cNvSpPr>
          <p:nvPr>
            <p:ph type="ftr" sz="quarter" idx="11"/>
          </p:nvPr>
        </p:nvSpPr>
        <p:spPr/>
        <p:txBody>
          <a:bodyPr/>
          <a:lstStyle/>
          <a:p>
            <a:r>
              <a:rPr lang="en-US" dirty="0"/>
              <a:t>IEEE SMC 2026</a:t>
            </a:r>
          </a:p>
        </p:txBody>
      </p:sp>
      <p:sp>
        <p:nvSpPr>
          <p:cNvPr id="932" name="Slide Number Placeholder 932"/>
          <p:cNvSpPr>
            <a:spLocks noGrp="1"/>
          </p:cNvSpPr>
          <p:nvPr>
            <p:ph type="sldNum" sz="quarter" idx="12"/>
          </p:nvPr>
        </p:nvSpPr>
        <p:spPr/>
        <p:txBody>
          <a:bodyPr/>
          <a:lstStyle/>
          <a:p>
            <a:fld id="{888CC2B5-7555-4954-8704-E5081F891950}" type="slidenum">
              <a:rPr lang="en-US" smtClean="0"/>
              <a:t>3</a:t>
            </a:fld>
            <a:endParaRPr lang="en-US"/>
          </a:p>
        </p:txBody>
      </p:sp>
      <p:sp>
        <p:nvSpPr>
          <p:cNvPr id="936" name="TextBox 935"/>
          <p:cNvSpPr txBox="1"/>
          <p:nvPr/>
        </p:nvSpPr>
        <p:spPr>
          <a:xfrm>
            <a:off x="-188155" y="106255"/>
            <a:ext cx="3922776"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From Flicker to Motion</a:t>
            </a:r>
          </a:p>
        </p:txBody>
      </p:sp>
      <p:sp>
        <p:nvSpPr>
          <p:cNvPr id="937" name="Rounded Rectangle 936"/>
          <p:cNvSpPr/>
          <p:nvPr/>
        </p:nvSpPr>
        <p:spPr>
          <a:xfrm>
            <a:off x="918796" y="896874"/>
            <a:ext cx="3207433" cy="1660496"/>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400" b="1" i="0" dirty="0">
                <a:solidFill>
                  <a:srgbClr val="4472C4"/>
                </a:solidFill>
              </a:rPr>
              <a:t>Conventional SSVEP</a:t>
            </a:r>
          </a:p>
          <a:p>
            <a:pPr marL="237744" indent="-237744">
              <a:lnSpc>
                <a:spcPct val="95000"/>
              </a:lnSpc>
              <a:spcBef>
                <a:spcPts val="500"/>
              </a:spcBef>
              <a:buFont typeface="Courier New" pitchFamily="49" charset="0"/>
              <a:buChar char="o"/>
            </a:pPr>
            <a:r>
              <a:rPr lang="de-DE" sz="1250" dirty="0" err="1">
                <a:solidFill>
                  <a:srgbClr val="000000"/>
                </a:solidFill>
              </a:rPr>
              <a:t>Periodic</a:t>
            </a:r>
            <a:r>
              <a:rPr lang="de-DE" sz="1250" dirty="0">
                <a:solidFill>
                  <a:srgbClr val="000000"/>
                </a:solidFill>
              </a:rPr>
              <a:t> </a:t>
            </a:r>
            <a:r>
              <a:rPr lang="de-DE" sz="1250" dirty="0" err="1">
                <a:solidFill>
                  <a:srgbClr val="000000"/>
                </a:solidFill>
              </a:rPr>
              <a:t>luminance</a:t>
            </a:r>
            <a:r>
              <a:rPr lang="de-DE" sz="1250" dirty="0">
                <a:solidFill>
                  <a:srgbClr val="000000"/>
                </a:solidFill>
              </a:rPr>
              <a:t> </a:t>
            </a:r>
            <a:r>
              <a:rPr lang="de-DE" sz="1250" dirty="0" err="1">
                <a:solidFill>
                  <a:srgbClr val="000000"/>
                </a:solidFill>
              </a:rPr>
              <a:t>modulation</a:t>
            </a:r>
            <a:endParaRPr lang="de-DE" sz="1250" dirty="0">
              <a:solidFill>
                <a:srgbClr val="000000"/>
              </a:solidFill>
            </a:endParaRPr>
          </a:p>
          <a:p>
            <a:pPr marL="237744" indent="-237744">
              <a:lnSpc>
                <a:spcPct val="95000"/>
              </a:lnSpc>
              <a:spcBef>
                <a:spcPts val="500"/>
              </a:spcBef>
              <a:buFont typeface="Courier New" pitchFamily="49" charset="0"/>
              <a:buChar char="o"/>
            </a:pPr>
            <a:r>
              <a:rPr lang="de-DE" sz="1250" dirty="0" err="1">
                <a:solidFill>
                  <a:srgbClr val="000000"/>
                </a:solidFill>
              </a:rPr>
              <a:t>Frequency-locked</a:t>
            </a:r>
            <a:r>
              <a:rPr lang="de-DE" sz="1250" dirty="0">
                <a:solidFill>
                  <a:srgbClr val="000000"/>
                </a:solidFill>
              </a:rPr>
              <a:t> occipital </a:t>
            </a:r>
            <a:r>
              <a:rPr lang="de-DE" sz="1250" dirty="0" err="1">
                <a:solidFill>
                  <a:srgbClr val="000000"/>
                </a:solidFill>
              </a:rPr>
              <a:t>response</a:t>
            </a:r>
            <a:endParaRPr lang="de-DE" sz="1250" dirty="0">
              <a:solidFill>
                <a:srgbClr val="000000"/>
              </a:solidFill>
            </a:endParaRPr>
          </a:p>
          <a:p>
            <a:pPr marL="237744" indent="-237744">
              <a:lnSpc>
                <a:spcPct val="95000"/>
              </a:lnSpc>
              <a:spcBef>
                <a:spcPts val="500"/>
              </a:spcBef>
              <a:buFont typeface="Courier New" pitchFamily="49" charset="0"/>
              <a:buChar char="o"/>
            </a:pPr>
            <a:r>
              <a:rPr lang="en-US" sz="1250" dirty="0">
                <a:solidFill>
                  <a:srgbClr val="000000"/>
                </a:solidFill>
              </a:rPr>
              <a:t>Widely used in multi-target BCIs</a:t>
            </a:r>
          </a:p>
          <a:p>
            <a:pPr marL="237744" indent="-237744">
              <a:lnSpc>
                <a:spcPct val="95000"/>
              </a:lnSpc>
              <a:spcBef>
                <a:spcPts val="500"/>
              </a:spcBef>
              <a:buFont typeface="Courier New" pitchFamily="49" charset="0"/>
              <a:buChar char="o"/>
            </a:pPr>
            <a:r>
              <a:rPr lang="en-US" sz="1250" dirty="0">
                <a:solidFill>
                  <a:srgbClr val="000000"/>
                </a:solidFill>
              </a:rPr>
              <a:t>Repetitive flicker may cause discomfort</a:t>
            </a:r>
            <a:endParaRPr sz="1250" b="0" i="0" dirty="0">
              <a:solidFill>
                <a:srgbClr val="000000"/>
              </a:solidFill>
              <a:latin typeface="Calibri"/>
            </a:endParaRPr>
          </a:p>
        </p:txBody>
      </p:sp>
      <p:sp>
        <p:nvSpPr>
          <p:cNvPr id="938" name="Right Arrow 937"/>
          <p:cNvSpPr/>
          <p:nvPr/>
        </p:nvSpPr>
        <p:spPr>
          <a:xfrm>
            <a:off x="4262995" y="1599106"/>
            <a:ext cx="502920" cy="256032"/>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9" name="Rounded Rectangle 938"/>
          <p:cNvSpPr/>
          <p:nvPr/>
        </p:nvSpPr>
        <p:spPr>
          <a:xfrm>
            <a:off x="4885183" y="896874"/>
            <a:ext cx="3425380" cy="1660496"/>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400" b="1" i="0" dirty="0">
                <a:solidFill>
                  <a:srgbClr val="548235"/>
                </a:solidFill>
              </a:rPr>
              <a:t>Motion-based SSMVEP</a:t>
            </a:r>
          </a:p>
          <a:p>
            <a:pPr marL="237744" indent="-237744">
              <a:lnSpc>
                <a:spcPct val="95000"/>
              </a:lnSpc>
              <a:spcBef>
                <a:spcPts val="500"/>
              </a:spcBef>
              <a:buFont typeface="Courier New" pitchFamily="49" charset="0"/>
              <a:buChar char="o"/>
            </a:pPr>
            <a:r>
              <a:rPr lang="en-US" sz="1250" dirty="0">
                <a:solidFill>
                  <a:srgbClr val="000000"/>
                </a:solidFill>
              </a:rPr>
              <a:t>Periodic motion without explicit on–off flicker</a:t>
            </a:r>
          </a:p>
          <a:p>
            <a:pPr marL="237744" indent="-237744">
              <a:lnSpc>
                <a:spcPct val="95000"/>
              </a:lnSpc>
              <a:spcBef>
                <a:spcPts val="500"/>
              </a:spcBef>
              <a:buFont typeface="Courier New" pitchFamily="49" charset="0"/>
              <a:buChar char="o"/>
            </a:pPr>
            <a:r>
              <a:rPr lang="de-DE" sz="1250" dirty="0" err="1">
                <a:solidFill>
                  <a:srgbClr val="000000"/>
                </a:solidFill>
              </a:rPr>
              <a:t>Frequency-locked</a:t>
            </a:r>
            <a:r>
              <a:rPr lang="de-DE" sz="1250" dirty="0">
                <a:solidFill>
                  <a:srgbClr val="000000"/>
                </a:solidFill>
              </a:rPr>
              <a:t> </a:t>
            </a:r>
            <a:r>
              <a:rPr lang="de-DE" sz="1250" dirty="0" err="1">
                <a:solidFill>
                  <a:srgbClr val="000000"/>
                </a:solidFill>
              </a:rPr>
              <a:t>steady-state</a:t>
            </a:r>
            <a:r>
              <a:rPr lang="de-DE" sz="1250" dirty="0">
                <a:solidFill>
                  <a:srgbClr val="000000"/>
                </a:solidFill>
              </a:rPr>
              <a:t> </a:t>
            </a:r>
            <a:r>
              <a:rPr lang="de-DE" sz="1250" dirty="0" err="1">
                <a:solidFill>
                  <a:srgbClr val="000000"/>
                </a:solidFill>
              </a:rPr>
              <a:t>response</a:t>
            </a:r>
            <a:endParaRPr lang="de-DE" sz="1250" dirty="0">
              <a:solidFill>
                <a:srgbClr val="000000"/>
              </a:solidFill>
            </a:endParaRPr>
          </a:p>
          <a:p>
            <a:pPr marL="237744" indent="-237744">
              <a:lnSpc>
                <a:spcPct val="95000"/>
              </a:lnSpc>
              <a:spcBef>
                <a:spcPts val="500"/>
              </a:spcBef>
              <a:buFont typeface="Courier New" pitchFamily="49" charset="0"/>
              <a:buChar char="o"/>
            </a:pPr>
            <a:r>
              <a:rPr lang="en-US" sz="1250" dirty="0">
                <a:solidFill>
                  <a:srgbClr val="000000"/>
                </a:solidFill>
              </a:rPr>
              <a:t>Continuous spatial transformation</a:t>
            </a:r>
          </a:p>
          <a:p>
            <a:pPr marL="237744" indent="-237744">
              <a:lnSpc>
                <a:spcPct val="95000"/>
              </a:lnSpc>
              <a:spcBef>
                <a:spcPts val="500"/>
              </a:spcBef>
              <a:buFont typeface="Courier New" pitchFamily="49" charset="0"/>
              <a:buChar char="o"/>
            </a:pPr>
            <a:r>
              <a:rPr lang="en-US" sz="1250" dirty="0" err="1">
                <a:solidFill>
                  <a:srgbClr val="000000"/>
                </a:solidFill>
              </a:rPr>
              <a:t>Favourable</a:t>
            </a:r>
            <a:r>
              <a:rPr lang="en-US" sz="1250" dirty="0">
                <a:solidFill>
                  <a:srgbClr val="000000"/>
                </a:solidFill>
              </a:rPr>
              <a:t> comfort outcomes reported</a:t>
            </a:r>
          </a:p>
          <a:p>
            <a:pPr marL="237744" indent="-237744">
              <a:lnSpc>
                <a:spcPct val="95000"/>
              </a:lnSpc>
              <a:spcBef>
                <a:spcPts val="500"/>
              </a:spcBef>
              <a:buFont typeface="Courier New" pitchFamily="49" charset="0"/>
              <a:buChar char="o"/>
            </a:pPr>
            <a:endParaRPr sz="1250" dirty="0">
              <a:solidFill>
                <a:srgbClr val="000000"/>
              </a:solidFill>
              <a:latin typeface="Calibri"/>
            </a:endParaRPr>
          </a:p>
        </p:txBody>
      </p:sp>
      <p:sp>
        <p:nvSpPr>
          <p:cNvPr id="942" name="Rounded Rectangle 941"/>
          <p:cNvSpPr/>
          <p:nvPr/>
        </p:nvSpPr>
        <p:spPr>
          <a:xfrm>
            <a:off x="744473" y="5362565"/>
            <a:ext cx="7753349" cy="682420"/>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54864" rtlCol="0" anchor="ctr"/>
          <a:lstStyle/>
          <a:p>
            <a:pPr algn="l">
              <a:lnSpc>
                <a:spcPct val="95000"/>
              </a:lnSpc>
            </a:pPr>
            <a:r>
              <a:rPr sz="1300" b="1" i="0" dirty="0">
                <a:solidFill>
                  <a:srgbClr val="ED7D31"/>
                </a:solidFill>
              </a:rPr>
              <a:t>The gap:  </a:t>
            </a:r>
            <a:r>
              <a:rPr sz="1300" b="0" i="0" dirty="0">
                <a:solidFill>
                  <a:srgbClr val="000000"/>
                </a:solidFill>
              </a:rPr>
              <a:t>SSVEP and SSMVEP are extensively studied for command decoding. Their application to biometric identification</a:t>
            </a:r>
            <a:r>
              <a:rPr lang="de-DE" sz="1300" b="0" i="0" dirty="0">
                <a:solidFill>
                  <a:srgbClr val="000000"/>
                </a:solidFill>
              </a:rPr>
              <a:t>,</a:t>
            </a:r>
            <a:r>
              <a:rPr sz="1300" b="0" i="0" dirty="0">
                <a:solidFill>
                  <a:srgbClr val="000000"/>
                </a:solidFill>
              </a:rPr>
              <a:t> motion-based stimulation in particular</a:t>
            </a:r>
            <a:r>
              <a:rPr lang="de-DE" sz="1300" b="0" i="0" dirty="0">
                <a:solidFill>
                  <a:srgbClr val="000000"/>
                </a:solidFill>
              </a:rPr>
              <a:t>,</a:t>
            </a:r>
            <a:r>
              <a:rPr sz="1300" b="0" i="0" dirty="0">
                <a:solidFill>
                  <a:srgbClr val="000000"/>
                </a:solidFill>
              </a:rPr>
              <a:t> remains </a:t>
            </a:r>
            <a:r>
              <a:rPr sz="1300" b="1" i="1" dirty="0">
                <a:solidFill>
                  <a:srgbClr val="000000"/>
                </a:solidFill>
              </a:rPr>
              <a:t>comparatively underexplored</a:t>
            </a:r>
            <a:r>
              <a:rPr sz="1300" b="0" i="0" dirty="0">
                <a:solidFill>
                  <a:srgbClr val="000000"/>
                </a:solidFill>
              </a:rPr>
              <a:t>.</a:t>
            </a:r>
          </a:p>
        </p:txBody>
      </p:sp>
      <p:sp>
        <p:nvSpPr>
          <p:cNvPr id="2" name="Rectangle: Rounded Corners 1">
            <a:extLst>
              <a:ext uri="{FF2B5EF4-FFF2-40B4-BE49-F238E27FC236}">
                <a16:creationId xmlns:a16="http://schemas.microsoft.com/office/drawing/2014/main" id="{76929D68-B3D4-4F02-95F4-EE2DEBBF9BCE}"/>
              </a:ext>
            </a:extLst>
          </p:cNvPr>
          <p:cNvSpPr/>
          <p:nvPr/>
        </p:nvSpPr>
        <p:spPr>
          <a:xfrm>
            <a:off x="1500395" y="6093625"/>
            <a:ext cx="6575928" cy="31854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dirty="0"/>
          </a:p>
        </p:txBody>
      </p:sp>
      <p:pic>
        <p:nvPicPr>
          <p:cNvPr id="18" name="stimuliTest_60">
            <a:hlinkClick r:id="" action="ppaction://media"/>
            <a:extLst>
              <a:ext uri="{FF2B5EF4-FFF2-40B4-BE49-F238E27FC236}">
                <a16:creationId xmlns:a16="http://schemas.microsoft.com/office/drawing/2014/main" id="{0D4AFD7D-B2D0-4682-BB73-0E837E721E2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1" t="62555" r="84650" b="7712"/>
          <a:stretch/>
        </p:blipFill>
        <p:spPr>
          <a:xfrm>
            <a:off x="1700171" y="2855363"/>
            <a:ext cx="1471654" cy="1603359"/>
          </a:xfrm>
          <a:prstGeom prst="rect">
            <a:avLst/>
          </a:prstGeom>
        </p:spPr>
      </p:pic>
      <p:pic>
        <p:nvPicPr>
          <p:cNvPr id="19" name="stimuliTest_60">
            <a:hlinkClick r:id="" action="ppaction://media"/>
            <a:extLst>
              <a:ext uri="{FF2B5EF4-FFF2-40B4-BE49-F238E27FC236}">
                <a16:creationId xmlns:a16="http://schemas.microsoft.com/office/drawing/2014/main" id="{81B1288C-7C2D-4133-B4FB-6C1158C8ABB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85174" t="63876" b="9169"/>
          <a:stretch/>
        </p:blipFill>
        <p:spPr>
          <a:xfrm>
            <a:off x="5114925" y="2744344"/>
            <a:ext cx="1123950" cy="1149470"/>
          </a:xfrm>
          <a:prstGeom prst="rect">
            <a:avLst/>
          </a:prstGeom>
        </p:spPr>
      </p:pic>
      <p:pic>
        <p:nvPicPr>
          <p:cNvPr id="20" name="mVEP_fan_f1_Size_m__freq01_rev1-ezgif.com-crop-video">
            <a:hlinkClick r:id="" action="ppaction://media"/>
            <a:extLst>
              <a:ext uri="{FF2B5EF4-FFF2-40B4-BE49-F238E27FC236}">
                <a16:creationId xmlns:a16="http://schemas.microsoft.com/office/drawing/2014/main" id="{9C4FD27E-0C52-4829-B668-CFFEA76D2640}"/>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6926853" y="2744344"/>
            <a:ext cx="1149470" cy="1149470"/>
          </a:xfrm>
          <a:prstGeom prst="rect">
            <a:avLst/>
          </a:prstGeom>
        </p:spPr>
      </p:pic>
      <p:pic>
        <p:nvPicPr>
          <p:cNvPr id="21" name="ezgif.com-video-to-mp4-converter">
            <a:hlinkClick r:id="" action="ppaction://media"/>
            <a:extLst>
              <a:ext uri="{FF2B5EF4-FFF2-40B4-BE49-F238E27FC236}">
                <a16:creationId xmlns:a16="http://schemas.microsoft.com/office/drawing/2014/main" id="{4636ED38-295E-4DCB-AD7A-8CC539A7D9D3}"/>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6115050" y="4053454"/>
            <a:ext cx="1149470" cy="1149470"/>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00" fill="hold"/>
                                        <p:tgtEl>
                                          <p:spTgt spid="18"/>
                                        </p:tgtEl>
                                      </p:cBhvr>
                                    </p:cmd>
                                  </p:childTnLst>
                                </p:cTn>
                              </p:par>
                              <p:par>
                                <p:cTn id="7" presetID="1" presetClass="mediacall" presetSubtype="0" fill="hold" nodeType="withEffect">
                                  <p:stCondLst>
                                    <p:cond delay="0"/>
                                  </p:stCondLst>
                                  <p:childTnLst>
                                    <p:cmd type="call" cmd="playFrom(0.0)">
                                      <p:cBhvr>
                                        <p:cTn id="8" dur="15000" fill="hold"/>
                                        <p:tgtEl>
                                          <p:spTgt spid="19"/>
                                        </p:tgtEl>
                                      </p:cBhvr>
                                    </p:cmd>
                                  </p:childTnLst>
                                </p:cTn>
                              </p:par>
                              <p:par>
                                <p:cTn id="9" presetID="1" presetClass="mediacall" presetSubtype="0" fill="hold" nodeType="withEffect">
                                  <p:stCondLst>
                                    <p:cond delay="0"/>
                                  </p:stCondLst>
                                  <p:childTnLst>
                                    <p:cmd type="call" cmd="playFrom(0.0)">
                                      <p:cBhvr>
                                        <p:cTn id="10" dur="5014" fill="hold"/>
                                        <p:tgtEl>
                                          <p:spTgt spid="20"/>
                                        </p:tgtEl>
                                      </p:cBhvr>
                                    </p:cmd>
                                  </p:childTnLst>
                                </p:cTn>
                              </p:par>
                              <p:par>
                                <p:cTn id="11" presetID="1" presetClass="mediacall" presetSubtype="0" fill="hold" nodeType="withEffect">
                                  <p:stCondLst>
                                    <p:cond delay="0"/>
                                  </p:stCondLst>
                                  <p:childTnLst>
                                    <p:cmd type="call" cmd="playFrom(0.0)">
                                      <p:cBhvr>
                                        <p:cTn id="12" dur="500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8"/>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8"/>
                                        </p:tgtEl>
                                      </p:cBhvr>
                                    </p:cmd>
                                  </p:childTnLst>
                                </p:cTn>
                              </p:par>
                            </p:childTnLst>
                          </p:cTn>
                        </p:par>
                      </p:childTnLst>
                    </p:cTn>
                  </p:par>
                </p:childTnLst>
              </p:cTn>
              <p:nextCondLst>
                <p:cond evt="onClick" delay="0">
                  <p:tgtEl>
                    <p:spTgt spid="18"/>
                  </p:tgtEl>
                </p:cond>
              </p:nextCondLst>
            </p:seq>
            <p:video>
              <p:cMediaNode vol="80000">
                <p:cTn id="18" fill="hold" display="0">
                  <p:stCondLst>
                    <p:cond delay="indefinite"/>
                  </p:stCondLst>
                </p:cTn>
                <p:tgtEl>
                  <p:spTgt spid="18"/>
                </p:tgtEl>
              </p:cMediaNode>
            </p:video>
            <p:seq concurrent="1" nextAc="seek">
              <p:cTn id="19" restart="whenNotActive" fill="hold" evtFilter="cancelBubble" nodeType="interactiveSeq">
                <p:stCondLst>
                  <p:cond evt="onClick" delay="0">
                    <p:tgtEl>
                      <p:spTgt spid="19"/>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19"/>
                                        </p:tgtEl>
                                      </p:cBhvr>
                                    </p:cmd>
                                  </p:childTnLst>
                                </p:cTn>
                              </p:par>
                            </p:childTnLst>
                          </p:cTn>
                        </p:par>
                      </p:childTnLst>
                    </p:cTn>
                  </p:par>
                </p:childTnLst>
              </p:cTn>
              <p:nextCondLst>
                <p:cond evt="onClick" delay="0">
                  <p:tgtEl>
                    <p:spTgt spid="19"/>
                  </p:tgtEl>
                </p:cond>
              </p:nextCondLst>
            </p:seq>
            <p:video>
              <p:cMediaNode vol="80000">
                <p:cTn id="24" fill="hold" display="0">
                  <p:stCondLst>
                    <p:cond delay="indefinite"/>
                  </p:stCondLst>
                </p:cTn>
                <p:tgtEl>
                  <p:spTgt spid="19"/>
                </p:tgtEl>
              </p:cMediaNode>
            </p:video>
            <p:seq concurrent="1" nextAc="seek">
              <p:cTn id="25" restart="whenNotActive" fill="hold" evtFilter="cancelBubble" nodeType="interactiveSeq">
                <p:stCondLst>
                  <p:cond evt="onClick" delay="0">
                    <p:tgtEl>
                      <p:spTgt spid="20"/>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withEffect">
                                  <p:stCondLst>
                                    <p:cond delay="0"/>
                                  </p:stCondLst>
                                  <p:childTnLst>
                                    <p:cmd type="call" cmd="togglePause">
                                      <p:cBhvr>
                                        <p:cTn id="29" dur="1" fill="hold"/>
                                        <p:tgtEl>
                                          <p:spTgt spid="20"/>
                                        </p:tgtEl>
                                      </p:cBhvr>
                                    </p:cmd>
                                  </p:childTnLst>
                                </p:cTn>
                              </p:par>
                            </p:childTnLst>
                          </p:cTn>
                        </p:par>
                      </p:childTnLst>
                    </p:cTn>
                  </p:par>
                </p:childTnLst>
              </p:cTn>
              <p:nextCondLst>
                <p:cond evt="onClick" delay="0">
                  <p:tgtEl>
                    <p:spTgt spid="20"/>
                  </p:tgtEl>
                </p:cond>
              </p:nextCondLst>
            </p:seq>
            <p:video>
              <p:cMediaNode vol="80000">
                <p:cTn id="30" repeatCount="indefinite" fill="hold" display="0">
                  <p:stCondLst>
                    <p:cond delay="indefinite"/>
                  </p:stCondLst>
                </p:cTn>
                <p:tgtEl>
                  <p:spTgt spid="20"/>
                </p:tgtEl>
              </p:cMediaNode>
            </p:video>
            <p:seq concurrent="1" nextAc="seek">
              <p:cTn id="31" restart="whenNotActive" fill="hold" evtFilter="cancelBubble" nodeType="interactiveSeq">
                <p:stCondLst>
                  <p:cond evt="onClick" delay="0">
                    <p:tgtEl>
                      <p:spTgt spid="21"/>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withEffect">
                                  <p:stCondLst>
                                    <p:cond delay="0"/>
                                  </p:stCondLst>
                                  <p:childTnLst>
                                    <p:cmd type="call" cmd="togglePause">
                                      <p:cBhvr>
                                        <p:cTn id="35" dur="1" fill="hold"/>
                                        <p:tgtEl>
                                          <p:spTgt spid="21"/>
                                        </p:tgtEl>
                                      </p:cBhvr>
                                    </p:cmd>
                                  </p:childTnLst>
                                </p:cTn>
                              </p:par>
                            </p:childTnLst>
                          </p:cTn>
                        </p:par>
                      </p:childTnLst>
                    </p:cTn>
                  </p:par>
                </p:childTnLst>
              </p:cTn>
              <p:nextCondLst>
                <p:cond evt="onClick" delay="0">
                  <p:tgtEl>
                    <p:spTgt spid="21"/>
                  </p:tgtEl>
                </p:cond>
              </p:nextCondLst>
            </p:seq>
            <p:video>
              <p:cMediaNode vol="80000">
                <p:cTn id="36" repeatCount="indefinite" fill="hold" display="0">
                  <p:stCondLst>
                    <p:cond delay="indefinite"/>
                  </p:stCondLst>
                </p:cTn>
                <p:tgtEl>
                  <p:spTgt spid="21"/>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8BD34D9B-EB4B-4EBF-B4F9-7BF0757BB75E}"/>
              </a:ext>
            </a:extLst>
          </p:cNvPr>
          <p:cNvSpPr/>
          <p:nvPr/>
        </p:nvSpPr>
        <p:spPr>
          <a:xfrm>
            <a:off x="1477474" y="1965411"/>
            <a:ext cx="232263" cy="24510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DE"/>
          </a:p>
        </p:txBody>
      </p:sp>
      <p:sp>
        <p:nvSpPr>
          <p:cNvPr id="24" name="Oval 23">
            <a:extLst>
              <a:ext uri="{FF2B5EF4-FFF2-40B4-BE49-F238E27FC236}">
                <a16:creationId xmlns:a16="http://schemas.microsoft.com/office/drawing/2014/main" id="{9550106C-B1FA-45BC-8A34-83D1D0367349}"/>
              </a:ext>
            </a:extLst>
          </p:cNvPr>
          <p:cNvSpPr/>
          <p:nvPr/>
        </p:nvSpPr>
        <p:spPr>
          <a:xfrm>
            <a:off x="1494895" y="3171481"/>
            <a:ext cx="232263" cy="245107"/>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DE"/>
          </a:p>
        </p:txBody>
      </p:sp>
      <p:sp>
        <p:nvSpPr>
          <p:cNvPr id="3" name="Oval 2">
            <a:extLst>
              <a:ext uri="{FF2B5EF4-FFF2-40B4-BE49-F238E27FC236}">
                <a16:creationId xmlns:a16="http://schemas.microsoft.com/office/drawing/2014/main" id="{4DDEE2C9-E7A9-4F84-881C-E4CE89513557}"/>
              </a:ext>
            </a:extLst>
          </p:cNvPr>
          <p:cNvSpPr/>
          <p:nvPr/>
        </p:nvSpPr>
        <p:spPr>
          <a:xfrm>
            <a:off x="1474617" y="4331579"/>
            <a:ext cx="232263" cy="2451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41" name="Footer Placeholder 941"/>
          <p:cNvSpPr>
            <a:spLocks noGrp="1"/>
          </p:cNvSpPr>
          <p:nvPr>
            <p:ph type="ftr" sz="quarter" idx="11"/>
          </p:nvPr>
        </p:nvSpPr>
        <p:spPr/>
        <p:txBody>
          <a:bodyPr/>
          <a:lstStyle/>
          <a:p>
            <a:r>
              <a:rPr lang="en-US"/>
              <a:t>IEEE SMC 2026</a:t>
            </a:r>
          </a:p>
        </p:txBody>
      </p:sp>
      <p:sp>
        <p:nvSpPr>
          <p:cNvPr id="942" name="Slide Number Placeholder 942"/>
          <p:cNvSpPr>
            <a:spLocks noGrp="1"/>
          </p:cNvSpPr>
          <p:nvPr>
            <p:ph type="sldNum" sz="quarter" idx="12"/>
          </p:nvPr>
        </p:nvSpPr>
        <p:spPr/>
        <p:txBody>
          <a:bodyPr/>
          <a:lstStyle/>
          <a:p>
            <a:fld id="{888CC2B5-7555-4954-8704-E5081F891950}" type="slidenum">
              <a:rPr lang="en-US" smtClean="0"/>
              <a:t>4</a:t>
            </a:fld>
            <a:endParaRPr lang="en-US"/>
          </a:p>
        </p:txBody>
      </p:sp>
      <p:sp>
        <p:nvSpPr>
          <p:cNvPr id="946" name="TextBox 945"/>
          <p:cNvSpPr txBox="1"/>
          <p:nvPr/>
        </p:nvSpPr>
        <p:spPr>
          <a:xfrm>
            <a:off x="137160" y="180825"/>
            <a:ext cx="2367915" cy="424732"/>
          </a:xfrm>
          <a:prstGeom prst="rect">
            <a:avLst/>
          </a:prstGeom>
          <a:noFill/>
        </p:spPr>
        <p:txBody>
          <a:bodyPr wrap="square" lIns="54864" tIns="27432" rIns="54864" bIns="27432" anchor="ctr">
            <a:spAutoFit/>
          </a:bodyPr>
          <a:lstStyle/>
          <a:p>
            <a:pPr algn="ctr"/>
            <a:r>
              <a:rPr lang="de-DE" sz="2400" b="1" dirty="0">
                <a:solidFill>
                  <a:srgbClr val="203864"/>
                </a:solidFill>
                <a:latin typeface="Calibri Light"/>
                <a:ea typeface="+mj-ea"/>
                <a:cs typeface="+mj-cs"/>
              </a:rPr>
              <a:t>Study </a:t>
            </a:r>
            <a:r>
              <a:rPr lang="de-DE" sz="2400" b="1" dirty="0" err="1">
                <a:solidFill>
                  <a:srgbClr val="203864"/>
                </a:solidFill>
                <a:latin typeface="Calibri Light"/>
                <a:ea typeface="+mj-ea"/>
                <a:cs typeface="+mj-cs"/>
              </a:rPr>
              <a:t>Overview</a:t>
            </a:r>
            <a:endParaRPr sz="2400" b="1" dirty="0">
              <a:solidFill>
                <a:srgbClr val="203864"/>
              </a:solidFill>
              <a:latin typeface="Calibri Light"/>
              <a:ea typeface="+mj-ea"/>
              <a:cs typeface="+mj-cs"/>
            </a:endParaRPr>
          </a:p>
        </p:txBody>
      </p:sp>
      <p:sp>
        <p:nvSpPr>
          <p:cNvPr id="947" name="Rectangle 946"/>
          <p:cNvSpPr/>
          <p:nvPr/>
        </p:nvSpPr>
        <p:spPr>
          <a:xfrm>
            <a:off x="756138" y="896112"/>
            <a:ext cx="7411916" cy="868680"/>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8" name="TextBox 947"/>
          <p:cNvSpPr txBox="1"/>
          <p:nvPr/>
        </p:nvSpPr>
        <p:spPr>
          <a:xfrm>
            <a:off x="846259" y="952340"/>
            <a:ext cx="7231674" cy="738664"/>
          </a:xfrm>
          <a:prstGeom prst="rect">
            <a:avLst/>
          </a:prstGeom>
          <a:noFill/>
        </p:spPr>
        <p:txBody>
          <a:bodyPr wrap="square" lIns="0" tIns="18288" rIns="0" bIns="18288" anchor="ctr">
            <a:spAutoFit/>
          </a:bodyPr>
          <a:lstStyle/>
          <a:p>
            <a:pPr algn="just">
              <a:lnSpc>
                <a:spcPct val="95000"/>
              </a:lnSpc>
            </a:pPr>
            <a:r>
              <a:rPr lang="en-US" sz="1600" b="1" dirty="0">
                <a:solidFill>
                  <a:srgbClr val="000000"/>
                </a:solidFill>
                <a:latin typeface="Calibri"/>
              </a:rPr>
              <a:t>Research aim: </a:t>
            </a:r>
            <a:r>
              <a:rPr lang="en-US" sz="1600" dirty="0">
                <a:solidFill>
                  <a:srgbClr val="000000"/>
                </a:solidFill>
                <a:latin typeface="Calibri"/>
              </a:rPr>
              <a:t>To evaluate whether EEG responses elicited by a single, centrally presented motion stimulus contain sufficient subject-specific information for closed-set identification.</a:t>
            </a:r>
            <a:endParaRPr sz="1600" dirty="0">
              <a:solidFill>
                <a:srgbClr val="000000"/>
              </a:solidFill>
              <a:latin typeface="Calibri"/>
            </a:endParaRPr>
          </a:p>
        </p:txBody>
      </p:sp>
      <p:sp>
        <p:nvSpPr>
          <p:cNvPr id="949" name="Rounded Rectangle 948"/>
          <p:cNvSpPr/>
          <p:nvPr/>
        </p:nvSpPr>
        <p:spPr>
          <a:xfrm>
            <a:off x="1587011" y="2055347"/>
            <a:ext cx="5969977" cy="1051560"/>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50" name="TextBox 949"/>
          <p:cNvSpPr txBox="1"/>
          <p:nvPr/>
        </p:nvSpPr>
        <p:spPr>
          <a:xfrm>
            <a:off x="1335547" y="1902967"/>
            <a:ext cx="502920" cy="317010"/>
          </a:xfrm>
          <a:prstGeom prst="rect">
            <a:avLst/>
          </a:prstGeom>
          <a:noFill/>
        </p:spPr>
        <p:txBody>
          <a:bodyPr wrap="square" lIns="54864" tIns="27432" rIns="54864" bIns="27432">
            <a:spAutoFit/>
          </a:bodyPr>
          <a:lstStyle/>
          <a:p>
            <a:pPr algn="ctr"/>
            <a:r>
              <a:rPr sz="1700" b="1" i="0" dirty="0">
                <a:solidFill>
                  <a:schemeClr val="bg1"/>
                </a:solidFill>
                <a:latin typeface="Consolas"/>
              </a:rPr>
              <a:t>1</a:t>
            </a:r>
          </a:p>
        </p:txBody>
      </p:sp>
      <p:sp>
        <p:nvSpPr>
          <p:cNvPr id="951" name="TextBox 950"/>
          <p:cNvSpPr txBox="1"/>
          <p:nvPr/>
        </p:nvSpPr>
        <p:spPr>
          <a:xfrm>
            <a:off x="1736481" y="2143059"/>
            <a:ext cx="5723792" cy="876137"/>
          </a:xfrm>
          <a:prstGeom prst="rect">
            <a:avLst/>
          </a:prstGeom>
          <a:noFill/>
        </p:spPr>
        <p:txBody>
          <a:bodyPr wrap="square" lIns="54864" tIns="27432" rIns="54864" bIns="27432">
            <a:spAutoFit/>
          </a:bodyPr>
          <a:lstStyle/>
          <a:p>
            <a:pPr algn="l"/>
            <a:r>
              <a:rPr sz="1400" b="1" i="0" dirty="0">
                <a:solidFill>
                  <a:srgbClr val="000000"/>
                </a:solidFill>
              </a:rPr>
              <a:t>Configurable three-layer radial-</a:t>
            </a:r>
            <a:r>
              <a:rPr lang="de-DE" sz="1400" b="1" i="0" dirty="0" err="1">
                <a:solidFill>
                  <a:srgbClr val="000000"/>
                </a:solidFill>
              </a:rPr>
              <a:t>motion</a:t>
            </a:r>
            <a:r>
              <a:rPr sz="1400" b="1" i="0" dirty="0">
                <a:solidFill>
                  <a:srgbClr val="000000"/>
                </a:solidFill>
              </a:rPr>
              <a:t> stimulus</a:t>
            </a:r>
          </a:p>
          <a:p>
            <a:pPr>
              <a:lnSpc>
                <a:spcPct val="96000"/>
              </a:lnSpc>
              <a:spcBef>
                <a:spcPts val="400"/>
              </a:spcBef>
            </a:pPr>
            <a:r>
              <a:rPr lang="en-US" sz="1250" dirty="0">
                <a:solidFill>
                  <a:srgbClr val="000000"/>
                </a:solidFill>
              </a:rPr>
              <a:t>A motion-based stimulus with controllable inter-layer phase relationships, enabling synchronous and phase-shifted contraction-expansion patterns without explicit on-off flicker.</a:t>
            </a:r>
            <a:endParaRPr sz="1250" b="0" i="0" dirty="0">
              <a:solidFill>
                <a:srgbClr val="000000"/>
              </a:solidFill>
              <a:latin typeface="Calibri"/>
            </a:endParaRPr>
          </a:p>
        </p:txBody>
      </p:sp>
      <p:sp>
        <p:nvSpPr>
          <p:cNvPr id="952" name="Rounded Rectangle 951"/>
          <p:cNvSpPr/>
          <p:nvPr/>
        </p:nvSpPr>
        <p:spPr>
          <a:xfrm>
            <a:off x="1587012" y="3244067"/>
            <a:ext cx="5969978" cy="1051560"/>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53" name="TextBox 952"/>
          <p:cNvSpPr txBox="1"/>
          <p:nvPr/>
        </p:nvSpPr>
        <p:spPr>
          <a:xfrm>
            <a:off x="1335547" y="3103299"/>
            <a:ext cx="502920" cy="317010"/>
          </a:xfrm>
          <a:prstGeom prst="rect">
            <a:avLst/>
          </a:prstGeom>
          <a:noFill/>
        </p:spPr>
        <p:txBody>
          <a:bodyPr wrap="square" lIns="54864" tIns="27432" rIns="54864" bIns="27432">
            <a:spAutoFit/>
          </a:bodyPr>
          <a:lstStyle/>
          <a:p>
            <a:pPr algn="ctr"/>
            <a:r>
              <a:rPr sz="1700" b="1" i="0" dirty="0">
                <a:solidFill>
                  <a:schemeClr val="bg1"/>
                </a:solidFill>
                <a:latin typeface="Consolas"/>
              </a:rPr>
              <a:t>2</a:t>
            </a:r>
          </a:p>
        </p:txBody>
      </p:sp>
      <p:sp>
        <p:nvSpPr>
          <p:cNvPr id="954" name="TextBox 953"/>
          <p:cNvSpPr txBox="1"/>
          <p:nvPr/>
        </p:nvSpPr>
        <p:spPr>
          <a:xfrm>
            <a:off x="1648556" y="3315777"/>
            <a:ext cx="5846885" cy="876137"/>
          </a:xfrm>
          <a:prstGeom prst="rect">
            <a:avLst/>
          </a:prstGeom>
          <a:noFill/>
        </p:spPr>
        <p:txBody>
          <a:bodyPr wrap="square" lIns="54864" tIns="27432" rIns="54864" bIns="27432">
            <a:spAutoFit/>
          </a:bodyPr>
          <a:lstStyle/>
          <a:p>
            <a:pPr algn="l"/>
            <a:r>
              <a:rPr lang="de-DE" sz="1400" b="1" i="0" dirty="0" err="1">
                <a:solidFill>
                  <a:srgbClr val="000000"/>
                </a:solidFill>
              </a:rPr>
              <a:t>Controlled</a:t>
            </a:r>
            <a:r>
              <a:rPr lang="de-DE" sz="1400" b="1" i="0" dirty="0">
                <a:solidFill>
                  <a:srgbClr val="000000"/>
                </a:solidFill>
              </a:rPr>
              <a:t> single-target </a:t>
            </a:r>
            <a:r>
              <a:rPr lang="de-DE" sz="1400" b="1" i="0" dirty="0" err="1">
                <a:solidFill>
                  <a:srgbClr val="000000"/>
                </a:solidFill>
              </a:rPr>
              <a:t>paradigm</a:t>
            </a:r>
            <a:endParaRPr sz="1400" b="1" i="0" dirty="0">
              <a:solidFill>
                <a:srgbClr val="000000"/>
              </a:solidFill>
            </a:endParaRPr>
          </a:p>
          <a:p>
            <a:pPr>
              <a:lnSpc>
                <a:spcPct val="96000"/>
              </a:lnSpc>
              <a:spcBef>
                <a:spcPts val="400"/>
              </a:spcBef>
            </a:pPr>
            <a:r>
              <a:rPr lang="en-US" sz="1250" dirty="0">
                <a:solidFill>
                  <a:srgbClr val="000000"/>
                </a:solidFill>
              </a:rPr>
              <a:t>All participants viewed the same centered stimulus; only the stimulation frequency and inter-layer motion configuration varied, while target location and spatial attention remained unchanged.</a:t>
            </a:r>
            <a:endParaRPr sz="1250" b="0" i="0" dirty="0">
              <a:solidFill>
                <a:srgbClr val="000000"/>
              </a:solidFill>
              <a:latin typeface="Calibri"/>
            </a:endParaRPr>
          </a:p>
        </p:txBody>
      </p:sp>
      <p:sp>
        <p:nvSpPr>
          <p:cNvPr id="955" name="Rounded Rectangle 954"/>
          <p:cNvSpPr/>
          <p:nvPr/>
        </p:nvSpPr>
        <p:spPr>
          <a:xfrm>
            <a:off x="1587011" y="4432787"/>
            <a:ext cx="5969978" cy="899436"/>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56" name="TextBox 955"/>
          <p:cNvSpPr txBox="1"/>
          <p:nvPr/>
        </p:nvSpPr>
        <p:spPr>
          <a:xfrm>
            <a:off x="1321117" y="4269172"/>
            <a:ext cx="502920" cy="317010"/>
          </a:xfrm>
          <a:prstGeom prst="rect">
            <a:avLst/>
          </a:prstGeom>
          <a:noFill/>
        </p:spPr>
        <p:txBody>
          <a:bodyPr wrap="square" lIns="54864" tIns="27432" rIns="54864" bIns="27432">
            <a:spAutoFit/>
          </a:bodyPr>
          <a:lstStyle/>
          <a:p>
            <a:pPr algn="ctr"/>
            <a:r>
              <a:rPr sz="1700" b="1" i="0" dirty="0">
                <a:solidFill>
                  <a:schemeClr val="bg1"/>
                </a:solidFill>
                <a:latin typeface="Consolas"/>
              </a:rPr>
              <a:t>3</a:t>
            </a:r>
          </a:p>
        </p:txBody>
      </p:sp>
      <p:sp>
        <p:nvSpPr>
          <p:cNvPr id="957" name="TextBox 956"/>
          <p:cNvSpPr txBox="1"/>
          <p:nvPr/>
        </p:nvSpPr>
        <p:spPr>
          <a:xfrm>
            <a:off x="1648556" y="4540734"/>
            <a:ext cx="5969979" cy="691471"/>
          </a:xfrm>
          <a:prstGeom prst="rect">
            <a:avLst/>
          </a:prstGeom>
          <a:noFill/>
        </p:spPr>
        <p:txBody>
          <a:bodyPr wrap="square" lIns="54864" tIns="27432" rIns="54864" bIns="27432">
            <a:spAutoFit/>
          </a:bodyPr>
          <a:lstStyle/>
          <a:p>
            <a:pPr algn="l"/>
            <a:r>
              <a:rPr lang="de-DE" sz="1400" b="1" dirty="0">
                <a:solidFill>
                  <a:srgbClr val="000000"/>
                </a:solidFill>
              </a:rPr>
              <a:t>S</a:t>
            </a:r>
            <a:r>
              <a:rPr sz="1400" b="1" i="0" dirty="0" err="1">
                <a:solidFill>
                  <a:srgbClr val="000000"/>
                </a:solidFill>
              </a:rPr>
              <a:t>ubject</a:t>
            </a:r>
            <a:r>
              <a:rPr sz="1400" b="1" i="0" dirty="0">
                <a:solidFill>
                  <a:srgbClr val="000000"/>
                </a:solidFill>
              </a:rPr>
              <a:t> identification</a:t>
            </a:r>
          </a:p>
          <a:p>
            <a:pPr>
              <a:lnSpc>
                <a:spcPct val="96000"/>
              </a:lnSpc>
              <a:spcBef>
                <a:spcPts val="400"/>
              </a:spcBef>
            </a:pPr>
            <a:r>
              <a:rPr lang="en-US" sz="1250" dirty="0">
                <a:solidFill>
                  <a:srgbClr val="000000"/>
                </a:solidFill>
              </a:rPr>
              <a:t>Closed-set identification of eight participants was evaluated across stimulus configurations, frequencies, and preprocessing bandwidths using </a:t>
            </a:r>
            <a:r>
              <a:rPr lang="en-US" sz="1250" dirty="0" err="1">
                <a:solidFill>
                  <a:srgbClr val="000000"/>
                </a:solidFill>
              </a:rPr>
              <a:t>EEGNetSSVEP</a:t>
            </a:r>
            <a:r>
              <a:rPr lang="en-US" sz="1250" dirty="0">
                <a:solidFill>
                  <a:srgbClr val="000000"/>
                </a:solidFill>
              </a:rPr>
              <a:t>.</a:t>
            </a:r>
            <a:endParaRPr sz="1250" b="0" i="0" dirty="0">
              <a:solidFill>
                <a:srgbClr val="000000"/>
              </a:solidFill>
              <a:latin typeface="Calibri"/>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964">
            <a:extLst>
              <a:ext uri="{FF2B5EF4-FFF2-40B4-BE49-F238E27FC236}">
                <a16:creationId xmlns:a16="http://schemas.microsoft.com/office/drawing/2014/main" id="{1654295C-A5E1-40C0-AAD9-516A108FE289}"/>
              </a:ext>
            </a:extLst>
          </p:cNvPr>
          <p:cNvSpPr/>
          <p:nvPr/>
        </p:nvSpPr>
        <p:spPr>
          <a:xfrm>
            <a:off x="4323968" y="4300966"/>
            <a:ext cx="4447169" cy="1149400"/>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1" name="Footer Placeholder 951"/>
          <p:cNvSpPr>
            <a:spLocks noGrp="1"/>
          </p:cNvSpPr>
          <p:nvPr>
            <p:ph type="ftr" sz="quarter" idx="11"/>
          </p:nvPr>
        </p:nvSpPr>
        <p:spPr/>
        <p:txBody>
          <a:bodyPr/>
          <a:lstStyle/>
          <a:p>
            <a:r>
              <a:rPr lang="en-US"/>
              <a:t>IEEE SMC 2026</a:t>
            </a:r>
          </a:p>
        </p:txBody>
      </p:sp>
      <p:sp>
        <p:nvSpPr>
          <p:cNvPr id="952" name="Slide Number Placeholder 952"/>
          <p:cNvSpPr>
            <a:spLocks noGrp="1"/>
          </p:cNvSpPr>
          <p:nvPr>
            <p:ph type="sldNum" sz="quarter" idx="12"/>
          </p:nvPr>
        </p:nvSpPr>
        <p:spPr/>
        <p:txBody>
          <a:bodyPr/>
          <a:lstStyle/>
          <a:p>
            <a:fld id="{888CC2B5-7555-4954-8704-E5081F891950}" type="slidenum">
              <a:rPr lang="en-US" smtClean="0"/>
              <a:t>5</a:t>
            </a:fld>
            <a:endParaRPr lang="en-US"/>
          </a:p>
        </p:txBody>
      </p:sp>
      <p:sp>
        <p:nvSpPr>
          <p:cNvPr id="956" name="TextBox 955"/>
          <p:cNvSpPr txBox="1"/>
          <p:nvPr/>
        </p:nvSpPr>
        <p:spPr>
          <a:xfrm>
            <a:off x="276606" y="246649"/>
            <a:ext cx="2752344"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Stimulus Design</a:t>
            </a:r>
          </a:p>
        </p:txBody>
      </p:sp>
      <p:sp>
        <p:nvSpPr>
          <p:cNvPr id="960" name="TextBox 959"/>
          <p:cNvSpPr txBox="1"/>
          <p:nvPr/>
        </p:nvSpPr>
        <p:spPr>
          <a:xfrm>
            <a:off x="1518256" y="1594852"/>
            <a:ext cx="1737360" cy="270843"/>
          </a:xfrm>
          <a:prstGeom prst="rect">
            <a:avLst/>
          </a:prstGeom>
          <a:noFill/>
        </p:spPr>
        <p:txBody>
          <a:bodyPr wrap="square" lIns="54864" tIns="27432" rIns="54864" bIns="27432">
            <a:spAutoFit/>
          </a:bodyPr>
          <a:lstStyle/>
          <a:p>
            <a:pPr algn="ctr"/>
            <a:r>
              <a:rPr sz="1400" b="1" dirty="0" err="1">
                <a:solidFill>
                  <a:srgbClr val="ED7D31"/>
                </a:solidFill>
              </a:rPr>
              <a:t>Stimu</a:t>
            </a:r>
            <a:r>
              <a:rPr lang="de-DE" sz="1400" b="1" dirty="0" err="1">
                <a:solidFill>
                  <a:srgbClr val="ED7D31"/>
                </a:solidFill>
              </a:rPr>
              <a:t>lation</a:t>
            </a:r>
            <a:r>
              <a:rPr sz="1400" b="1" dirty="0">
                <a:solidFill>
                  <a:srgbClr val="ED7D31"/>
                </a:solidFill>
              </a:rPr>
              <a:t> 1  </a:t>
            </a:r>
          </a:p>
        </p:txBody>
      </p:sp>
      <p:pic>
        <p:nvPicPr>
          <p:cNvPr id="961" name="stim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t="11280" b="7261"/>
          <a:stretch/>
        </p:blipFill>
        <p:spPr>
          <a:xfrm>
            <a:off x="1252728" y="2133600"/>
            <a:ext cx="2268415" cy="1847850"/>
          </a:xfrm>
          <a:prstGeom prst="rect">
            <a:avLst/>
          </a:prstGeom>
        </p:spPr>
      </p:pic>
      <p:sp>
        <p:nvSpPr>
          <p:cNvPr id="962" name="TextBox 961"/>
          <p:cNvSpPr txBox="1"/>
          <p:nvPr/>
        </p:nvSpPr>
        <p:spPr>
          <a:xfrm>
            <a:off x="5643005" y="1594852"/>
            <a:ext cx="1737360" cy="270843"/>
          </a:xfrm>
          <a:prstGeom prst="rect">
            <a:avLst/>
          </a:prstGeom>
          <a:noFill/>
        </p:spPr>
        <p:txBody>
          <a:bodyPr wrap="square" lIns="54864" tIns="27432" rIns="54864" bIns="27432">
            <a:spAutoFit/>
          </a:bodyPr>
          <a:lstStyle/>
          <a:p>
            <a:pPr algn="ctr"/>
            <a:r>
              <a:rPr sz="1400" b="1" i="0" dirty="0" err="1">
                <a:solidFill>
                  <a:srgbClr val="ED7D31"/>
                </a:solidFill>
              </a:rPr>
              <a:t>Stimu</a:t>
            </a:r>
            <a:r>
              <a:rPr lang="de-DE" sz="1400" b="1" i="0" dirty="0" err="1">
                <a:solidFill>
                  <a:srgbClr val="ED7D31"/>
                </a:solidFill>
              </a:rPr>
              <a:t>lation</a:t>
            </a:r>
            <a:r>
              <a:rPr sz="1400" b="1" i="0" dirty="0">
                <a:solidFill>
                  <a:srgbClr val="ED7D31"/>
                </a:solidFill>
              </a:rPr>
              <a:t> 2  </a:t>
            </a:r>
          </a:p>
        </p:txBody>
      </p:sp>
      <p:sp>
        <p:nvSpPr>
          <p:cNvPr id="965" name="Rectangle 964"/>
          <p:cNvSpPr/>
          <p:nvPr/>
        </p:nvSpPr>
        <p:spPr>
          <a:xfrm>
            <a:off x="1010765" y="4401979"/>
            <a:ext cx="2752343" cy="738664"/>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6" name="TextBox 965"/>
          <p:cNvSpPr txBox="1"/>
          <p:nvPr/>
        </p:nvSpPr>
        <p:spPr>
          <a:xfrm>
            <a:off x="4465964" y="4138830"/>
            <a:ext cx="4305173" cy="1264962"/>
          </a:xfrm>
          <a:prstGeom prst="rect">
            <a:avLst/>
          </a:prstGeom>
          <a:noFill/>
        </p:spPr>
        <p:txBody>
          <a:bodyPr wrap="square" lIns="0" tIns="18288" rIns="0" bIns="18288" anchor="ctr">
            <a:spAutoFit/>
          </a:bodyPr>
          <a:lstStyle/>
          <a:p>
            <a:pPr algn="l">
              <a:lnSpc>
                <a:spcPct val="95000"/>
              </a:lnSpc>
            </a:pPr>
            <a:endParaRPr lang="de-DE" sz="1400" dirty="0">
              <a:solidFill>
                <a:srgbClr val="000000"/>
              </a:solidFill>
            </a:endParaRPr>
          </a:p>
          <a:p>
            <a:pPr>
              <a:lnSpc>
                <a:spcPct val="95000"/>
              </a:lnSpc>
            </a:pPr>
            <a:r>
              <a:rPr sz="1400" b="1" i="0" dirty="0">
                <a:solidFill>
                  <a:srgbClr val="ED7D31"/>
                </a:solidFill>
              </a:rPr>
              <a:t>Stimulus 2 :</a:t>
            </a:r>
            <a:r>
              <a:rPr sz="1400" b="0" i="0" dirty="0">
                <a:solidFill>
                  <a:srgbClr val="000000"/>
                </a:solidFill>
              </a:rPr>
              <a:t> </a:t>
            </a:r>
            <a:r>
              <a:rPr lang="en-US" sz="1400" dirty="0"/>
              <a:t>Adjacent layers are progressively rotated relative to one another, creating a </a:t>
            </a:r>
            <a:r>
              <a:rPr lang="en-US" sz="1400"/>
              <a:t>sequential contraction-expansion </a:t>
            </a:r>
            <a:r>
              <a:rPr lang="en-US" sz="1400" dirty="0"/>
              <a:t>pattern. The dots remain continuously visible, with no on–off flicker. Both configurations were presented at 4, 6, 10, and 15 Hz.</a:t>
            </a:r>
            <a:endParaRPr sz="1400" b="0" i="0" dirty="0">
              <a:solidFill>
                <a:srgbClr val="000000"/>
              </a:solidFill>
            </a:endParaRPr>
          </a:p>
        </p:txBody>
      </p:sp>
      <p:sp>
        <p:nvSpPr>
          <p:cNvPr id="2" name="Rectangle 1">
            <a:extLst>
              <a:ext uri="{FF2B5EF4-FFF2-40B4-BE49-F238E27FC236}">
                <a16:creationId xmlns:a16="http://schemas.microsoft.com/office/drawing/2014/main" id="{15F5B727-B8C6-45DE-8445-099E90024B95}"/>
              </a:ext>
            </a:extLst>
          </p:cNvPr>
          <p:cNvSpPr/>
          <p:nvPr/>
        </p:nvSpPr>
        <p:spPr>
          <a:xfrm>
            <a:off x="1010765" y="4506373"/>
            <a:ext cx="2894340" cy="501676"/>
          </a:xfrm>
          <a:prstGeom prst="rect">
            <a:avLst/>
          </a:prstGeom>
        </p:spPr>
        <p:txBody>
          <a:bodyPr wrap="square">
            <a:spAutoFit/>
          </a:bodyPr>
          <a:lstStyle/>
          <a:p>
            <a:pPr>
              <a:lnSpc>
                <a:spcPct val="95000"/>
              </a:lnSpc>
            </a:pPr>
            <a:r>
              <a:rPr lang="en-US" sz="1400" b="1" dirty="0">
                <a:solidFill>
                  <a:srgbClr val="ED7D31"/>
                </a:solidFill>
              </a:rPr>
              <a:t>Stimulus 1 : </a:t>
            </a:r>
            <a:r>
              <a:rPr lang="en-US" sz="1400" dirty="0">
                <a:solidFill>
                  <a:srgbClr val="000000"/>
                </a:solidFill>
              </a:rPr>
              <a:t>All three layers contract and expand synchronously.   </a:t>
            </a:r>
          </a:p>
        </p:txBody>
      </p:sp>
      <p:pic>
        <p:nvPicPr>
          <p:cNvPr id="3" name="Video Project 23">
            <a:hlinkClick r:id="" action="ppaction://media"/>
            <a:extLst>
              <a:ext uri="{FF2B5EF4-FFF2-40B4-BE49-F238E27FC236}">
                <a16:creationId xmlns:a16="http://schemas.microsoft.com/office/drawing/2014/main" id="{DC762ED3-CC65-425E-B298-6B982130F780}"/>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12966" r="12408"/>
          <a:stretch/>
        </p:blipFill>
        <p:spPr>
          <a:xfrm>
            <a:off x="5285929" y="2133600"/>
            <a:ext cx="2451513" cy="1847850"/>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734" fill="hold"/>
                                        <p:tgtEl>
                                          <p:spTgt spid="961"/>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961"/>
                                        </p:tgtEl>
                                      </p:cBhvr>
                                    </p:cmd>
                                  </p:childTnLst>
                                </p:cTn>
                              </p:par>
                              <p:par>
                                <p:cTn id="11" presetID="1" presetClass="mediacall" presetSubtype="0" fill="hold" nodeType="withEffect">
                                  <p:stCondLst>
                                    <p:cond delay="0"/>
                                  </p:stCondLst>
                                  <p:childTnLst>
                                    <p:cmd type="call" cmd="playFrom(0.0)">
                                      <p:cBhvr>
                                        <p:cTn id="12" dur="56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961"/>
                </p:tgtEl>
              </p:cMediaNode>
            </p:video>
            <p:video>
              <p:cMediaNode vol="80000">
                <p:cTn id="14" repeatCount="indefinite"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with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 name="Footer Placeholder 961"/>
          <p:cNvSpPr>
            <a:spLocks noGrp="1"/>
          </p:cNvSpPr>
          <p:nvPr>
            <p:ph type="ftr" sz="quarter" idx="11"/>
          </p:nvPr>
        </p:nvSpPr>
        <p:spPr/>
        <p:txBody>
          <a:bodyPr/>
          <a:lstStyle/>
          <a:p>
            <a:r>
              <a:rPr lang="en-US"/>
              <a:t>IEEE SMC 2026</a:t>
            </a:r>
          </a:p>
        </p:txBody>
      </p:sp>
      <p:sp>
        <p:nvSpPr>
          <p:cNvPr id="962" name="Slide Number Placeholder 962"/>
          <p:cNvSpPr>
            <a:spLocks noGrp="1"/>
          </p:cNvSpPr>
          <p:nvPr>
            <p:ph type="sldNum" sz="quarter" idx="12"/>
          </p:nvPr>
        </p:nvSpPr>
        <p:spPr/>
        <p:txBody>
          <a:bodyPr/>
          <a:lstStyle/>
          <a:p>
            <a:fld id="{888CC2B5-7555-4954-8704-E5081F891950}" type="slidenum">
              <a:rPr lang="en-US" smtClean="0"/>
              <a:t>6</a:t>
            </a:fld>
            <a:endParaRPr lang="en-US"/>
          </a:p>
        </p:txBody>
      </p:sp>
      <p:sp>
        <p:nvSpPr>
          <p:cNvPr id="966" name="TextBox 965"/>
          <p:cNvSpPr txBox="1"/>
          <p:nvPr/>
        </p:nvSpPr>
        <p:spPr>
          <a:xfrm>
            <a:off x="137160" y="180825"/>
            <a:ext cx="3255264"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Experimental Setup</a:t>
            </a:r>
          </a:p>
        </p:txBody>
      </p:sp>
      <p:pic>
        <p:nvPicPr>
          <p:cNvPr id="968" name="Picture 967" descr="fig_montage.png"/>
          <p:cNvPicPr>
            <a:picLocks noChangeAspect="1"/>
          </p:cNvPicPr>
          <p:nvPr/>
        </p:nvPicPr>
        <p:blipFill>
          <a:blip r:embed="rId5"/>
          <a:stretch>
            <a:fillRect/>
          </a:stretch>
        </p:blipFill>
        <p:spPr>
          <a:xfrm>
            <a:off x="1348758" y="877824"/>
            <a:ext cx="1793456" cy="1737360"/>
          </a:xfrm>
          <a:prstGeom prst="rect">
            <a:avLst/>
          </a:prstGeom>
        </p:spPr>
      </p:pic>
      <p:sp>
        <p:nvSpPr>
          <p:cNvPr id="969" name="Rounded Rectangle 968"/>
          <p:cNvSpPr/>
          <p:nvPr/>
        </p:nvSpPr>
        <p:spPr>
          <a:xfrm>
            <a:off x="4649236" y="877824"/>
            <a:ext cx="4015740" cy="1042416"/>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09728" tIns="36576" rIns="109728" bIns="36576" rtlCol="0" anchor="ctr"/>
          <a:lstStyle/>
          <a:p>
            <a:pPr algn="ctr"/>
            <a:r>
              <a:rPr sz="1400" b="1" i="0" dirty="0">
                <a:solidFill>
                  <a:srgbClr val="4472C4"/>
                </a:solidFill>
              </a:rPr>
              <a:t>Acquisition</a:t>
            </a:r>
          </a:p>
          <a:p>
            <a:pPr marL="237744" indent="-237744" algn="l">
              <a:lnSpc>
                <a:spcPct val="95000"/>
              </a:lnSpc>
              <a:spcBef>
                <a:spcPts val="500"/>
              </a:spcBef>
              <a:buFont typeface="Courier New" pitchFamily="49" charset="0"/>
              <a:buChar char="o"/>
            </a:pPr>
            <a:r>
              <a:rPr sz="1200" b="0" i="0" dirty="0" err="1">
                <a:solidFill>
                  <a:srgbClr val="000000"/>
                </a:solidFill>
                <a:latin typeface="Calibri"/>
              </a:rPr>
              <a:t>g.USBamp</a:t>
            </a:r>
            <a:r>
              <a:rPr sz="1200" b="0" i="0" dirty="0">
                <a:solidFill>
                  <a:srgbClr val="000000"/>
                </a:solidFill>
                <a:latin typeface="Calibri"/>
              </a:rPr>
              <a:t> amplifier (</a:t>
            </a:r>
            <a:r>
              <a:rPr sz="1200" b="0" i="0" dirty="0" err="1">
                <a:solidFill>
                  <a:srgbClr val="000000"/>
                </a:solidFill>
                <a:latin typeface="Calibri"/>
              </a:rPr>
              <a:t>g.tec</a:t>
            </a:r>
            <a:r>
              <a:rPr sz="1200" b="0" i="0" dirty="0">
                <a:solidFill>
                  <a:srgbClr val="000000"/>
                </a:solidFill>
                <a:latin typeface="Calibri"/>
              </a:rPr>
              <a:t>), 16 channels at 256 Hz</a:t>
            </a:r>
          </a:p>
          <a:p>
            <a:pPr marL="237744" indent="-237744" algn="l">
              <a:lnSpc>
                <a:spcPct val="95000"/>
              </a:lnSpc>
              <a:spcBef>
                <a:spcPts val="500"/>
              </a:spcBef>
              <a:buFont typeface="Courier New" pitchFamily="49" charset="0"/>
              <a:buChar char="o"/>
            </a:pPr>
            <a:r>
              <a:rPr sz="1200" b="0" i="0" dirty="0">
                <a:solidFill>
                  <a:srgbClr val="000000"/>
                </a:solidFill>
                <a:latin typeface="Calibri"/>
              </a:rPr>
              <a:t>Passive Ag/AgCl electrodes (</a:t>
            </a:r>
            <a:r>
              <a:rPr sz="1200" b="0" i="0" dirty="0" err="1">
                <a:solidFill>
                  <a:srgbClr val="000000"/>
                </a:solidFill>
                <a:latin typeface="Calibri"/>
              </a:rPr>
              <a:t>EasyCap</a:t>
            </a:r>
            <a:r>
              <a:rPr sz="1200" b="0" i="0" dirty="0">
                <a:solidFill>
                  <a:srgbClr val="000000"/>
                </a:solidFill>
                <a:latin typeface="Calibri"/>
              </a:rPr>
              <a:t>) with abrasive gel</a:t>
            </a:r>
          </a:p>
          <a:p>
            <a:pPr marL="237744" indent="-237744" algn="l">
              <a:lnSpc>
                <a:spcPct val="95000"/>
              </a:lnSpc>
              <a:spcBef>
                <a:spcPts val="500"/>
              </a:spcBef>
              <a:buFont typeface="Courier New" pitchFamily="49" charset="0"/>
              <a:buChar char="o"/>
            </a:pPr>
            <a:r>
              <a:rPr sz="1200" b="0" i="0" dirty="0">
                <a:solidFill>
                  <a:srgbClr val="000000"/>
                </a:solidFill>
                <a:latin typeface="Calibri"/>
              </a:rPr>
              <a:t>Electrode impedances kept below 5 </a:t>
            </a:r>
            <a:r>
              <a:rPr sz="1200" b="0" i="0" dirty="0" err="1">
                <a:solidFill>
                  <a:srgbClr val="000000"/>
                </a:solidFill>
                <a:latin typeface="Calibri"/>
              </a:rPr>
              <a:t>kΩ</a:t>
            </a:r>
            <a:endParaRPr sz="1200" b="0" i="0" dirty="0">
              <a:solidFill>
                <a:srgbClr val="000000"/>
              </a:solidFill>
              <a:latin typeface="Calibri"/>
            </a:endParaRPr>
          </a:p>
        </p:txBody>
      </p:sp>
      <p:sp>
        <p:nvSpPr>
          <p:cNvPr id="970" name="Rounded Rectangle 969"/>
          <p:cNvSpPr/>
          <p:nvPr/>
        </p:nvSpPr>
        <p:spPr>
          <a:xfrm>
            <a:off x="4649236" y="2048256"/>
            <a:ext cx="4015740" cy="1033272"/>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09728" tIns="36576" rIns="109728" bIns="36576" rtlCol="0" anchor="ctr"/>
          <a:lstStyle/>
          <a:p>
            <a:pPr algn="ctr"/>
            <a:r>
              <a:rPr sz="1400" b="1" i="0" dirty="0">
                <a:solidFill>
                  <a:srgbClr val="548235"/>
                </a:solidFill>
              </a:rPr>
              <a:t>Stimulus presentation</a:t>
            </a:r>
          </a:p>
          <a:p>
            <a:pPr marL="237744" indent="-237744" algn="l">
              <a:lnSpc>
                <a:spcPct val="95000"/>
              </a:lnSpc>
              <a:spcBef>
                <a:spcPts val="500"/>
              </a:spcBef>
              <a:buFont typeface="Courier New" pitchFamily="49" charset="0"/>
              <a:buChar char="o"/>
            </a:pPr>
            <a:r>
              <a:rPr sz="1200" b="0" i="0" dirty="0">
                <a:solidFill>
                  <a:srgbClr val="000000"/>
                </a:solidFill>
                <a:latin typeface="Calibri"/>
              </a:rPr>
              <a:t>Dell U2312HM, 1920 × 1080 at 60 Hz refresh</a:t>
            </a:r>
          </a:p>
          <a:p>
            <a:pPr marL="237744" indent="-237744" algn="l">
              <a:lnSpc>
                <a:spcPct val="95000"/>
              </a:lnSpc>
              <a:spcBef>
                <a:spcPts val="500"/>
              </a:spcBef>
              <a:buFont typeface="Courier New" pitchFamily="49" charset="0"/>
              <a:buChar char="o"/>
            </a:pPr>
            <a:r>
              <a:rPr sz="1200" b="0" i="0" dirty="0">
                <a:solidFill>
                  <a:srgbClr val="000000"/>
                </a:solidFill>
                <a:latin typeface="Calibri"/>
              </a:rPr>
              <a:t>Viewing distance ≈ 60 cm, stable posture and gaze</a:t>
            </a:r>
          </a:p>
        </p:txBody>
      </p:sp>
      <p:sp>
        <p:nvSpPr>
          <p:cNvPr id="971" name="Rounded Rectangle 970"/>
          <p:cNvSpPr/>
          <p:nvPr/>
        </p:nvSpPr>
        <p:spPr>
          <a:xfrm>
            <a:off x="4649236" y="3209544"/>
            <a:ext cx="4015740" cy="1421384"/>
          </a:xfrm>
          <a:prstGeom prst="roundRect">
            <a:avLst/>
          </a:prstGeom>
          <a:solidFill>
            <a:srgbClr val="FFFFFF"/>
          </a:solid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lIns="109728" tIns="36576" rIns="109728" bIns="36576" rtlCol="0" anchor="ctr"/>
          <a:lstStyle/>
          <a:p>
            <a:pPr algn="ctr"/>
            <a:r>
              <a:rPr sz="1400" b="1" i="0" dirty="0">
                <a:solidFill>
                  <a:srgbClr val="FF0000"/>
                </a:solidFill>
              </a:rPr>
              <a:t>Participants</a:t>
            </a:r>
          </a:p>
          <a:p>
            <a:pPr marL="237744" indent="-237744" algn="l">
              <a:lnSpc>
                <a:spcPct val="95000"/>
              </a:lnSpc>
              <a:spcBef>
                <a:spcPts val="500"/>
              </a:spcBef>
              <a:buFont typeface="Wingdings" pitchFamily="49" charset="0"/>
              <a:buChar char="ü"/>
            </a:pPr>
            <a:r>
              <a:rPr sz="1200" b="0" i="0" dirty="0">
                <a:solidFill>
                  <a:srgbClr val="000000"/>
                </a:solidFill>
                <a:latin typeface="Calibri"/>
              </a:rPr>
              <a:t>8 right-handed participants </a:t>
            </a:r>
            <a:r>
              <a:rPr lang="de-DE" sz="1200" b="0" i="0" dirty="0">
                <a:solidFill>
                  <a:srgbClr val="000000"/>
                </a:solidFill>
                <a:latin typeface="Calibri"/>
              </a:rPr>
              <a:t>-</a:t>
            </a:r>
            <a:r>
              <a:rPr sz="1200" b="0" i="0" dirty="0">
                <a:solidFill>
                  <a:srgbClr val="000000"/>
                </a:solidFill>
                <a:latin typeface="Calibri"/>
              </a:rPr>
              <a:t> 4 female, 4 male</a:t>
            </a:r>
          </a:p>
          <a:p>
            <a:pPr marL="237744" indent="-237744" algn="l">
              <a:lnSpc>
                <a:spcPct val="95000"/>
              </a:lnSpc>
              <a:spcBef>
                <a:spcPts val="500"/>
              </a:spcBef>
              <a:buFont typeface="Wingdings" pitchFamily="49" charset="0"/>
              <a:buChar char="ü"/>
            </a:pPr>
            <a:r>
              <a:rPr sz="1200" b="0" i="0" dirty="0">
                <a:solidFill>
                  <a:srgbClr val="000000"/>
                </a:solidFill>
                <a:latin typeface="Calibri"/>
              </a:rPr>
              <a:t>Mean age 25.25 years (range 20</a:t>
            </a:r>
            <a:r>
              <a:rPr lang="de-DE" sz="1200" b="0" i="0" dirty="0">
                <a:solidFill>
                  <a:srgbClr val="000000"/>
                </a:solidFill>
                <a:latin typeface="Calibri"/>
              </a:rPr>
              <a:t>-</a:t>
            </a:r>
            <a:r>
              <a:rPr sz="1200" b="0" i="0" dirty="0">
                <a:solidFill>
                  <a:srgbClr val="000000"/>
                </a:solidFill>
                <a:latin typeface="Calibri"/>
              </a:rPr>
              <a:t>30)</a:t>
            </a:r>
          </a:p>
          <a:p>
            <a:pPr marL="237744" indent="-237744" algn="l">
              <a:lnSpc>
                <a:spcPct val="95000"/>
              </a:lnSpc>
              <a:spcBef>
                <a:spcPts val="500"/>
              </a:spcBef>
              <a:buFont typeface="Wingdings" pitchFamily="49" charset="0"/>
              <a:buChar char="ü"/>
            </a:pPr>
            <a:r>
              <a:rPr sz="1200" b="0" i="0" dirty="0">
                <a:solidFill>
                  <a:srgbClr val="000000"/>
                </a:solidFill>
                <a:latin typeface="Calibri"/>
              </a:rPr>
              <a:t>4 required visual correction; 6 had prior BCI experience</a:t>
            </a:r>
          </a:p>
          <a:p>
            <a:pPr marL="237744" indent="-237744" algn="l">
              <a:lnSpc>
                <a:spcPct val="95000"/>
              </a:lnSpc>
              <a:spcBef>
                <a:spcPts val="500"/>
              </a:spcBef>
              <a:buFont typeface="Wingdings" pitchFamily="49" charset="0"/>
              <a:buChar char="ü"/>
            </a:pPr>
            <a:r>
              <a:rPr sz="1200" b="0" i="0" dirty="0">
                <a:solidFill>
                  <a:srgbClr val="000000"/>
                </a:solidFill>
                <a:latin typeface="Calibri"/>
              </a:rPr>
              <a:t>Ethics approval Univ. Duisburg-Essen; written informed consent</a:t>
            </a:r>
          </a:p>
        </p:txBody>
      </p:sp>
      <p:pic>
        <p:nvPicPr>
          <p:cNvPr id="2" name="Picture 1">
            <a:extLst>
              <a:ext uri="{FF2B5EF4-FFF2-40B4-BE49-F238E27FC236}">
                <a16:creationId xmlns:a16="http://schemas.microsoft.com/office/drawing/2014/main" id="{9C7589BF-A57D-4FE4-B876-CF25B6BA57B2}"/>
              </a:ext>
            </a:extLst>
          </p:cNvPr>
          <p:cNvPicPr>
            <a:picLocks noChangeAspect="1"/>
          </p:cNvPicPr>
          <p:nvPr/>
        </p:nvPicPr>
        <p:blipFill>
          <a:blip r:embed="rId6"/>
          <a:stretch>
            <a:fillRect/>
          </a:stretch>
        </p:blipFill>
        <p:spPr>
          <a:xfrm>
            <a:off x="379687" y="3093488"/>
            <a:ext cx="4115078" cy="2298657"/>
          </a:xfrm>
          <a:prstGeom prst="rect">
            <a:avLst/>
          </a:prstGeom>
        </p:spPr>
      </p:pic>
      <p:pic>
        <p:nvPicPr>
          <p:cNvPr id="3" name="Video Project 23">
            <a:hlinkClick r:id="" action="ppaction://media"/>
            <a:extLst>
              <a:ext uri="{FF2B5EF4-FFF2-40B4-BE49-F238E27FC236}">
                <a16:creationId xmlns:a16="http://schemas.microsoft.com/office/drawing/2014/main" id="{3FFD04CB-302D-4D9B-99AE-73A9D247C9D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3834" r="13339"/>
          <a:stretch/>
        </p:blipFill>
        <p:spPr>
          <a:xfrm>
            <a:off x="574312" y="3579390"/>
            <a:ext cx="1548891" cy="1196342"/>
          </a:xfrm>
          <a:prstGeom prst="rect">
            <a:avLst/>
          </a:prstGeom>
          <a:ln>
            <a:noFill/>
          </a:ln>
          <a:effectLst>
            <a:reflection blurRad="12700" stA="30000" endPos="30000" dist="5000" dir="5400000" sy="-100000" algn="bl" rotWithShape="0"/>
          </a:effectLst>
          <a:scene3d>
            <a:camera prst="perspectiveContrastingLeftFacing" fov="2700000">
              <a:rot lat="300000" lon="19800000" rev="0"/>
            </a:camera>
            <a:lightRig rig="threePt" dir="t">
              <a:rot lat="0" lon="0" rev="2700000"/>
            </a:lightRig>
          </a:scene3d>
          <a:sp3d>
            <a:bevelT w="63500" h="50800"/>
          </a:sp3d>
        </p:spPr>
      </p:pic>
      <p:sp>
        <p:nvSpPr>
          <p:cNvPr id="11" name="Rounded Rectangle 970">
            <a:extLst>
              <a:ext uri="{FF2B5EF4-FFF2-40B4-BE49-F238E27FC236}">
                <a16:creationId xmlns:a16="http://schemas.microsoft.com/office/drawing/2014/main" id="{5750C954-3D3C-4C3C-82CF-322392856E80}"/>
              </a:ext>
            </a:extLst>
          </p:cNvPr>
          <p:cNvSpPr/>
          <p:nvPr/>
        </p:nvSpPr>
        <p:spPr>
          <a:xfrm>
            <a:off x="4649236" y="4758944"/>
            <a:ext cx="4015740" cy="1421384"/>
          </a:xfrm>
          <a:prstGeom prst="roundRect">
            <a:avLst/>
          </a:prstGeom>
          <a:solidFill>
            <a:srgbClr val="FFFFFF"/>
          </a:solidFill>
          <a:ln w="12700">
            <a:solidFill>
              <a:srgbClr val="7030A0"/>
            </a:solidFill>
          </a:ln>
          <a:effectLst/>
        </p:spPr>
        <p:style>
          <a:lnRef idx="1">
            <a:schemeClr val="accent1"/>
          </a:lnRef>
          <a:fillRef idx="3">
            <a:schemeClr val="accent1"/>
          </a:fillRef>
          <a:effectRef idx="2">
            <a:schemeClr val="accent1"/>
          </a:effectRef>
          <a:fontRef idx="minor">
            <a:schemeClr val="lt1"/>
          </a:fontRef>
        </p:style>
        <p:txBody>
          <a:bodyPr wrap="square" lIns="109728" tIns="36576" rIns="109728" bIns="36576" rtlCol="0" anchor="ctr"/>
          <a:lstStyle/>
          <a:p>
            <a:pPr algn="ctr"/>
            <a:r>
              <a:rPr lang="de-DE" sz="1400" b="1" i="0" dirty="0" err="1">
                <a:solidFill>
                  <a:srgbClr val="7030A0"/>
                </a:solidFill>
              </a:rPr>
              <a:t>Procedure</a:t>
            </a:r>
            <a:endParaRPr sz="1400" b="1" i="0" dirty="0">
              <a:solidFill>
                <a:srgbClr val="7030A0"/>
              </a:solidFill>
            </a:endParaRPr>
          </a:p>
          <a:p>
            <a:pPr marL="237744" indent="-237744" algn="l">
              <a:lnSpc>
                <a:spcPct val="95000"/>
              </a:lnSpc>
              <a:spcBef>
                <a:spcPts val="500"/>
              </a:spcBef>
              <a:buFont typeface="Wingdings" pitchFamily="49" charset="0"/>
              <a:buChar char="ü"/>
            </a:pPr>
            <a:r>
              <a:rPr lang="de-DE" sz="1200" dirty="0" err="1">
                <a:solidFill>
                  <a:srgbClr val="000000"/>
                </a:solidFill>
                <a:latin typeface="Calibri"/>
              </a:rPr>
              <a:t>Two</a:t>
            </a:r>
            <a:r>
              <a:rPr lang="de-DE" sz="1200" dirty="0">
                <a:solidFill>
                  <a:srgbClr val="000000"/>
                </a:solidFill>
                <a:latin typeface="Calibri"/>
              </a:rPr>
              <a:t> </a:t>
            </a:r>
            <a:r>
              <a:rPr lang="de-DE" sz="1200" dirty="0" err="1">
                <a:solidFill>
                  <a:srgbClr val="000000"/>
                </a:solidFill>
                <a:latin typeface="Calibri"/>
              </a:rPr>
              <a:t>recording</a:t>
            </a:r>
            <a:r>
              <a:rPr lang="de-DE" sz="1200" dirty="0">
                <a:solidFill>
                  <a:srgbClr val="000000"/>
                </a:solidFill>
                <a:latin typeface="Calibri"/>
              </a:rPr>
              <a:t> </a:t>
            </a:r>
            <a:r>
              <a:rPr lang="de-DE" sz="1200" dirty="0" err="1">
                <a:solidFill>
                  <a:srgbClr val="000000"/>
                </a:solidFill>
                <a:latin typeface="Calibri"/>
              </a:rPr>
              <a:t>sessions</a:t>
            </a:r>
            <a:r>
              <a:rPr lang="de-DE" sz="1200" dirty="0">
                <a:solidFill>
                  <a:srgbClr val="000000"/>
                </a:solidFill>
                <a:latin typeface="Calibri"/>
              </a:rPr>
              <a:t>, </a:t>
            </a:r>
            <a:r>
              <a:rPr lang="de-DE" sz="1200" dirty="0" err="1">
                <a:solidFill>
                  <a:srgbClr val="000000"/>
                </a:solidFill>
                <a:latin typeface="Calibri"/>
              </a:rPr>
              <a:t>separated</a:t>
            </a:r>
            <a:r>
              <a:rPr lang="de-DE" sz="1200" dirty="0">
                <a:solidFill>
                  <a:srgbClr val="000000"/>
                </a:solidFill>
                <a:latin typeface="Calibri"/>
              </a:rPr>
              <a:t> </a:t>
            </a:r>
            <a:r>
              <a:rPr lang="de-DE" sz="1200" dirty="0" err="1">
                <a:solidFill>
                  <a:srgbClr val="000000"/>
                </a:solidFill>
                <a:latin typeface="Calibri"/>
              </a:rPr>
              <a:t>by</a:t>
            </a:r>
            <a:r>
              <a:rPr lang="de-DE" sz="1200" dirty="0">
                <a:solidFill>
                  <a:srgbClr val="000000"/>
                </a:solidFill>
                <a:latin typeface="Calibri"/>
              </a:rPr>
              <a:t> 20 min</a:t>
            </a:r>
            <a:endParaRPr lang="de-DE" sz="1200" b="0" i="0" dirty="0">
              <a:solidFill>
                <a:srgbClr val="000000"/>
              </a:solidFill>
              <a:latin typeface="Calibri"/>
            </a:endParaRPr>
          </a:p>
          <a:p>
            <a:pPr marL="237744" indent="-237744" algn="l">
              <a:lnSpc>
                <a:spcPct val="95000"/>
              </a:lnSpc>
              <a:spcBef>
                <a:spcPts val="500"/>
              </a:spcBef>
              <a:buFont typeface="Wingdings" pitchFamily="49" charset="0"/>
              <a:buChar char="ü"/>
            </a:pPr>
            <a:r>
              <a:rPr lang="de-DE" sz="1200" dirty="0">
                <a:solidFill>
                  <a:srgbClr val="000000"/>
                </a:solidFill>
                <a:latin typeface="Calibri"/>
              </a:rPr>
              <a:t>Brief </a:t>
            </a:r>
            <a:r>
              <a:rPr lang="de-DE" sz="1200" dirty="0" err="1">
                <a:solidFill>
                  <a:srgbClr val="000000"/>
                </a:solidFill>
                <a:latin typeface="Calibri"/>
              </a:rPr>
              <a:t>questionnaires</a:t>
            </a:r>
            <a:r>
              <a:rPr lang="de-DE" sz="1200" dirty="0">
                <a:solidFill>
                  <a:srgbClr val="000000"/>
                </a:solidFill>
                <a:latin typeface="Calibri"/>
              </a:rPr>
              <a:t> </a:t>
            </a:r>
            <a:r>
              <a:rPr lang="de-DE" sz="1200" dirty="0" err="1">
                <a:solidFill>
                  <a:srgbClr val="000000"/>
                </a:solidFill>
                <a:latin typeface="Calibri"/>
              </a:rPr>
              <a:t>administered</a:t>
            </a:r>
            <a:r>
              <a:rPr lang="de-DE" sz="1200" dirty="0">
                <a:solidFill>
                  <a:srgbClr val="000000"/>
                </a:solidFill>
                <a:latin typeface="Calibri"/>
              </a:rPr>
              <a:t> </a:t>
            </a:r>
            <a:r>
              <a:rPr lang="de-DE" sz="1200" dirty="0" err="1">
                <a:solidFill>
                  <a:srgbClr val="000000"/>
                </a:solidFill>
                <a:latin typeface="Calibri"/>
              </a:rPr>
              <a:t>before</a:t>
            </a:r>
            <a:r>
              <a:rPr lang="de-DE" sz="1200" dirty="0">
                <a:solidFill>
                  <a:srgbClr val="000000"/>
                </a:solidFill>
                <a:latin typeface="Calibri"/>
              </a:rPr>
              <a:t> and after </a:t>
            </a:r>
            <a:r>
              <a:rPr lang="de-DE" sz="1200" dirty="0" err="1">
                <a:solidFill>
                  <a:srgbClr val="000000"/>
                </a:solidFill>
                <a:latin typeface="Calibri"/>
              </a:rPr>
              <a:t>recording</a:t>
            </a:r>
            <a:endParaRPr lang="de-DE" sz="1200" b="0" i="0" dirty="0">
              <a:solidFill>
                <a:srgbClr val="000000"/>
              </a:solidFill>
              <a:latin typeface="Calibri"/>
            </a:endParaRPr>
          </a:p>
          <a:p>
            <a:pPr marL="237744" indent="-237744" algn="l">
              <a:lnSpc>
                <a:spcPct val="95000"/>
              </a:lnSpc>
              <a:spcBef>
                <a:spcPts val="500"/>
              </a:spcBef>
              <a:buFont typeface="Wingdings" pitchFamily="49" charset="0"/>
              <a:buChar char="ü"/>
            </a:pPr>
            <a:r>
              <a:rPr lang="de-DE" sz="1200" dirty="0" err="1">
                <a:solidFill>
                  <a:srgbClr val="000000"/>
                </a:solidFill>
                <a:latin typeface="Calibri"/>
              </a:rPr>
              <a:t>Typical</a:t>
            </a:r>
            <a:r>
              <a:rPr lang="de-DE" sz="1200" dirty="0">
                <a:solidFill>
                  <a:srgbClr val="000000"/>
                </a:solidFill>
                <a:latin typeface="Calibri"/>
              </a:rPr>
              <a:t> </a:t>
            </a:r>
            <a:r>
              <a:rPr lang="de-DE" sz="1200" dirty="0" err="1">
                <a:solidFill>
                  <a:srgbClr val="000000"/>
                </a:solidFill>
                <a:latin typeface="Calibri"/>
              </a:rPr>
              <a:t>protocol</a:t>
            </a:r>
            <a:r>
              <a:rPr lang="de-DE" sz="1200" dirty="0">
                <a:solidFill>
                  <a:srgbClr val="000000"/>
                </a:solidFill>
                <a:latin typeface="Calibri"/>
              </a:rPr>
              <a:t> </a:t>
            </a:r>
            <a:r>
              <a:rPr lang="de-DE" sz="1200" dirty="0" err="1">
                <a:solidFill>
                  <a:srgbClr val="000000"/>
                </a:solidFill>
                <a:latin typeface="Calibri"/>
              </a:rPr>
              <a:t>duration</a:t>
            </a:r>
            <a:r>
              <a:rPr lang="de-DE" sz="1200" dirty="0">
                <a:solidFill>
                  <a:srgbClr val="000000"/>
                </a:solidFill>
                <a:latin typeface="Calibri"/>
              </a:rPr>
              <a:t>: ~2 </a:t>
            </a:r>
            <a:r>
              <a:rPr lang="de-DE" sz="1200" dirty="0" err="1">
                <a:solidFill>
                  <a:srgbClr val="000000"/>
                </a:solidFill>
                <a:latin typeface="Calibri"/>
              </a:rPr>
              <a:t>hours</a:t>
            </a:r>
            <a:r>
              <a:rPr lang="de-DE" sz="1200" dirty="0">
                <a:solidFill>
                  <a:srgbClr val="000000"/>
                </a:solidFill>
                <a:latin typeface="Calibri"/>
              </a:rPr>
              <a:t> (</a:t>
            </a:r>
            <a:r>
              <a:rPr lang="de-DE" sz="1200" dirty="0" err="1">
                <a:solidFill>
                  <a:srgbClr val="000000"/>
                </a:solidFill>
                <a:latin typeface="Calibri"/>
              </a:rPr>
              <a:t>including</a:t>
            </a:r>
            <a:r>
              <a:rPr lang="de-DE" sz="1200" dirty="0">
                <a:solidFill>
                  <a:srgbClr val="000000"/>
                </a:solidFill>
                <a:latin typeface="Calibri"/>
              </a:rPr>
              <a:t> </a:t>
            </a:r>
            <a:r>
              <a:rPr lang="de-DE" sz="1200" dirty="0" err="1">
                <a:solidFill>
                  <a:srgbClr val="000000"/>
                </a:solidFill>
                <a:latin typeface="Calibri"/>
              </a:rPr>
              <a:t>participant</a:t>
            </a:r>
            <a:r>
              <a:rPr lang="de-DE" sz="1200" dirty="0">
                <a:solidFill>
                  <a:srgbClr val="000000"/>
                </a:solidFill>
                <a:latin typeface="Calibri"/>
              </a:rPr>
              <a:t> </a:t>
            </a:r>
            <a:r>
              <a:rPr lang="de-DE" sz="1200" dirty="0" err="1">
                <a:solidFill>
                  <a:srgbClr val="000000"/>
                </a:solidFill>
                <a:latin typeface="Calibri"/>
              </a:rPr>
              <a:t>preparation</a:t>
            </a:r>
            <a:r>
              <a:rPr lang="de-DE" sz="1200" dirty="0">
                <a:solidFill>
                  <a:srgbClr val="000000"/>
                </a:solidFill>
                <a:latin typeface="Calibri"/>
              </a:rPr>
              <a:t> and </a:t>
            </a:r>
            <a:r>
              <a:rPr lang="de-DE" sz="1200" dirty="0" err="1">
                <a:solidFill>
                  <a:srgbClr val="000000"/>
                </a:solidFill>
                <a:latin typeface="Calibri"/>
              </a:rPr>
              <a:t>filling</a:t>
            </a:r>
            <a:r>
              <a:rPr lang="de-DE" sz="1200" dirty="0">
                <a:solidFill>
                  <a:srgbClr val="000000"/>
                </a:solidFill>
                <a:latin typeface="Calibri"/>
              </a:rPr>
              <a:t> </a:t>
            </a:r>
            <a:r>
              <a:rPr lang="de-DE" sz="1200" dirty="0" err="1">
                <a:solidFill>
                  <a:srgbClr val="000000"/>
                </a:solidFill>
                <a:latin typeface="Calibri"/>
              </a:rPr>
              <a:t>questionnaire</a:t>
            </a:r>
            <a:r>
              <a:rPr lang="de-DE" sz="1200" dirty="0">
                <a:solidFill>
                  <a:srgbClr val="000000"/>
                </a:solidFill>
                <a:latin typeface="Calibri"/>
              </a:rPr>
              <a:t> </a:t>
            </a:r>
            <a:r>
              <a:rPr lang="de-DE" sz="1200" dirty="0" err="1">
                <a:solidFill>
                  <a:srgbClr val="000000"/>
                </a:solidFill>
                <a:latin typeface="Calibri"/>
              </a:rPr>
              <a:t>forms</a:t>
            </a:r>
            <a:r>
              <a:rPr lang="de-DE" sz="1200" dirty="0">
                <a:solidFill>
                  <a:srgbClr val="000000"/>
                </a:solidFill>
                <a:latin typeface="Calibri"/>
              </a:rPr>
              <a:t>)</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Footer Placeholder 971"/>
          <p:cNvSpPr>
            <a:spLocks noGrp="1"/>
          </p:cNvSpPr>
          <p:nvPr>
            <p:ph type="ftr" sz="quarter" idx="11"/>
          </p:nvPr>
        </p:nvSpPr>
        <p:spPr/>
        <p:txBody>
          <a:bodyPr/>
          <a:lstStyle/>
          <a:p>
            <a:r>
              <a:rPr lang="en-US"/>
              <a:t>IEEE SMC 2026</a:t>
            </a:r>
          </a:p>
        </p:txBody>
      </p:sp>
      <p:sp>
        <p:nvSpPr>
          <p:cNvPr id="972" name="Slide Number Placeholder 972"/>
          <p:cNvSpPr>
            <a:spLocks noGrp="1"/>
          </p:cNvSpPr>
          <p:nvPr>
            <p:ph type="sldNum" sz="quarter" idx="12"/>
          </p:nvPr>
        </p:nvSpPr>
        <p:spPr/>
        <p:txBody>
          <a:bodyPr/>
          <a:lstStyle/>
          <a:p>
            <a:fld id="{888CC2B5-7555-4954-8704-E5081F891950}" type="slidenum">
              <a:rPr lang="en-US" smtClean="0"/>
              <a:t>7</a:t>
            </a:fld>
            <a:endParaRPr lang="en-US"/>
          </a:p>
        </p:txBody>
      </p:sp>
      <p:sp>
        <p:nvSpPr>
          <p:cNvPr id="976" name="TextBox 975"/>
          <p:cNvSpPr txBox="1"/>
          <p:nvPr/>
        </p:nvSpPr>
        <p:spPr>
          <a:xfrm>
            <a:off x="137160" y="180825"/>
            <a:ext cx="3758184"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Experimental Protocol</a:t>
            </a:r>
          </a:p>
        </p:txBody>
      </p:sp>
      <p:sp>
        <p:nvSpPr>
          <p:cNvPr id="977" name="Rounded Rectangle 976"/>
          <p:cNvSpPr/>
          <p:nvPr/>
        </p:nvSpPr>
        <p:spPr>
          <a:xfrm>
            <a:off x="722374" y="1034393"/>
            <a:ext cx="1554480" cy="768097"/>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500" b="1" i="0" dirty="0">
                <a:solidFill>
                  <a:srgbClr val="4472C4"/>
                </a:solidFill>
              </a:rPr>
              <a:t>2 Sessions</a:t>
            </a:r>
          </a:p>
          <a:p>
            <a:pPr algn="ctr">
              <a:spcBef>
                <a:spcPts val="200"/>
              </a:spcBef>
            </a:pPr>
            <a:r>
              <a:rPr sz="1200" b="0" i="0" dirty="0">
                <a:solidFill>
                  <a:srgbClr val="595959"/>
                </a:solidFill>
              </a:rPr>
              <a:t>≈ 20 min apart</a:t>
            </a:r>
          </a:p>
        </p:txBody>
      </p:sp>
      <p:sp>
        <p:nvSpPr>
          <p:cNvPr id="978" name="Right Arrow 977"/>
          <p:cNvSpPr/>
          <p:nvPr/>
        </p:nvSpPr>
        <p:spPr>
          <a:xfrm>
            <a:off x="2386582" y="1312447"/>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9" name="Rounded Rectangle 978"/>
          <p:cNvSpPr/>
          <p:nvPr/>
        </p:nvSpPr>
        <p:spPr>
          <a:xfrm>
            <a:off x="2770630" y="1034393"/>
            <a:ext cx="1577340" cy="768097"/>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500" b="1" i="0" dirty="0">
                <a:solidFill>
                  <a:srgbClr val="548235"/>
                </a:solidFill>
              </a:rPr>
              <a:t>2 Blocks</a:t>
            </a:r>
          </a:p>
          <a:p>
            <a:pPr algn="ctr">
              <a:spcBef>
                <a:spcPts val="200"/>
              </a:spcBef>
            </a:pPr>
            <a:r>
              <a:rPr sz="1200" b="0" i="0" dirty="0">
                <a:solidFill>
                  <a:srgbClr val="595959"/>
                </a:solidFill>
              </a:rPr>
              <a:t>Stimulus 1, then 2</a:t>
            </a:r>
          </a:p>
        </p:txBody>
      </p:sp>
      <p:sp>
        <p:nvSpPr>
          <p:cNvPr id="980" name="Right Arrow 979"/>
          <p:cNvSpPr/>
          <p:nvPr/>
        </p:nvSpPr>
        <p:spPr>
          <a:xfrm>
            <a:off x="4462271" y="1317857"/>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1" name="Rounded Rectangle 980"/>
          <p:cNvSpPr/>
          <p:nvPr/>
        </p:nvSpPr>
        <p:spPr>
          <a:xfrm>
            <a:off x="4850892" y="1033555"/>
            <a:ext cx="1577340" cy="768097"/>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500" b="1" i="0" dirty="0">
                <a:solidFill>
                  <a:srgbClr val="ED7D31"/>
                </a:solidFill>
              </a:rPr>
              <a:t>4 Runs</a:t>
            </a:r>
          </a:p>
          <a:p>
            <a:pPr algn="ctr">
              <a:spcBef>
                <a:spcPts val="200"/>
              </a:spcBef>
            </a:pPr>
            <a:r>
              <a:rPr sz="1200" b="0" i="0" dirty="0">
                <a:solidFill>
                  <a:srgbClr val="595959"/>
                </a:solidFill>
              </a:rPr>
              <a:t>4, 6, 10, 15 Hz</a:t>
            </a:r>
          </a:p>
        </p:txBody>
      </p:sp>
      <p:sp>
        <p:nvSpPr>
          <p:cNvPr id="982" name="Right Arrow 981"/>
          <p:cNvSpPr/>
          <p:nvPr/>
        </p:nvSpPr>
        <p:spPr>
          <a:xfrm>
            <a:off x="6542533" y="1307875"/>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3" name="Rounded Rectangle 982"/>
          <p:cNvSpPr/>
          <p:nvPr/>
        </p:nvSpPr>
        <p:spPr>
          <a:xfrm>
            <a:off x="6922008" y="1033554"/>
            <a:ext cx="1473589" cy="768097"/>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500" b="1" i="0" dirty="0">
                <a:solidFill>
                  <a:srgbClr val="4472C4"/>
                </a:solidFill>
              </a:rPr>
              <a:t>12 Trials</a:t>
            </a:r>
          </a:p>
          <a:p>
            <a:pPr algn="ctr">
              <a:spcBef>
                <a:spcPts val="200"/>
              </a:spcBef>
            </a:pPr>
            <a:r>
              <a:rPr sz="1200" b="0" i="0" dirty="0">
                <a:solidFill>
                  <a:srgbClr val="595959"/>
                </a:solidFill>
              </a:rPr>
              <a:t>per run</a:t>
            </a:r>
          </a:p>
        </p:txBody>
      </p:sp>
      <p:sp>
        <p:nvSpPr>
          <p:cNvPr id="984" name="TextBox 983"/>
          <p:cNvSpPr txBox="1"/>
          <p:nvPr/>
        </p:nvSpPr>
        <p:spPr>
          <a:xfrm>
            <a:off x="1861769" y="2253925"/>
            <a:ext cx="1577340" cy="255455"/>
          </a:xfrm>
          <a:prstGeom prst="rect">
            <a:avLst/>
          </a:prstGeom>
          <a:noFill/>
        </p:spPr>
        <p:txBody>
          <a:bodyPr wrap="square" lIns="54864" tIns="27432" rIns="54864" bIns="27432">
            <a:spAutoFit/>
          </a:bodyPr>
          <a:lstStyle/>
          <a:p>
            <a:pPr algn="l"/>
            <a:r>
              <a:rPr sz="1300" b="1" i="0" dirty="0">
                <a:solidFill>
                  <a:srgbClr val="595959"/>
                </a:solidFill>
              </a:rPr>
              <a:t>Trial structure</a:t>
            </a:r>
          </a:p>
        </p:txBody>
      </p:sp>
      <p:sp>
        <p:nvSpPr>
          <p:cNvPr id="987" name="Rounded Rectangle 986"/>
          <p:cNvSpPr/>
          <p:nvPr/>
        </p:nvSpPr>
        <p:spPr>
          <a:xfrm>
            <a:off x="5639562" y="2056769"/>
            <a:ext cx="1577340" cy="613331"/>
          </a:xfrm>
          <a:prstGeom prst="roundRect">
            <a:avLst/>
          </a:prstGeom>
          <a:solidFill>
            <a:srgbClr val="FFFFFF"/>
          </a:solidFill>
          <a:ln w="12700">
            <a:solidFill>
              <a:srgbClr val="808080"/>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500" b="1" i="0" dirty="0">
                <a:solidFill>
                  <a:srgbClr val="595959"/>
                </a:solidFill>
              </a:rPr>
              <a:t>2 s   rest</a:t>
            </a:r>
          </a:p>
        </p:txBody>
      </p:sp>
      <p:sp>
        <p:nvSpPr>
          <p:cNvPr id="991" name="Rectangle 990"/>
          <p:cNvSpPr/>
          <p:nvPr/>
        </p:nvSpPr>
        <p:spPr>
          <a:xfrm>
            <a:off x="961174" y="3001963"/>
            <a:ext cx="7002194" cy="896112"/>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2" name="TextBox 991"/>
          <p:cNvSpPr txBox="1"/>
          <p:nvPr/>
        </p:nvSpPr>
        <p:spPr>
          <a:xfrm>
            <a:off x="1066682" y="3168402"/>
            <a:ext cx="6768670" cy="563231"/>
          </a:xfrm>
          <a:prstGeom prst="rect">
            <a:avLst/>
          </a:prstGeom>
          <a:noFill/>
        </p:spPr>
        <p:txBody>
          <a:bodyPr wrap="square" lIns="0" tIns="18288" rIns="0" bIns="18288" anchor="ctr">
            <a:spAutoFit/>
          </a:bodyPr>
          <a:lstStyle/>
          <a:p>
            <a:pPr algn="l">
              <a:lnSpc>
                <a:spcPct val="95000"/>
              </a:lnSpc>
            </a:pPr>
            <a:r>
              <a:rPr sz="1200" b="0" i="0" dirty="0">
                <a:solidFill>
                  <a:srgbClr val="000000"/>
                </a:solidFill>
              </a:rPr>
              <a:t>Only one centrally located stimulus was displayed at a time, so target location, competing visual input and shifts in spatial attention stayed matched. The same stimulus and frequency order was used for every participant and session.</a:t>
            </a:r>
          </a:p>
        </p:txBody>
      </p:sp>
      <p:sp>
        <p:nvSpPr>
          <p:cNvPr id="993" name="Rounded Rectangle 992"/>
          <p:cNvSpPr/>
          <p:nvPr/>
        </p:nvSpPr>
        <p:spPr>
          <a:xfrm>
            <a:off x="961174" y="5412669"/>
            <a:ext cx="7002194" cy="777240"/>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54864" rtlCol="0" anchor="ctr"/>
          <a:lstStyle/>
          <a:p>
            <a:pPr algn="l">
              <a:lnSpc>
                <a:spcPct val="95000"/>
              </a:lnSpc>
            </a:pPr>
            <a:r>
              <a:rPr sz="1200" b="1" i="0" dirty="0">
                <a:solidFill>
                  <a:srgbClr val="4472C4"/>
                </a:solidFill>
                <a:latin typeface="Calibri"/>
              </a:rPr>
              <a:t>Questionnaires:  </a:t>
            </a:r>
            <a:r>
              <a:rPr lang="de-DE" sz="1200" dirty="0">
                <a:solidFill>
                  <a:srgbClr val="000000"/>
                </a:solidFill>
                <a:latin typeface="Calibri"/>
              </a:rPr>
              <a:t>D</a:t>
            </a:r>
            <a:r>
              <a:rPr sz="1200" b="0" i="0" dirty="0" err="1">
                <a:solidFill>
                  <a:srgbClr val="000000"/>
                </a:solidFill>
                <a:latin typeface="Calibri"/>
              </a:rPr>
              <a:t>emographics</a:t>
            </a:r>
            <a:r>
              <a:rPr sz="1200" b="0" i="0" dirty="0">
                <a:solidFill>
                  <a:srgbClr val="000000"/>
                </a:solidFill>
                <a:latin typeface="Calibri"/>
              </a:rPr>
              <a:t>, vision, prior BCI experience, tiredness, sleep and recent substance consumption beforehand; tiredness, eye discomfort, mental effort, motion perception, willingness to use and barriers afterwards.</a:t>
            </a:r>
          </a:p>
        </p:txBody>
      </p:sp>
      <p:sp>
        <p:nvSpPr>
          <p:cNvPr id="26" name="Rounded Rectangle 986">
            <a:extLst>
              <a:ext uri="{FF2B5EF4-FFF2-40B4-BE49-F238E27FC236}">
                <a16:creationId xmlns:a16="http://schemas.microsoft.com/office/drawing/2014/main" id="{37B61041-060B-4B4D-A398-6C97F1415B64}"/>
              </a:ext>
            </a:extLst>
          </p:cNvPr>
          <p:cNvSpPr/>
          <p:nvPr/>
        </p:nvSpPr>
        <p:spPr>
          <a:xfrm>
            <a:off x="3571874" y="2059336"/>
            <a:ext cx="1934923" cy="613331"/>
          </a:xfrm>
          <a:prstGeom prst="roundRect">
            <a:avLst/>
          </a:prstGeom>
          <a:solidFill>
            <a:srgbClr val="FFFFFF"/>
          </a:solidFill>
          <a:ln w="12700">
            <a:solidFill>
              <a:srgbClr val="808080"/>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lang="de-DE" sz="1500" b="1" dirty="0">
                <a:solidFill>
                  <a:srgbClr val="833C0C"/>
                </a:solidFill>
              </a:rPr>
              <a:t>7 s   </a:t>
            </a:r>
            <a:r>
              <a:rPr lang="de-DE" sz="1500" b="1" dirty="0" err="1">
                <a:solidFill>
                  <a:srgbClr val="833C0C"/>
                </a:solidFill>
              </a:rPr>
              <a:t>stimulation</a:t>
            </a:r>
            <a:endParaRPr lang="de-DE" sz="1500" b="1" dirty="0">
              <a:solidFill>
                <a:srgbClr val="833C0C"/>
              </a:solidFill>
            </a:endParaRPr>
          </a:p>
        </p:txBody>
      </p:sp>
      <p:pic>
        <p:nvPicPr>
          <p:cNvPr id="27" name="Video Project 23">
            <a:hlinkClick r:id="" action="ppaction://media"/>
            <a:extLst>
              <a:ext uri="{FF2B5EF4-FFF2-40B4-BE49-F238E27FC236}">
                <a16:creationId xmlns:a16="http://schemas.microsoft.com/office/drawing/2014/main" id="{FC4156CC-506F-4DBA-845D-C52D6BB86ED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966" r="12408"/>
          <a:stretch/>
        </p:blipFill>
        <p:spPr>
          <a:xfrm>
            <a:off x="3559300" y="4000742"/>
            <a:ext cx="1736973" cy="1309259"/>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7"/>
                                        </p:tgtEl>
                                      </p:cBhvr>
                                    </p:cmd>
                                  </p:childTnLst>
                                </p:cTn>
                              </p:par>
                            </p:childTnLst>
                          </p:cTn>
                        </p:par>
                      </p:childTnLst>
                    </p:cTn>
                  </p:par>
                </p:childTnLst>
              </p:cTn>
              <p:nextCondLst>
                <p:cond evt="onClick" delay="0">
                  <p:tgtEl>
                    <p:spTgt spid="27"/>
                  </p:tgtEl>
                </p:cond>
              </p:nextCondLst>
            </p:seq>
            <p:video>
              <p:cMediaNode vol="80000">
                <p:cTn id="12" fill="hold" display="0">
                  <p:stCondLst>
                    <p:cond delay="indefinite"/>
                  </p:stCondLst>
                </p:cTn>
                <p:tgtEl>
                  <p:spTgt spid="2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1" name="Footer Placeholder 981"/>
          <p:cNvSpPr>
            <a:spLocks noGrp="1"/>
          </p:cNvSpPr>
          <p:nvPr>
            <p:ph type="ftr" sz="quarter" idx="11"/>
          </p:nvPr>
        </p:nvSpPr>
        <p:spPr>
          <a:xfrm>
            <a:off x="3028950" y="6356351"/>
            <a:ext cx="3086100" cy="365125"/>
          </a:xfrm>
        </p:spPr>
        <p:txBody>
          <a:bodyPr/>
          <a:lstStyle/>
          <a:p>
            <a:r>
              <a:rPr lang="en-US"/>
              <a:t>IEEE SMC 2026</a:t>
            </a:r>
          </a:p>
        </p:txBody>
      </p:sp>
      <p:sp>
        <p:nvSpPr>
          <p:cNvPr id="982" name="Slide Number Placeholder 982"/>
          <p:cNvSpPr>
            <a:spLocks noGrp="1"/>
          </p:cNvSpPr>
          <p:nvPr>
            <p:ph type="sldNum" sz="quarter" idx="12"/>
          </p:nvPr>
        </p:nvSpPr>
        <p:spPr>
          <a:xfrm>
            <a:off x="6457950" y="6356351"/>
            <a:ext cx="1471613" cy="365125"/>
          </a:xfrm>
        </p:spPr>
        <p:txBody>
          <a:bodyPr/>
          <a:lstStyle/>
          <a:p>
            <a:fld id="{888CC2B5-7555-4954-8704-E5081F891950}" type="slidenum">
              <a:rPr lang="en-US" smtClean="0"/>
              <a:t>8</a:t>
            </a:fld>
            <a:endParaRPr lang="en-US"/>
          </a:p>
        </p:txBody>
      </p:sp>
      <p:sp>
        <p:nvSpPr>
          <p:cNvPr id="986" name="TextBox 985"/>
          <p:cNvSpPr txBox="1"/>
          <p:nvPr/>
        </p:nvSpPr>
        <p:spPr>
          <a:xfrm>
            <a:off x="137160" y="180825"/>
            <a:ext cx="3090672"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Analysis Pipeline</a:t>
            </a:r>
          </a:p>
        </p:txBody>
      </p:sp>
      <p:sp>
        <p:nvSpPr>
          <p:cNvPr id="987" name="Rounded Rectangle 986"/>
          <p:cNvSpPr/>
          <p:nvPr/>
        </p:nvSpPr>
        <p:spPr>
          <a:xfrm>
            <a:off x="1214437" y="1008656"/>
            <a:ext cx="1035587" cy="667512"/>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200" b="1" i="0" dirty="0">
                <a:solidFill>
                  <a:srgbClr val="4472C4"/>
                </a:solidFill>
              </a:rPr>
              <a:t>EEG</a:t>
            </a:r>
          </a:p>
          <a:p>
            <a:pPr algn="ctr">
              <a:spcBef>
                <a:spcPts val="200"/>
              </a:spcBef>
            </a:pPr>
            <a:r>
              <a:rPr sz="1200" b="0" i="0" dirty="0">
                <a:solidFill>
                  <a:srgbClr val="595959"/>
                </a:solidFill>
              </a:rPr>
              <a:t>16 </a:t>
            </a:r>
            <a:r>
              <a:rPr sz="1200" b="0" i="0" dirty="0" err="1">
                <a:solidFill>
                  <a:srgbClr val="595959"/>
                </a:solidFill>
              </a:rPr>
              <a:t>ch</a:t>
            </a:r>
            <a:r>
              <a:rPr sz="1200" b="0" i="0" dirty="0">
                <a:solidFill>
                  <a:srgbClr val="595959"/>
                </a:solidFill>
              </a:rPr>
              <a:t>  256 Hz</a:t>
            </a:r>
          </a:p>
        </p:txBody>
      </p:sp>
      <p:sp>
        <p:nvSpPr>
          <p:cNvPr id="988" name="Right Arrow 987"/>
          <p:cNvSpPr/>
          <p:nvPr/>
        </p:nvSpPr>
        <p:spPr>
          <a:xfrm>
            <a:off x="2304949" y="1281655"/>
            <a:ext cx="20116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9" name="Rounded Rectangle 988"/>
          <p:cNvSpPr/>
          <p:nvPr/>
        </p:nvSpPr>
        <p:spPr>
          <a:xfrm>
            <a:off x="2551837" y="1008655"/>
            <a:ext cx="1044702" cy="667513"/>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200" b="1" i="0" dirty="0">
                <a:solidFill>
                  <a:srgbClr val="4472C4"/>
                </a:solidFill>
              </a:rPr>
              <a:t>Band-pass</a:t>
            </a:r>
          </a:p>
          <a:p>
            <a:pPr algn="ctr">
              <a:spcBef>
                <a:spcPts val="200"/>
              </a:spcBef>
            </a:pPr>
            <a:r>
              <a:rPr sz="1200" b="0" i="0" dirty="0">
                <a:solidFill>
                  <a:srgbClr val="595959"/>
                </a:solidFill>
              </a:rPr>
              <a:t>2–32 Hz / ±4 Hz</a:t>
            </a:r>
          </a:p>
        </p:txBody>
      </p:sp>
      <p:sp>
        <p:nvSpPr>
          <p:cNvPr id="990" name="Right Arrow 989"/>
          <p:cNvSpPr/>
          <p:nvPr/>
        </p:nvSpPr>
        <p:spPr>
          <a:xfrm>
            <a:off x="3651402" y="1281655"/>
            <a:ext cx="20116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1" name="Rounded Rectangle 990"/>
          <p:cNvSpPr/>
          <p:nvPr/>
        </p:nvSpPr>
        <p:spPr>
          <a:xfrm>
            <a:off x="3907434" y="1008655"/>
            <a:ext cx="1137725" cy="667513"/>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200" b="1" i="0" dirty="0">
                <a:solidFill>
                  <a:srgbClr val="4472C4"/>
                </a:solidFill>
              </a:rPr>
              <a:t>Bad channels</a:t>
            </a:r>
          </a:p>
          <a:p>
            <a:pPr algn="ctr">
              <a:spcBef>
                <a:spcPts val="200"/>
              </a:spcBef>
            </a:pPr>
            <a:r>
              <a:rPr lang="de-DE" sz="1200" dirty="0">
                <a:solidFill>
                  <a:srgbClr val="595959"/>
                </a:solidFill>
              </a:rPr>
              <a:t>I</a:t>
            </a:r>
            <a:r>
              <a:rPr sz="1200" b="0" i="0" dirty="0" err="1">
                <a:solidFill>
                  <a:srgbClr val="595959"/>
                </a:solidFill>
              </a:rPr>
              <a:t>nterpolate</a:t>
            </a:r>
            <a:endParaRPr sz="1200" b="0" i="0" dirty="0">
              <a:solidFill>
                <a:srgbClr val="595959"/>
              </a:solidFill>
            </a:endParaRPr>
          </a:p>
        </p:txBody>
      </p:sp>
      <p:sp>
        <p:nvSpPr>
          <p:cNvPr id="992" name="Right Arrow 991"/>
          <p:cNvSpPr/>
          <p:nvPr/>
        </p:nvSpPr>
        <p:spPr>
          <a:xfrm>
            <a:off x="5100023" y="1250971"/>
            <a:ext cx="20116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3" name="Rounded Rectangle 992"/>
          <p:cNvSpPr/>
          <p:nvPr/>
        </p:nvSpPr>
        <p:spPr>
          <a:xfrm>
            <a:off x="5339875" y="1008655"/>
            <a:ext cx="1137725" cy="667513"/>
          </a:xfrm>
          <a:prstGeom prst="roundRect">
            <a:avLst/>
          </a:prstGeom>
          <a:solidFill>
            <a:srgbClr val="FFFFFF"/>
          </a:solidFill>
          <a:ln w="12700">
            <a:solidFill>
              <a:srgbClr val="20386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200" b="1" i="0" dirty="0" err="1">
                <a:solidFill>
                  <a:srgbClr val="203864"/>
                </a:solidFill>
              </a:rPr>
              <a:t>EEGNetSSVEP</a:t>
            </a:r>
            <a:endParaRPr sz="1200" b="1" i="0" dirty="0">
              <a:solidFill>
                <a:srgbClr val="203864"/>
              </a:solidFill>
            </a:endParaRPr>
          </a:p>
          <a:p>
            <a:pPr algn="ctr">
              <a:spcBef>
                <a:spcPts val="200"/>
              </a:spcBef>
            </a:pPr>
            <a:r>
              <a:rPr sz="1200" b="0" i="0" dirty="0">
                <a:solidFill>
                  <a:srgbClr val="595959"/>
                </a:solidFill>
              </a:rPr>
              <a:t>Snap Brain Toolbox</a:t>
            </a:r>
          </a:p>
        </p:txBody>
      </p:sp>
      <p:sp>
        <p:nvSpPr>
          <p:cNvPr id="994" name="Right Arrow 993"/>
          <p:cNvSpPr/>
          <p:nvPr/>
        </p:nvSpPr>
        <p:spPr>
          <a:xfrm>
            <a:off x="6529476" y="1271104"/>
            <a:ext cx="201168" cy="182880"/>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5" name="Rounded Rectangle 994"/>
          <p:cNvSpPr/>
          <p:nvPr/>
        </p:nvSpPr>
        <p:spPr>
          <a:xfrm>
            <a:off x="6791838" y="1008654"/>
            <a:ext cx="1137725" cy="667513"/>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sz="1200" b="1" i="0" dirty="0">
                <a:solidFill>
                  <a:srgbClr val="548235"/>
                </a:solidFill>
              </a:rPr>
              <a:t>Subject ID</a:t>
            </a:r>
          </a:p>
          <a:p>
            <a:pPr algn="ctr">
              <a:spcBef>
                <a:spcPts val="200"/>
              </a:spcBef>
            </a:pPr>
            <a:r>
              <a:rPr sz="1200" b="0" i="0" dirty="0">
                <a:solidFill>
                  <a:srgbClr val="595959"/>
                </a:solidFill>
              </a:rPr>
              <a:t>8 classes</a:t>
            </a:r>
          </a:p>
        </p:txBody>
      </p:sp>
      <p:sp>
        <p:nvSpPr>
          <p:cNvPr id="996" name="Rounded Rectangle 995"/>
          <p:cNvSpPr/>
          <p:nvPr/>
        </p:nvSpPr>
        <p:spPr>
          <a:xfrm>
            <a:off x="861075" y="3694608"/>
            <a:ext cx="3636498" cy="1783080"/>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300" b="1" i="0" dirty="0">
                <a:solidFill>
                  <a:srgbClr val="548235"/>
                </a:solidFill>
              </a:rPr>
              <a:t>Analysis 1  —  Stimulus comparison</a:t>
            </a:r>
          </a:p>
          <a:p>
            <a:pPr marL="237744" indent="-237744" algn="l">
              <a:lnSpc>
                <a:spcPct val="95000"/>
              </a:lnSpc>
              <a:spcBef>
                <a:spcPts val="500"/>
              </a:spcBef>
              <a:buFont typeface="Courier New" pitchFamily="49" charset="0"/>
              <a:buChar char="o"/>
            </a:pPr>
            <a:r>
              <a:rPr sz="1200" b="0" i="0" dirty="0">
                <a:solidFill>
                  <a:srgbClr val="000000"/>
                </a:solidFill>
                <a:latin typeface="Calibri"/>
              </a:rPr>
              <a:t>Stimulus 1 and Stimulus 2 evaluated separately</a:t>
            </a:r>
          </a:p>
          <a:p>
            <a:pPr marL="237744" indent="-237744" algn="l">
              <a:lnSpc>
                <a:spcPct val="95000"/>
              </a:lnSpc>
              <a:spcBef>
                <a:spcPts val="500"/>
              </a:spcBef>
              <a:buFont typeface="Courier New" pitchFamily="49" charset="0"/>
              <a:buChar char="o"/>
            </a:pPr>
            <a:r>
              <a:rPr sz="1200" b="0" i="0" dirty="0">
                <a:solidFill>
                  <a:srgbClr val="000000"/>
                </a:solidFill>
                <a:latin typeface="Calibri"/>
              </a:rPr>
              <a:t>Two-fold cross-session</a:t>
            </a:r>
            <a:endParaRPr lang="de-DE" sz="1200" b="0" i="0" dirty="0">
              <a:solidFill>
                <a:srgbClr val="000000"/>
              </a:solidFill>
              <a:latin typeface="Calibri"/>
            </a:endParaRPr>
          </a:p>
          <a:p>
            <a:pPr marL="237744" indent="-237744" algn="l">
              <a:lnSpc>
                <a:spcPct val="95000"/>
              </a:lnSpc>
              <a:spcBef>
                <a:spcPts val="500"/>
              </a:spcBef>
              <a:buFont typeface="Courier New" pitchFamily="49" charset="0"/>
              <a:buChar char="o"/>
            </a:pPr>
            <a:r>
              <a:rPr sz="1200" b="0" i="0" dirty="0">
                <a:solidFill>
                  <a:srgbClr val="000000"/>
                </a:solidFill>
                <a:latin typeface="Calibri"/>
              </a:rPr>
              <a:t>Performance averaged over both validation directions</a:t>
            </a:r>
          </a:p>
          <a:p>
            <a:pPr marL="237744" indent="-237744" algn="l">
              <a:lnSpc>
                <a:spcPct val="95000"/>
              </a:lnSpc>
              <a:spcBef>
                <a:spcPts val="500"/>
              </a:spcBef>
              <a:buFont typeface="Courier New" pitchFamily="49" charset="0"/>
              <a:buChar char="o"/>
            </a:pPr>
            <a:r>
              <a:rPr sz="1200" b="0" i="0" dirty="0">
                <a:solidFill>
                  <a:srgbClr val="000000"/>
                </a:solidFill>
                <a:latin typeface="Calibri"/>
              </a:rPr>
              <a:t>Wideband 2</a:t>
            </a:r>
            <a:r>
              <a:rPr lang="de-DE" sz="1200" b="0" i="0" dirty="0">
                <a:solidFill>
                  <a:srgbClr val="000000"/>
                </a:solidFill>
                <a:latin typeface="Calibri"/>
              </a:rPr>
              <a:t>-</a:t>
            </a:r>
            <a:r>
              <a:rPr sz="1200" b="0" i="0" dirty="0">
                <a:solidFill>
                  <a:srgbClr val="000000"/>
                </a:solidFill>
                <a:latin typeface="Calibri"/>
              </a:rPr>
              <a:t>32 Hz band-pass; all 8 classes in both folds</a:t>
            </a:r>
          </a:p>
        </p:txBody>
      </p:sp>
      <p:sp>
        <p:nvSpPr>
          <p:cNvPr id="997" name="Rounded Rectangle 996"/>
          <p:cNvSpPr/>
          <p:nvPr/>
        </p:nvSpPr>
        <p:spPr>
          <a:xfrm>
            <a:off x="4680453" y="3694608"/>
            <a:ext cx="3698045" cy="1783080"/>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300" b="1" i="0" dirty="0">
                <a:solidFill>
                  <a:srgbClr val="ED7D31"/>
                </a:solidFill>
              </a:rPr>
              <a:t>Analysis 2  —  Frequency-specific</a:t>
            </a:r>
          </a:p>
          <a:p>
            <a:pPr marL="237744" indent="-237744" algn="l">
              <a:lnSpc>
                <a:spcPct val="95000"/>
              </a:lnSpc>
              <a:spcBef>
                <a:spcPts val="500"/>
              </a:spcBef>
              <a:buFont typeface="Courier New" pitchFamily="49" charset="0"/>
              <a:buChar char="o"/>
            </a:pPr>
            <a:r>
              <a:rPr sz="1200" b="0" i="0" dirty="0">
                <a:solidFill>
                  <a:srgbClr val="000000"/>
                </a:solidFill>
                <a:latin typeface="Calibri"/>
              </a:rPr>
              <a:t>One model per frequency × preprocessing setting</a:t>
            </a:r>
          </a:p>
          <a:p>
            <a:pPr marL="237744" indent="-237744" algn="l">
              <a:lnSpc>
                <a:spcPct val="95000"/>
              </a:lnSpc>
              <a:spcBef>
                <a:spcPts val="500"/>
              </a:spcBef>
              <a:buFont typeface="Courier New" pitchFamily="49" charset="0"/>
              <a:buChar char="o"/>
            </a:pPr>
            <a:r>
              <a:rPr sz="1200" b="0" i="0" dirty="0">
                <a:solidFill>
                  <a:srgbClr val="000000"/>
                </a:solidFill>
                <a:latin typeface="Calibri"/>
              </a:rPr>
              <a:t>Validation: Stimulus 2 / Session 2, held out entirely</a:t>
            </a:r>
          </a:p>
          <a:p>
            <a:pPr marL="237744" indent="-237744" algn="l">
              <a:lnSpc>
                <a:spcPct val="95000"/>
              </a:lnSpc>
              <a:spcBef>
                <a:spcPts val="500"/>
              </a:spcBef>
              <a:buFont typeface="Courier New" pitchFamily="49" charset="0"/>
              <a:buChar char="o"/>
            </a:pPr>
            <a:r>
              <a:rPr sz="1200" b="0" i="0" dirty="0">
                <a:solidFill>
                  <a:srgbClr val="000000"/>
                </a:solidFill>
                <a:latin typeface="Calibri"/>
              </a:rPr>
              <a:t>Training: all remaining recordings</a:t>
            </a:r>
          </a:p>
          <a:p>
            <a:pPr marL="237744" indent="-237744" algn="l">
              <a:lnSpc>
                <a:spcPct val="95000"/>
              </a:lnSpc>
              <a:spcBef>
                <a:spcPts val="500"/>
              </a:spcBef>
              <a:buFont typeface="Courier New" pitchFamily="49" charset="0"/>
              <a:buChar char="o"/>
            </a:pPr>
            <a:r>
              <a:rPr sz="1200" b="0" i="0" dirty="0">
                <a:solidFill>
                  <a:srgbClr val="000000"/>
                </a:solidFill>
                <a:latin typeface="Calibri"/>
              </a:rPr>
              <a:t>Narrowband ±4 Hz vs. wideband 2</a:t>
            </a:r>
            <a:r>
              <a:rPr lang="de-DE" sz="1200" b="0" i="0" dirty="0">
                <a:solidFill>
                  <a:srgbClr val="000000"/>
                </a:solidFill>
                <a:latin typeface="Calibri"/>
              </a:rPr>
              <a:t>-</a:t>
            </a:r>
            <a:r>
              <a:rPr sz="1200" b="0" i="0" dirty="0">
                <a:solidFill>
                  <a:srgbClr val="000000"/>
                </a:solidFill>
                <a:latin typeface="Calibri"/>
              </a:rPr>
              <a:t>32 Hz</a:t>
            </a:r>
          </a:p>
        </p:txBody>
      </p:sp>
      <p:pic>
        <p:nvPicPr>
          <p:cNvPr id="3" name="Picture 2">
            <a:extLst>
              <a:ext uri="{FF2B5EF4-FFF2-40B4-BE49-F238E27FC236}">
                <a16:creationId xmlns:a16="http://schemas.microsoft.com/office/drawing/2014/main" id="{70E63A4B-7FBC-46AE-8F86-033821C34814}"/>
              </a:ext>
            </a:extLst>
          </p:cNvPr>
          <p:cNvPicPr>
            <a:picLocks noChangeAspect="1"/>
          </p:cNvPicPr>
          <p:nvPr/>
        </p:nvPicPr>
        <p:blipFill rotWithShape="1">
          <a:blip r:embed="rId3">
            <a:extLst>
              <a:ext uri="{28A0092B-C50C-407E-A947-70E740481C1C}">
                <a14:useLocalDpi xmlns:a14="http://schemas.microsoft.com/office/drawing/2010/main" val="0"/>
              </a:ext>
            </a:extLst>
          </a:blip>
          <a:srcRect t="17254" r="112" b="56827"/>
          <a:stretch/>
        </p:blipFill>
        <p:spPr>
          <a:xfrm>
            <a:off x="699310" y="2079265"/>
            <a:ext cx="7485901" cy="1084128"/>
          </a:xfrm>
          <a:prstGeom prst="rect">
            <a:avLst/>
          </a:prstGeom>
        </p:spPr>
      </p:pic>
      <p:pic>
        <p:nvPicPr>
          <p:cNvPr id="5" name="Picture 4">
            <a:extLst>
              <a:ext uri="{FF2B5EF4-FFF2-40B4-BE49-F238E27FC236}">
                <a16:creationId xmlns:a16="http://schemas.microsoft.com/office/drawing/2014/main" id="{F2A02711-E3B3-45DC-866C-67E85DA08732}"/>
              </a:ext>
            </a:extLst>
          </p:cNvPr>
          <p:cNvPicPr>
            <a:picLocks noChangeAspect="1"/>
          </p:cNvPicPr>
          <p:nvPr/>
        </p:nvPicPr>
        <p:blipFill rotWithShape="1">
          <a:blip r:embed="rId4">
            <a:extLst>
              <a:ext uri="{28A0092B-C50C-407E-A947-70E740481C1C}">
                <a14:useLocalDpi xmlns:a14="http://schemas.microsoft.com/office/drawing/2010/main" val="0"/>
              </a:ext>
            </a:extLst>
          </a:blip>
          <a:srcRect l="78932" t="40738" r="3592" b="33170"/>
          <a:stretch/>
        </p:blipFill>
        <p:spPr>
          <a:xfrm>
            <a:off x="6791838" y="2107338"/>
            <a:ext cx="1233576" cy="1027981"/>
          </a:xfrm>
          <a:prstGeom prst="rect">
            <a:avLst/>
          </a:prstGeom>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1" name="Footer Placeholder 981"/>
          <p:cNvSpPr>
            <a:spLocks noGrp="1"/>
          </p:cNvSpPr>
          <p:nvPr>
            <p:ph type="ftr" sz="quarter" idx="11"/>
          </p:nvPr>
        </p:nvSpPr>
        <p:spPr>
          <a:xfrm>
            <a:off x="3028950" y="6356351"/>
            <a:ext cx="3086100" cy="365125"/>
          </a:xfrm>
        </p:spPr>
        <p:txBody>
          <a:bodyPr/>
          <a:lstStyle/>
          <a:p>
            <a:r>
              <a:rPr lang="en-US"/>
              <a:t>IEEE SMC 2026</a:t>
            </a:r>
          </a:p>
        </p:txBody>
      </p:sp>
      <p:sp>
        <p:nvSpPr>
          <p:cNvPr id="982" name="Slide Number Placeholder 982"/>
          <p:cNvSpPr>
            <a:spLocks noGrp="1"/>
          </p:cNvSpPr>
          <p:nvPr>
            <p:ph type="sldNum" sz="quarter" idx="12"/>
          </p:nvPr>
        </p:nvSpPr>
        <p:spPr>
          <a:xfrm>
            <a:off x="6457950" y="6356351"/>
            <a:ext cx="1471613" cy="365125"/>
          </a:xfrm>
        </p:spPr>
        <p:txBody>
          <a:bodyPr/>
          <a:lstStyle/>
          <a:p>
            <a:fld id="{888CC2B5-7555-4954-8704-E5081F891950}" type="slidenum">
              <a:rPr lang="en-US" smtClean="0"/>
              <a:t>9</a:t>
            </a:fld>
            <a:endParaRPr lang="en-US"/>
          </a:p>
        </p:txBody>
      </p:sp>
      <p:sp>
        <p:nvSpPr>
          <p:cNvPr id="986" name="TextBox 985"/>
          <p:cNvSpPr txBox="1"/>
          <p:nvPr/>
        </p:nvSpPr>
        <p:spPr>
          <a:xfrm>
            <a:off x="137160" y="180825"/>
            <a:ext cx="6518164" cy="424732"/>
          </a:xfrm>
          <a:prstGeom prst="rect">
            <a:avLst/>
          </a:prstGeom>
          <a:noFill/>
        </p:spPr>
        <p:txBody>
          <a:bodyPr wrap="square" lIns="54864" tIns="27432" rIns="54864" bIns="27432" anchor="ctr">
            <a:spAutoFit/>
          </a:bodyPr>
          <a:lstStyle/>
          <a:p>
            <a:pPr algn="ctr"/>
            <a:r>
              <a:rPr lang="en-US" sz="2400" b="1" dirty="0">
                <a:solidFill>
                  <a:srgbClr val="203864"/>
                </a:solidFill>
                <a:latin typeface="Calibri Light"/>
                <a:ea typeface="+mj-ea"/>
                <a:cs typeface="+mj-cs"/>
              </a:rPr>
              <a:t>How was participant identification performed?</a:t>
            </a:r>
          </a:p>
        </p:txBody>
      </p:sp>
      <p:sp>
        <p:nvSpPr>
          <p:cNvPr id="29" name="Rounded Rectangle 996">
            <a:extLst>
              <a:ext uri="{FF2B5EF4-FFF2-40B4-BE49-F238E27FC236}">
                <a16:creationId xmlns:a16="http://schemas.microsoft.com/office/drawing/2014/main" id="{EA3B2DAB-7053-4C1A-A12D-5531B3D9569F}"/>
              </a:ext>
            </a:extLst>
          </p:cNvPr>
          <p:cNvSpPr/>
          <p:nvPr/>
        </p:nvSpPr>
        <p:spPr>
          <a:xfrm>
            <a:off x="1322245" y="1045043"/>
            <a:ext cx="6319817" cy="555183"/>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just">
              <a:lnSpc>
                <a:spcPct val="95000"/>
              </a:lnSpc>
              <a:spcBef>
                <a:spcPts val="500"/>
              </a:spcBef>
            </a:pPr>
            <a:r>
              <a:rPr lang="en-US" sz="1200" dirty="0">
                <a:solidFill>
                  <a:schemeClr val="tx1"/>
                </a:solidFill>
              </a:rPr>
              <a:t>At validation time, the model receives EEG segment without a claimed identity and assigns it to one of the eight known participant classes.</a:t>
            </a:r>
          </a:p>
        </p:txBody>
      </p:sp>
      <p:sp>
        <p:nvSpPr>
          <p:cNvPr id="30" name="Rounded Rectangle 976">
            <a:extLst>
              <a:ext uri="{FF2B5EF4-FFF2-40B4-BE49-F238E27FC236}">
                <a16:creationId xmlns:a16="http://schemas.microsoft.com/office/drawing/2014/main" id="{E2536E72-DAA4-4181-B860-7E601C5145ED}"/>
              </a:ext>
            </a:extLst>
          </p:cNvPr>
          <p:cNvSpPr/>
          <p:nvPr/>
        </p:nvSpPr>
        <p:spPr>
          <a:xfrm>
            <a:off x="461210" y="1829933"/>
            <a:ext cx="1554480" cy="922144"/>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lang="en-US" sz="1200" dirty="0">
                <a:solidFill>
                  <a:schemeClr val="tx1"/>
                </a:solidFill>
              </a:rPr>
              <a:t>All participants viewed the same single stimulus at 4, 6, 10 or 15 Hz.</a:t>
            </a:r>
            <a:endParaRPr sz="1200" b="0" i="0" dirty="0">
              <a:solidFill>
                <a:schemeClr val="tx1"/>
              </a:solidFill>
            </a:endParaRPr>
          </a:p>
        </p:txBody>
      </p:sp>
      <p:sp>
        <p:nvSpPr>
          <p:cNvPr id="31" name="Right Arrow 977">
            <a:extLst>
              <a:ext uri="{FF2B5EF4-FFF2-40B4-BE49-F238E27FC236}">
                <a16:creationId xmlns:a16="http://schemas.microsoft.com/office/drawing/2014/main" id="{067441A0-138B-40C7-90C5-C8E53925F972}"/>
              </a:ext>
            </a:extLst>
          </p:cNvPr>
          <p:cNvSpPr/>
          <p:nvPr/>
        </p:nvSpPr>
        <p:spPr>
          <a:xfrm>
            <a:off x="2136877" y="2114236"/>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978">
            <a:extLst>
              <a:ext uri="{FF2B5EF4-FFF2-40B4-BE49-F238E27FC236}">
                <a16:creationId xmlns:a16="http://schemas.microsoft.com/office/drawing/2014/main" id="{1540065A-EA2A-4803-8BEF-32B6F7A03980}"/>
              </a:ext>
            </a:extLst>
          </p:cNvPr>
          <p:cNvSpPr/>
          <p:nvPr/>
        </p:nvSpPr>
        <p:spPr>
          <a:xfrm>
            <a:off x="2509466" y="1829933"/>
            <a:ext cx="1577340" cy="922144"/>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lang="en-US" sz="1200" dirty="0">
                <a:solidFill>
                  <a:schemeClr val="tx1"/>
                </a:solidFill>
              </a:rPr>
              <a:t>16 channels</a:t>
            </a:r>
            <a:br>
              <a:rPr lang="en-US" sz="1200" dirty="0">
                <a:solidFill>
                  <a:schemeClr val="tx1"/>
                </a:solidFill>
              </a:rPr>
            </a:br>
            <a:r>
              <a:rPr lang="en-US" sz="1200" dirty="0">
                <a:solidFill>
                  <a:schemeClr val="tx1"/>
                </a:solidFill>
              </a:rPr>
              <a:t>2-32 Hz filtering and automatic bad-channel detection</a:t>
            </a:r>
            <a:endParaRPr sz="1200" b="0" i="0" dirty="0">
              <a:solidFill>
                <a:schemeClr val="tx1"/>
              </a:solidFill>
            </a:endParaRPr>
          </a:p>
        </p:txBody>
      </p:sp>
      <p:sp>
        <p:nvSpPr>
          <p:cNvPr id="33" name="Right Arrow 979">
            <a:extLst>
              <a:ext uri="{FF2B5EF4-FFF2-40B4-BE49-F238E27FC236}">
                <a16:creationId xmlns:a16="http://schemas.microsoft.com/office/drawing/2014/main" id="{EA05B690-A2A7-4342-A6B8-EC4A40049B71}"/>
              </a:ext>
            </a:extLst>
          </p:cNvPr>
          <p:cNvSpPr/>
          <p:nvPr/>
        </p:nvSpPr>
        <p:spPr>
          <a:xfrm>
            <a:off x="4194581" y="2114236"/>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980">
            <a:extLst>
              <a:ext uri="{FF2B5EF4-FFF2-40B4-BE49-F238E27FC236}">
                <a16:creationId xmlns:a16="http://schemas.microsoft.com/office/drawing/2014/main" id="{E41DCE70-CF6D-4AA8-9065-4A3B38CF0345}"/>
              </a:ext>
            </a:extLst>
          </p:cNvPr>
          <p:cNvSpPr/>
          <p:nvPr/>
        </p:nvSpPr>
        <p:spPr>
          <a:xfrm>
            <a:off x="4574056" y="1829934"/>
            <a:ext cx="2081268" cy="922143"/>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lang="en-US" sz="1200" dirty="0">
                <a:solidFill>
                  <a:schemeClr val="tx1"/>
                </a:solidFill>
              </a:rPr>
              <a:t>Training: The neural network learns participant-specific EEG patterns.</a:t>
            </a:r>
            <a:br>
              <a:rPr lang="en-US" sz="1200" dirty="0">
                <a:solidFill>
                  <a:schemeClr val="tx1"/>
                </a:solidFill>
              </a:rPr>
            </a:br>
            <a:r>
              <a:rPr lang="en-US" sz="1200" dirty="0">
                <a:solidFill>
                  <a:schemeClr val="tx1"/>
                </a:solidFill>
              </a:rPr>
              <a:t>Each participant represents one output class.</a:t>
            </a:r>
            <a:endParaRPr sz="1200" b="0" i="0" dirty="0">
              <a:solidFill>
                <a:schemeClr val="tx1"/>
              </a:solidFill>
            </a:endParaRPr>
          </a:p>
        </p:txBody>
      </p:sp>
      <p:sp>
        <p:nvSpPr>
          <p:cNvPr id="35" name="Right Arrow 981">
            <a:extLst>
              <a:ext uri="{FF2B5EF4-FFF2-40B4-BE49-F238E27FC236}">
                <a16:creationId xmlns:a16="http://schemas.microsoft.com/office/drawing/2014/main" id="{614440C7-E817-4F83-86BE-965BF7D9F167}"/>
              </a:ext>
            </a:extLst>
          </p:cNvPr>
          <p:cNvSpPr/>
          <p:nvPr/>
        </p:nvSpPr>
        <p:spPr>
          <a:xfrm>
            <a:off x="6754657" y="2113397"/>
            <a:ext cx="274320" cy="201168"/>
          </a:xfrm>
          <a:prstGeom prst="rightArrow">
            <a:avLst/>
          </a:prstGeom>
          <a:solidFill>
            <a:srgbClr val="447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982">
            <a:extLst>
              <a:ext uri="{FF2B5EF4-FFF2-40B4-BE49-F238E27FC236}">
                <a16:creationId xmlns:a16="http://schemas.microsoft.com/office/drawing/2014/main" id="{20C52538-4BB6-46BB-A6BD-D61AC7EF5D44}"/>
              </a:ext>
            </a:extLst>
          </p:cNvPr>
          <p:cNvSpPr/>
          <p:nvPr/>
        </p:nvSpPr>
        <p:spPr>
          <a:xfrm>
            <a:off x="7128310" y="1829933"/>
            <a:ext cx="1602506" cy="922143"/>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54864" rIns="45720" bIns="36576" rtlCol="0" anchor="ctr"/>
          <a:lstStyle/>
          <a:p>
            <a:pPr algn="ctr"/>
            <a:r>
              <a:rPr lang="en-US" sz="1200" dirty="0">
                <a:solidFill>
                  <a:schemeClr val="tx1"/>
                </a:solidFill>
              </a:rPr>
              <a:t>Validation: The participant class with the highest model score is selected.</a:t>
            </a:r>
            <a:endParaRPr sz="1200" b="0" i="0" dirty="0">
              <a:solidFill>
                <a:schemeClr val="tx1"/>
              </a:solidFill>
            </a:endParaRPr>
          </a:p>
        </p:txBody>
      </p:sp>
      <p:pic>
        <p:nvPicPr>
          <p:cNvPr id="5" name="Picture 4">
            <a:extLst>
              <a:ext uri="{FF2B5EF4-FFF2-40B4-BE49-F238E27FC236}">
                <a16:creationId xmlns:a16="http://schemas.microsoft.com/office/drawing/2014/main" id="{5784811E-98F4-4B60-8DB1-1C835FC0768B}"/>
              </a:ext>
            </a:extLst>
          </p:cNvPr>
          <p:cNvPicPr>
            <a:picLocks noChangeAspect="1"/>
          </p:cNvPicPr>
          <p:nvPr/>
        </p:nvPicPr>
        <p:blipFill rotWithShape="1">
          <a:blip r:embed="rId3">
            <a:extLst>
              <a:ext uri="{28A0092B-C50C-407E-A947-70E740481C1C}">
                <a14:useLocalDpi xmlns:a14="http://schemas.microsoft.com/office/drawing/2010/main" val="0"/>
              </a:ext>
            </a:extLst>
          </a:blip>
          <a:srcRect t="22779" b="19081"/>
          <a:stretch/>
        </p:blipFill>
        <p:spPr>
          <a:xfrm>
            <a:off x="1096392" y="3843830"/>
            <a:ext cx="6951216" cy="2255720"/>
          </a:xfrm>
          <a:prstGeom prst="rect">
            <a:avLst/>
          </a:prstGeom>
        </p:spPr>
      </p:pic>
      <p:sp>
        <p:nvSpPr>
          <p:cNvPr id="38" name="Rounded Rectangle 976">
            <a:extLst>
              <a:ext uri="{FF2B5EF4-FFF2-40B4-BE49-F238E27FC236}">
                <a16:creationId xmlns:a16="http://schemas.microsoft.com/office/drawing/2014/main" id="{4F9DDFEC-CE09-4E98-BFD9-AFF1F924B02D}"/>
              </a:ext>
            </a:extLst>
          </p:cNvPr>
          <p:cNvSpPr/>
          <p:nvPr/>
        </p:nvSpPr>
        <p:spPr>
          <a:xfrm>
            <a:off x="533896" y="3090232"/>
            <a:ext cx="2495054" cy="354655"/>
          </a:xfrm>
          <a:prstGeom prst="roundRect">
            <a:avLst/>
          </a:prstGeom>
          <a:ln/>
        </p:spPr>
        <p:style>
          <a:lnRef idx="1">
            <a:schemeClr val="accent4"/>
          </a:lnRef>
          <a:fillRef idx="3">
            <a:schemeClr val="accent4"/>
          </a:fillRef>
          <a:effectRef idx="2">
            <a:schemeClr val="accent4"/>
          </a:effectRef>
          <a:fontRef idx="minor">
            <a:schemeClr val="lt1"/>
          </a:fontRef>
        </p:style>
        <p:txBody>
          <a:bodyPr wrap="square" lIns="45720" tIns="54864" rIns="45720" bIns="36576" rtlCol="0" anchor="ctr"/>
          <a:lstStyle/>
          <a:p>
            <a:r>
              <a:rPr lang="de-DE" sz="1600" dirty="0" err="1">
                <a:solidFill>
                  <a:schemeClr val="accent1">
                    <a:lumMod val="50000"/>
                  </a:schemeClr>
                </a:solidFill>
              </a:rPr>
              <a:t>EEGNetSSVEP</a:t>
            </a:r>
            <a:r>
              <a:rPr lang="de-DE" sz="1600" dirty="0">
                <a:solidFill>
                  <a:schemeClr val="accent1">
                    <a:lumMod val="50000"/>
                  </a:schemeClr>
                </a:solidFill>
              </a:rPr>
              <a:t> Classification</a:t>
            </a:r>
            <a:endParaRPr lang="en-DE" sz="1600" dirty="0">
              <a:solidFill>
                <a:schemeClr val="accent1">
                  <a:lumMod val="50000"/>
                </a:schemeClr>
              </a:solidFill>
            </a:endParaRPr>
          </a:p>
        </p:txBody>
      </p:sp>
      <p:sp>
        <p:nvSpPr>
          <p:cNvPr id="39" name="TextBox 38">
            <a:extLst>
              <a:ext uri="{FF2B5EF4-FFF2-40B4-BE49-F238E27FC236}">
                <a16:creationId xmlns:a16="http://schemas.microsoft.com/office/drawing/2014/main" id="{194569C4-9449-4F6E-AE28-89590A9D5A55}"/>
              </a:ext>
            </a:extLst>
          </p:cNvPr>
          <p:cNvSpPr txBox="1"/>
          <p:nvPr/>
        </p:nvSpPr>
        <p:spPr>
          <a:xfrm>
            <a:off x="3836193" y="6138538"/>
            <a:ext cx="1471613" cy="186974"/>
          </a:xfrm>
          <a:prstGeom prst="rect">
            <a:avLst/>
          </a:prstGeom>
          <a:noFill/>
        </p:spPr>
        <p:txBody>
          <a:bodyPr wrap="square" lIns="54864" tIns="27432" rIns="54864" bIns="27432">
            <a:spAutoFit/>
          </a:bodyPr>
          <a:lstStyle/>
          <a:p>
            <a:pPr>
              <a:lnSpc>
                <a:spcPct val="95000"/>
              </a:lnSpc>
            </a:pPr>
            <a:r>
              <a:rPr lang="de-DE" sz="900" b="0" i="0" dirty="0" err="1">
                <a:solidFill>
                  <a:srgbClr val="595959"/>
                </a:solidFill>
                <a:latin typeface="Consolas"/>
              </a:rPr>
              <a:t>Lawhern</a:t>
            </a:r>
            <a:r>
              <a:rPr sz="900" b="0" i="0" dirty="0">
                <a:solidFill>
                  <a:srgbClr val="595959"/>
                </a:solidFill>
                <a:latin typeface="Consolas"/>
              </a:rPr>
              <a:t> et al. (201</a:t>
            </a:r>
            <a:r>
              <a:rPr lang="de-DE" sz="900" b="0" i="0" dirty="0">
                <a:solidFill>
                  <a:srgbClr val="595959"/>
                </a:solidFill>
                <a:latin typeface="Consolas"/>
              </a:rPr>
              <a:t>8</a:t>
            </a:r>
            <a:r>
              <a:rPr sz="900" b="0" i="0" dirty="0">
                <a:solidFill>
                  <a:srgbClr val="595959"/>
                </a:solidFill>
                <a:latin typeface="Consolas"/>
              </a:rPr>
              <a:t>)</a:t>
            </a:r>
          </a:p>
        </p:txBody>
      </p:sp>
      <p:sp>
        <p:nvSpPr>
          <p:cNvPr id="40" name="Rectangle: Rounded Corners 39">
            <a:extLst>
              <a:ext uri="{FF2B5EF4-FFF2-40B4-BE49-F238E27FC236}">
                <a16:creationId xmlns:a16="http://schemas.microsoft.com/office/drawing/2014/main" id="{C1BC9473-1392-4247-83C2-4CD2D83C0E30}"/>
              </a:ext>
            </a:extLst>
          </p:cNvPr>
          <p:cNvSpPr/>
          <p:nvPr/>
        </p:nvSpPr>
        <p:spPr>
          <a:xfrm>
            <a:off x="3836193" y="6138538"/>
            <a:ext cx="1471613" cy="217813"/>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dirty="0"/>
          </a:p>
        </p:txBody>
      </p:sp>
    </p:spTree>
    <p:extLst>
      <p:ext uri="{BB962C8B-B14F-4D97-AF65-F5344CB8AC3E}">
        <p14:creationId xmlns:p14="http://schemas.microsoft.com/office/powerpoint/2010/main" val="2675974865"/>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 name="Footer Placeholder 991"/>
          <p:cNvSpPr>
            <a:spLocks noGrp="1"/>
          </p:cNvSpPr>
          <p:nvPr>
            <p:ph type="ftr" sz="quarter" idx="11"/>
          </p:nvPr>
        </p:nvSpPr>
        <p:spPr/>
        <p:txBody>
          <a:bodyPr/>
          <a:lstStyle/>
          <a:p>
            <a:r>
              <a:rPr lang="en-US"/>
              <a:t>IEEE SMC 2026</a:t>
            </a:r>
          </a:p>
        </p:txBody>
      </p:sp>
      <p:sp>
        <p:nvSpPr>
          <p:cNvPr id="992" name="Slide Number Placeholder 992"/>
          <p:cNvSpPr>
            <a:spLocks noGrp="1"/>
          </p:cNvSpPr>
          <p:nvPr>
            <p:ph type="sldNum" sz="quarter" idx="12"/>
          </p:nvPr>
        </p:nvSpPr>
        <p:spPr/>
        <p:txBody>
          <a:bodyPr/>
          <a:lstStyle/>
          <a:p>
            <a:fld id="{888CC2B5-7555-4954-8704-E5081F891950}" type="slidenum">
              <a:rPr lang="en-US" smtClean="0"/>
              <a:t>10</a:t>
            </a:fld>
            <a:endParaRPr lang="en-US"/>
          </a:p>
        </p:txBody>
      </p:sp>
      <p:sp>
        <p:nvSpPr>
          <p:cNvPr id="996" name="TextBox 995"/>
          <p:cNvSpPr txBox="1"/>
          <p:nvPr/>
        </p:nvSpPr>
        <p:spPr>
          <a:xfrm>
            <a:off x="137160" y="180825"/>
            <a:ext cx="5102352"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Results </a:t>
            </a:r>
            <a:r>
              <a:rPr lang="de-DE" sz="2400" b="1" dirty="0">
                <a:solidFill>
                  <a:srgbClr val="203864"/>
                </a:solidFill>
                <a:latin typeface="Calibri Light"/>
                <a:ea typeface="+mj-ea"/>
                <a:cs typeface="+mj-cs"/>
              </a:rPr>
              <a:t>-</a:t>
            </a:r>
            <a:r>
              <a:rPr sz="2400" b="1" dirty="0">
                <a:solidFill>
                  <a:srgbClr val="203864"/>
                </a:solidFill>
                <a:latin typeface="Calibri Light"/>
                <a:ea typeface="+mj-ea"/>
                <a:cs typeface="+mj-cs"/>
              </a:rPr>
              <a:t> Stimulus Comparison</a:t>
            </a:r>
          </a:p>
        </p:txBody>
      </p:sp>
      <p:sp>
        <p:nvSpPr>
          <p:cNvPr id="999" name="Rounded Rectangle 998"/>
          <p:cNvSpPr/>
          <p:nvPr/>
        </p:nvSpPr>
        <p:spPr>
          <a:xfrm>
            <a:off x="6273973" y="1508346"/>
            <a:ext cx="2221957" cy="1168107"/>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28016" tIns="82296" rtlCol="0" anchor="ctr"/>
          <a:lstStyle/>
          <a:p>
            <a:pPr algn="l"/>
            <a:r>
              <a:rPr sz="1350" b="1" i="0" dirty="0">
                <a:solidFill>
                  <a:srgbClr val="548235"/>
                </a:solidFill>
              </a:rPr>
              <a:t>Stimulus 1</a:t>
            </a:r>
          </a:p>
          <a:p>
            <a:pPr algn="l">
              <a:spcBef>
                <a:spcPts val="200"/>
              </a:spcBef>
            </a:pPr>
            <a:r>
              <a:rPr sz="2400" b="1" i="0" dirty="0">
                <a:solidFill>
                  <a:srgbClr val="548235"/>
                </a:solidFill>
              </a:rPr>
              <a:t>94.96 %</a:t>
            </a:r>
          </a:p>
          <a:p>
            <a:pPr algn="l">
              <a:spcBef>
                <a:spcPts val="100"/>
              </a:spcBef>
            </a:pPr>
            <a:r>
              <a:rPr sz="1200" b="0" i="0" dirty="0">
                <a:solidFill>
                  <a:srgbClr val="595959"/>
                </a:solidFill>
              </a:rPr>
              <a:t>accuracy  ·  macro-F1 95.53 %</a:t>
            </a:r>
          </a:p>
        </p:txBody>
      </p:sp>
      <p:sp>
        <p:nvSpPr>
          <p:cNvPr id="1000" name="Rounded Rectangle 999"/>
          <p:cNvSpPr/>
          <p:nvPr/>
        </p:nvSpPr>
        <p:spPr>
          <a:xfrm>
            <a:off x="6273973" y="2740615"/>
            <a:ext cx="2221957" cy="1168107"/>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28016" tIns="82296" rtlCol="0" anchor="ctr"/>
          <a:lstStyle/>
          <a:p>
            <a:pPr algn="l"/>
            <a:r>
              <a:rPr sz="1350" b="1" i="0" dirty="0">
                <a:solidFill>
                  <a:srgbClr val="ED7D31"/>
                </a:solidFill>
              </a:rPr>
              <a:t>Stimulus 2</a:t>
            </a:r>
          </a:p>
          <a:p>
            <a:pPr algn="l">
              <a:spcBef>
                <a:spcPts val="200"/>
              </a:spcBef>
            </a:pPr>
            <a:r>
              <a:rPr sz="2400" b="1" i="0" dirty="0">
                <a:solidFill>
                  <a:srgbClr val="ED7D31"/>
                </a:solidFill>
              </a:rPr>
              <a:t>86.78 %</a:t>
            </a:r>
          </a:p>
          <a:p>
            <a:pPr algn="l">
              <a:spcBef>
                <a:spcPts val="100"/>
              </a:spcBef>
            </a:pPr>
            <a:r>
              <a:rPr sz="1200" b="0" i="0" dirty="0">
                <a:solidFill>
                  <a:srgbClr val="595959"/>
                </a:solidFill>
              </a:rPr>
              <a:t>accuracy  ·  macro-F1 85.99 %</a:t>
            </a:r>
          </a:p>
        </p:txBody>
      </p:sp>
      <p:sp>
        <p:nvSpPr>
          <p:cNvPr id="1001" name="Rounded Rectangle 1000"/>
          <p:cNvSpPr/>
          <p:nvPr/>
        </p:nvSpPr>
        <p:spPr>
          <a:xfrm>
            <a:off x="6273973" y="4696562"/>
            <a:ext cx="2470638" cy="1186480"/>
          </a:xfrm>
          <a:prstGeom prst="roundRect">
            <a:avLst/>
          </a:prstGeom>
          <a:solidFill>
            <a:srgbClr val="FFFFFF"/>
          </a:solid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lIns="128016" tIns="82296" rIns="109728" rtlCol="0" anchor="ctr"/>
          <a:lstStyle/>
          <a:p>
            <a:pPr algn="l"/>
            <a:r>
              <a:rPr sz="1200" b="1" i="0" dirty="0">
                <a:solidFill>
                  <a:srgbClr val="FF0000"/>
                </a:solidFill>
              </a:rPr>
              <a:t>Where Stimulus 2 loses</a:t>
            </a:r>
          </a:p>
          <a:p>
            <a:pPr algn="l">
              <a:lnSpc>
                <a:spcPct val="95000"/>
              </a:lnSpc>
              <a:spcBef>
                <a:spcPts val="500"/>
              </a:spcBef>
            </a:pPr>
            <a:r>
              <a:rPr sz="1200" b="0" i="0" dirty="0">
                <a:solidFill>
                  <a:srgbClr val="000000"/>
                </a:solidFill>
                <a:latin typeface="Calibri"/>
              </a:rPr>
              <a:t>Class 3 recall falls to </a:t>
            </a:r>
            <a:r>
              <a:rPr sz="1200" b="1" i="0" dirty="0">
                <a:solidFill>
                  <a:srgbClr val="000000"/>
                </a:solidFill>
                <a:latin typeface="Calibri"/>
              </a:rPr>
              <a:t>36.6 %</a:t>
            </a:r>
            <a:r>
              <a:rPr sz="1200" b="0" i="0" dirty="0">
                <a:solidFill>
                  <a:srgbClr val="000000"/>
                </a:solidFill>
                <a:latin typeface="Calibri"/>
              </a:rPr>
              <a:t>, split almost evenly between class 1 (31.3 %) and class 5 (31.6 %). All remaining classes stay above 84 %.</a:t>
            </a:r>
          </a:p>
        </p:txBody>
      </p:sp>
      <p:sp>
        <p:nvSpPr>
          <p:cNvPr id="1002" name="Rectangle 1001"/>
          <p:cNvSpPr/>
          <p:nvPr/>
        </p:nvSpPr>
        <p:spPr>
          <a:xfrm>
            <a:off x="265176" y="4773167"/>
            <a:ext cx="5780516" cy="1033271"/>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3" name="TextBox 1002"/>
          <p:cNvSpPr txBox="1"/>
          <p:nvPr/>
        </p:nvSpPr>
        <p:spPr>
          <a:xfrm>
            <a:off x="332282" y="4866775"/>
            <a:ext cx="5646303" cy="855619"/>
          </a:xfrm>
          <a:prstGeom prst="rect">
            <a:avLst/>
          </a:prstGeom>
          <a:noFill/>
        </p:spPr>
        <p:txBody>
          <a:bodyPr wrap="square" lIns="0" tIns="18288" rIns="0" bIns="18288" anchor="ctr">
            <a:spAutoFit/>
          </a:bodyPr>
          <a:lstStyle/>
          <a:p>
            <a:pPr algn="just">
              <a:lnSpc>
                <a:spcPct val="95000"/>
              </a:lnSpc>
            </a:pPr>
            <a:r>
              <a:rPr sz="1400" b="1" i="0" dirty="0">
                <a:solidFill>
                  <a:srgbClr val="548235"/>
                </a:solidFill>
              </a:rPr>
              <a:t>Stimulus 1:  </a:t>
            </a:r>
            <a:r>
              <a:rPr lang="de-DE" sz="1400" dirty="0">
                <a:solidFill>
                  <a:srgbClr val="000000"/>
                </a:solidFill>
              </a:rPr>
              <a:t>E</a:t>
            </a:r>
            <a:r>
              <a:rPr sz="1400" b="0" i="0" dirty="0" err="1">
                <a:solidFill>
                  <a:srgbClr val="000000"/>
                </a:solidFill>
              </a:rPr>
              <a:t>rrors</a:t>
            </a:r>
            <a:r>
              <a:rPr sz="1400" b="0" i="0" dirty="0">
                <a:solidFill>
                  <a:srgbClr val="000000"/>
                </a:solidFill>
              </a:rPr>
              <a:t> concentrate in class 6 (recall 76.6 %, taken for class 2 in 11.6 % and class 1 in 5.9 % of its samples); every other class reaches at least 96.5 %. Classes 7 and 8 stay above 99.5 % under both configurations. Training accuracy: 99.55 % / 99.38 %.</a:t>
            </a:r>
          </a:p>
        </p:txBody>
      </p:sp>
      <p:sp>
        <p:nvSpPr>
          <p:cNvPr id="16" name="Rounded Rectangle 999">
            <a:extLst>
              <a:ext uri="{FF2B5EF4-FFF2-40B4-BE49-F238E27FC236}">
                <a16:creationId xmlns:a16="http://schemas.microsoft.com/office/drawing/2014/main" id="{CB4ADB3C-0D56-444D-994E-E3CF52F5935A}"/>
              </a:ext>
            </a:extLst>
          </p:cNvPr>
          <p:cNvSpPr/>
          <p:nvPr/>
        </p:nvSpPr>
        <p:spPr>
          <a:xfrm>
            <a:off x="1615995" y="874389"/>
            <a:ext cx="6313568" cy="365125"/>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54864" rtlCol="0" anchor="ctr"/>
          <a:lstStyle/>
          <a:p>
            <a:pPr algn="l">
              <a:lnSpc>
                <a:spcPct val="95000"/>
              </a:lnSpc>
            </a:pPr>
            <a:r>
              <a:rPr lang="de-DE" sz="1200" b="0" i="0" dirty="0">
                <a:solidFill>
                  <a:srgbClr val="000000"/>
                </a:solidFill>
                <a:latin typeface="Calibri"/>
              </a:rPr>
              <a:t>At </a:t>
            </a:r>
            <a:r>
              <a:rPr lang="de-DE" sz="1200" b="0" i="0" dirty="0" err="1">
                <a:solidFill>
                  <a:srgbClr val="000000"/>
                </a:solidFill>
                <a:latin typeface="Calibri"/>
              </a:rPr>
              <a:t>this</a:t>
            </a:r>
            <a:r>
              <a:rPr lang="de-DE" sz="1200" b="0" i="0" dirty="0">
                <a:solidFill>
                  <a:srgbClr val="000000"/>
                </a:solidFill>
                <a:latin typeface="Calibri"/>
              </a:rPr>
              <a:t> </a:t>
            </a:r>
            <a:r>
              <a:rPr lang="de-DE" sz="1200" b="0" i="0" dirty="0" err="1">
                <a:solidFill>
                  <a:srgbClr val="000000"/>
                </a:solidFill>
                <a:latin typeface="Calibri"/>
              </a:rPr>
              <a:t>study</a:t>
            </a:r>
            <a:r>
              <a:rPr lang="de-DE" sz="1200" b="0" i="0" dirty="0">
                <a:solidFill>
                  <a:srgbClr val="000000"/>
                </a:solidFill>
                <a:latin typeface="Calibri"/>
              </a:rPr>
              <a:t>, </a:t>
            </a:r>
            <a:r>
              <a:rPr lang="de-DE" sz="1200" dirty="0">
                <a:solidFill>
                  <a:srgbClr val="000000"/>
                </a:solidFill>
                <a:latin typeface="Calibri"/>
              </a:rPr>
              <a:t>i</a:t>
            </a:r>
            <a:r>
              <a:rPr sz="1200" b="0" i="0" dirty="0">
                <a:solidFill>
                  <a:srgbClr val="000000"/>
                </a:solidFill>
                <a:latin typeface="Calibri"/>
              </a:rPr>
              <a:t>dentification is an eight-class problem in which class k corresponds to Participant k.</a:t>
            </a:r>
          </a:p>
        </p:txBody>
      </p:sp>
      <p:pic>
        <p:nvPicPr>
          <p:cNvPr id="8" name="Picture 7">
            <a:extLst>
              <a:ext uri="{FF2B5EF4-FFF2-40B4-BE49-F238E27FC236}">
                <a16:creationId xmlns:a16="http://schemas.microsoft.com/office/drawing/2014/main" id="{FF783219-BEB1-45AC-BF9A-29A09ECF6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19" y="1460875"/>
            <a:ext cx="5317830" cy="3122510"/>
          </a:xfrm>
          <a:prstGeom prst="rect">
            <a:avLst/>
          </a:prstGeom>
        </p:spPr>
      </p:pic>
    </p:spTree>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Footer Placeholder 1001"/>
          <p:cNvSpPr>
            <a:spLocks noGrp="1"/>
          </p:cNvSpPr>
          <p:nvPr>
            <p:ph type="ftr" sz="quarter" idx="11"/>
          </p:nvPr>
        </p:nvSpPr>
        <p:spPr/>
        <p:txBody>
          <a:bodyPr/>
          <a:lstStyle/>
          <a:p>
            <a:r>
              <a:rPr lang="en-US"/>
              <a:t>IEEE SMC 2026</a:t>
            </a:r>
          </a:p>
        </p:txBody>
      </p:sp>
      <p:sp>
        <p:nvSpPr>
          <p:cNvPr id="1002" name="Slide Number Placeholder 1002"/>
          <p:cNvSpPr>
            <a:spLocks noGrp="1"/>
          </p:cNvSpPr>
          <p:nvPr>
            <p:ph type="sldNum" sz="quarter" idx="12"/>
          </p:nvPr>
        </p:nvSpPr>
        <p:spPr/>
        <p:txBody>
          <a:bodyPr/>
          <a:lstStyle/>
          <a:p>
            <a:fld id="{888CC2B5-7555-4954-8704-E5081F891950}" type="slidenum">
              <a:rPr lang="en-US" smtClean="0"/>
              <a:t>11</a:t>
            </a:fld>
            <a:endParaRPr lang="en-US"/>
          </a:p>
        </p:txBody>
      </p:sp>
      <p:sp>
        <p:nvSpPr>
          <p:cNvPr id="1006" name="TextBox 1005"/>
          <p:cNvSpPr txBox="1"/>
          <p:nvPr/>
        </p:nvSpPr>
        <p:spPr>
          <a:xfrm>
            <a:off x="137160" y="180825"/>
            <a:ext cx="5431536"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Results </a:t>
            </a:r>
            <a:r>
              <a:rPr lang="de-DE" sz="2400" b="1" dirty="0">
                <a:solidFill>
                  <a:srgbClr val="203864"/>
                </a:solidFill>
                <a:latin typeface="Calibri Light"/>
                <a:ea typeface="+mj-ea"/>
                <a:cs typeface="+mj-cs"/>
              </a:rPr>
              <a:t>-</a:t>
            </a:r>
            <a:r>
              <a:rPr sz="2400" b="1" dirty="0">
                <a:solidFill>
                  <a:srgbClr val="203864"/>
                </a:solidFill>
                <a:latin typeface="Calibri Light"/>
                <a:ea typeface="+mj-ea"/>
                <a:cs typeface="+mj-cs"/>
              </a:rPr>
              <a:t> Bandwidth &amp; Frequency</a:t>
            </a:r>
          </a:p>
        </p:txBody>
      </p:sp>
      <p:pic>
        <p:nvPicPr>
          <p:cNvPr id="1007" name="Picture 1006" descr="fig_bandwidth.png"/>
          <p:cNvPicPr>
            <a:picLocks noChangeAspect="1"/>
          </p:cNvPicPr>
          <p:nvPr/>
        </p:nvPicPr>
        <p:blipFill>
          <a:blip r:embed="rId3"/>
          <a:stretch>
            <a:fillRect/>
          </a:stretch>
        </p:blipFill>
        <p:spPr>
          <a:xfrm>
            <a:off x="513644" y="1204898"/>
            <a:ext cx="5169703" cy="3076604"/>
          </a:xfrm>
          <a:prstGeom prst="rect">
            <a:avLst/>
          </a:prstGeom>
        </p:spPr>
      </p:pic>
      <p:sp>
        <p:nvSpPr>
          <p:cNvPr id="1008" name="TextBox 1007"/>
          <p:cNvSpPr txBox="1"/>
          <p:nvPr/>
        </p:nvSpPr>
        <p:spPr>
          <a:xfrm>
            <a:off x="788670" y="4341106"/>
            <a:ext cx="5669280" cy="240066"/>
          </a:xfrm>
          <a:prstGeom prst="rect">
            <a:avLst/>
          </a:prstGeom>
          <a:noFill/>
        </p:spPr>
        <p:txBody>
          <a:bodyPr wrap="square" lIns="54864" tIns="27432" rIns="54864" bIns="27432">
            <a:spAutoFit/>
          </a:bodyPr>
          <a:lstStyle/>
          <a:p>
            <a:pPr algn="l"/>
            <a:r>
              <a:rPr sz="1200" b="0" i="1" dirty="0">
                <a:solidFill>
                  <a:srgbClr val="595959"/>
                </a:solidFill>
              </a:rPr>
              <a:t>Validation accuracy per stimulation frequency.</a:t>
            </a:r>
          </a:p>
        </p:txBody>
      </p:sp>
      <p:sp>
        <p:nvSpPr>
          <p:cNvPr id="1009" name="Rounded Rectangle 1008"/>
          <p:cNvSpPr/>
          <p:nvPr/>
        </p:nvSpPr>
        <p:spPr>
          <a:xfrm>
            <a:off x="5943600" y="1301262"/>
            <a:ext cx="2935224" cy="1441938"/>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28016" tIns="91440" rIns="109728" rtlCol="0" anchor="ctr"/>
          <a:lstStyle/>
          <a:p>
            <a:pPr algn="l"/>
            <a:r>
              <a:rPr sz="1300" b="1" i="0" dirty="0">
                <a:solidFill>
                  <a:srgbClr val="548235"/>
                </a:solidFill>
              </a:rPr>
              <a:t>Wideband 2–32 Hz</a:t>
            </a:r>
          </a:p>
          <a:p>
            <a:pPr algn="l">
              <a:spcBef>
                <a:spcPts val="200"/>
              </a:spcBef>
            </a:pPr>
            <a:r>
              <a:rPr sz="1900" b="1" i="0" dirty="0">
                <a:solidFill>
                  <a:srgbClr val="548235"/>
                </a:solidFill>
              </a:rPr>
              <a:t>98.19 – 99.25 %</a:t>
            </a:r>
          </a:p>
          <a:p>
            <a:pPr algn="l">
              <a:lnSpc>
                <a:spcPct val="95000"/>
              </a:lnSpc>
              <a:spcBef>
                <a:spcPts val="400"/>
              </a:spcBef>
            </a:pPr>
            <a:r>
              <a:rPr sz="1200" b="0" i="0" dirty="0">
                <a:solidFill>
                  <a:srgbClr val="000000"/>
                </a:solidFill>
              </a:rPr>
              <a:t>At every frequency. Macro-F1 98.08–99.23 %; the lowest class-level recall is 90.1 % (class 2 at 15 Hz).</a:t>
            </a:r>
          </a:p>
        </p:txBody>
      </p:sp>
      <p:sp>
        <p:nvSpPr>
          <p:cNvPr id="1010" name="Rounded Rectangle 1009"/>
          <p:cNvSpPr/>
          <p:nvPr/>
        </p:nvSpPr>
        <p:spPr>
          <a:xfrm>
            <a:off x="5943600" y="2880360"/>
            <a:ext cx="2935224" cy="1234441"/>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28016" tIns="91440" rIns="109728" rtlCol="0" anchor="ctr"/>
          <a:lstStyle/>
          <a:p>
            <a:pPr algn="l"/>
            <a:r>
              <a:rPr sz="1300" b="1" i="0" dirty="0">
                <a:solidFill>
                  <a:srgbClr val="ED7D31"/>
                </a:solidFill>
              </a:rPr>
              <a:t>Narrowband ±4 Hz</a:t>
            </a:r>
          </a:p>
          <a:p>
            <a:pPr algn="l">
              <a:spcBef>
                <a:spcPts val="200"/>
              </a:spcBef>
            </a:pPr>
            <a:r>
              <a:rPr sz="1900" b="1" i="0" dirty="0">
                <a:solidFill>
                  <a:srgbClr val="ED7D31"/>
                </a:solidFill>
              </a:rPr>
              <a:t>71.50 → 92.38 %</a:t>
            </a:r>
          </a:p>
          <a:p>
            <a:pPr algn="l">
              <a:lnSpc>
                <a:spcPct val="95000"/>
              </a:lnSpc>
              <a:spcBef>
                <a:spcPts val="400"/>
              </a:spcBef>
            </a:pPr>
            <a:r>
              <a:rPr sz="1200" b="0" i="0" dirty="0">
                <a:solidFill>
                  <a:srgbClr val="000000"/>
                </a:solidFill>
              </a:rPr>
              <a:t>Rises steadily from 4 to 15 Hz. Macro-F1 climbs 72.36 → 90.19 %.</a:t>
            </a:r>
          </a:p>
        </p:txBody>
      </p:sp>
      <p:sp>
        <p:nvSpPr>
          <p:cNvPr id="1011" name="Rectangle 1010"/>
          <p:cNvSpPr/>
          <p:nvPr/>
        </p:nvSpPr>
        <p:spPr>
          <a:xfrm>
            <a:off x="1477108" y="4880842"/>
            <a:ext cx="6452455" cy="1234441"/>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2" name="TextBox 1011"/>
          <p:cNvSpPr txBox="1"/>
          <p:nvPr/>
        </p:nvSpPr>
        <p:spPr>
          <a:xfrm>
            <a:off x="1669989" y="4956172"/>
            <a:ext cx="6066692" cy="1060290"/>
          </a:xfrm>
          <a:prstGeom prst="rect">
            <a:avLst/>
          </a:prstGeom>
          <a:noFill/>
        </p:spPr>
        <p:txBody>
          <a:bodyPr wrap="square" lIns="0" tIns="18288" rIns="0" bIns="18288" anchor="ctr">
            <a:spAutoFit/>
          </a:bodyPr>
          <a:lstStyle/>
          <a:p>
            <a:pPr algn="just">
              <a:lnSpc>
                <a:spcPct val="95000"/>
              </a:lnSpc>
            </a:pPr>
            <a:r>
              <a:rPr lang="de-DE" sz="1400" dirty="0" err="1">
                <a:solidFill>
                  <a:srgbClr val="000000"/>
                </a:solidFill>
              </a:rPr>
              <a:t>Narrowband</a:t>
            </a:r>
            <a:r>
              <a:rPr lang="de-DE" sz="1400" dirty="0">
                <a:solidFill>
                  <a:srgbClr val="000000"/>
                </a:solidFill>
              </a:rPr>
              <a:t> </a:t>
            </a:r>
            <a:r>
              <a:rPr lang="en-US" sz="1400" dirty="0">
                <a:solidFill>
                  <a:srgbClr val="000000"/>
                </a:solidFill>
              </a:rPr>
              <a:t>failures are participant-specific at 4 Hz, 377 of 576 class-7 samples (65.5 %) are taken for class 8 (recall </a:t>
            </a:r>
            <a:r>
              <a:rPr lang="de-DE" sz="1400" b="1" i="0" dirty="0">
                <a:solidFill>
                  <a:srgbClr val="833C0C"/>
                </a:solidFill>
              </a:rPr>
              <a:t> </a:t>
            </a:r>
            <a:r>
              <a:rPr sz="1400" b="0" i="0" dirty="0">
                <a:solidFill>
                  <a:srgbClr val="000000"/>
                </a:solidFill>
              </a:rPr>
              <a:t>34.5 %); at 6 Hz class 1 falls to 37.8 %. Harmonics generally lie outside the corresponding narrowband windows, and stimulation frequency and passband location vary together, so their contributions cannot be separated here.</a:t>
            </a:r>
          </a:p>
        </p:txBody>
      </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FA4DA8AB-0D62-4114-962C-8D0601A0DD28}"/>
              </a:ext>
            </a:extLst>
          </p:cNvPr>
          <p:cNvSpPr/>
          <p:nvPr/>
        </p:nvSpPr>
        <p:spPr>
          <a:xfrm>
            <a:off x="3279836" y="706456"/>
            <a:ext cx="2547891" cy="369332"/>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DE"/>
          </a:p>
        </p:txBody>
      </p:sp>
      <p:sp>
        <p:nvSpPr>
          <p:cNvPr id="25" name="TextBox 24">
            <a:extLst>
              <a:ext uri="{FF2B5EF4-FFF2-40B4-BE49-F238E27FC236}">
                <a16:creationId xmlns:a16="http://schemas.microsoft.com/office/drawing/2014/main" id="{9D363FE2-4D0B-435C-93AF-066942335665}"/>
              </a:ext>
            </a:extLst>
          </p:cNvPr>
          <p:cNvSpPr txBox="1"/>
          <p:nvPr/>
        </p:nvSpPr>
        <p:spPr>
          <a:xfrm>
            <a:off x="3381189" y="706456"/>
            <a:ext cx="2343785" cy="369332"/>
          </a:xfrm>
          <a:prstGeom prst="rect">
            <a:avLst/>
          </a:prstGeom>
          <a:noFill/>
        </p:spPr>
        <p:txBody>
          <a:bodyPr wrap="square" rtlCol="0">
            <a:spAutoFit/>
          </a:bodyPr>
          <a:lstStyle/>
          <a:p>
            <a:r>
              <a:rPr lang="de-DE" dirty="0" err="1"/>
              <a:t>Current</a:t>
            </a:r>
            <a:r>
              <a:rPr lang="de-DE" dirty="0"/>
              <a:t> SSMVEP Study</a:t>
            </a:r>
            <a:endParaRPr lang="en-DE" dirty="0"/>
          </a:p>
        </p:txBody>
      </p:sp>
      <p:sp>
        <p:nvSpPr>
          <p:cNvPr id="4" name="Rectangle: Rounded Corners 3">
            <a:extLst>
              <a:ext uri="{FF2B5EF4-FFF2-40B4-BE49-F238E27FC236}">
                <a16:creationId xmlns:a16="http://schemas.microsoft.com/office/drawing/2014/main" id="{1DC86B2C-3F38-4FBD-AE5A-D40738FF2EEB}"/>
              </a:ext>
            </a:extLst>
          </p:cNvPr>
          <p:cNvSpPr/>
          <p:nvPr/>
        </p:nvSpPr>
        <p:spPr>
          <a:xfrm>
            <a:off x="3279187" y="3677853"/>
            <a:ext cx="2547891" cy="369332"/>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DE"/>
          </a:p>
        </p:txBody>
      </p:sp>
      <p:sp>
        <p:nvSpPr>
          <p:cNvPr id="21" name="Rectangle 1010">
            <a:extLst>
              <a:ext uri="{FF2B5EF4-FFF2-40B4-BE49-F238E27FC236}">
                <a16:creationId xmlns:a16="http://schemas.microsoft.com/office/drawing/2014/main" id="{C650CE3A-2F24-4C5D-9C0D-6B021C3EC0F1}"/>
              </a:ext>
            </a:extLst>
          </p:cNvPr>
          <p:cNvSpPr/>
          <p:nvPr/>
        </p:nvSpPr>
        <p:spPr>
          <a:xfrm>
            <a:off x="1387366" y="5004406"/>
            <a:ext cx="6620292" cy="1309717"/>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1" name="Footer Placeholder 1011"/>
          <p:cNvSpPr>
            <a:spLocks noGrp="1"/>
          </p:cNvSpPr>
          <p:nvPr>
            <p:ph type="ftr" sz="quarter" idx="11"/>
          </p:nvPr>
        </p:nvSpPr>
        <p:spPr/>
        <p:txBody>
          <a:bodyPr/>
          <a:lstStyle/>
          <a:p>
            <a:r>
              <a:rPr lang="en-US"/>
              <a:t>IEEE SMC 2026</a:t>
            </a:r>
          </a:p>
        </p:txBody>
      </p:sp>
      <p:sp>
        <p:nvSpPr>
          <p:cNvPr id="1012" name="Slide Number Placeholder 1012"/>
          <p:cNvSpPr>
            <a:spLocks noGrp="1"/>
          </p:cNvSpPr>
          <p:nvPr>
            <p:ph type="sldNum" sz="quarter" idx="12"/>
          </p:nvPr>
        </p:nvSpPr>
        <p:spPr/>
        <p:txBody>
          <a:bodyPr/>
          <a:lstStyle/>
          <a:p>
            <a:fld id="{888CC2B5-7555-4954-8704-E5081F891950}" type="slidenum">
              <a:rPr lang="en-US" smtClean="0"/>
              <a:t>12</a:t>
            </a:fld>
            <a:endParaRPr lang="en-US"/>
          </a:p>
        </p:txBody>
      </p:sp>
      <p:sp>
        <p:nvSpPr>
          <p:cNvPr id="1016" name="TextBox 1015"/>
          <p:cNvSpPr txBox="1"/>
          <p:nvPr/>
        </p:nvSpPr>
        <p:spPr>
          <a:xfrm>
            <a:off x="137160" y="180825"/>
            <a:ext cx="3758184"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Questionnaire Results</a:t>
            </a:r>
          </a:p>
        </p:txBody>
      </p:sp>
      <p:sp>
        <p:nvSpPr>
          <p:cNvPr id="1017" name="Rounded Rectangle 1016"/>
          <p:cNvSpPr/>
          <p:nvPr/>
        </p:nvSpPr>
        <p:spPr>
          <a:xfrm>
            <a:off x="2016252" y="1047351"/>
            <a:ext cx="1669483" cy="871182"/>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sz="1900" b="1" i="0" dirty="0">
                <a:solidFill>
                  <a:srgbClr val="ED7D31"/>
                </a:solidFill>
              </a:rPr>
              <a:t>3.1 → 4.37</a:t>
            </a:r>
          </a:p>
          <a:p>
            <a:pPr algn="ctr">
              <a:spcBef>
                <a:spcPts val="200"/>
              </a:spcBef>
            </a:pPr>
            <a:r>
              <a:rPr sz="1200" b="0" i="0" dirty="0">
                <a:solidFill>
                  <a:srgbClr val="595959"/>
                </a:solidFill>
              </a:rPr>
              <a:t>tiredness, before → after</a:t>
            </a:r>
          </a:p>
        </p:txBody>
      </p:sp>
      <p:sp>
        <p:nvSpPr>
          <p:cNvPr id="1019" name="Rounded Rectangle 1018"/>
          <p:cNvSpPr/>
          <p:nvPr/>
        </p:nvSpPr>
        <p:spPr>
          <a:xfrm>
            <a:off x="3820393" y="1047351"/>
            <a:ext cx="1669483" cy="870439"/>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sz="1900" b="1" i="0" dirty="0">
                <a:solidFill>
                  <a:srgbClr val="548235"/>
                </a:solidFill>
              </a:rPr>
              <a:t>3.5 / 6</a:t>
            </a:r>
          </a:p>
          <a:p>
            <a:pPr algn="ctr">
              <a:spcBef>
                <a:spcPts val="200"/>
              </a:spcBef>
            </a:pPr>
            <a:r>
              <a:rPr sz="1200" b="0" i="0" dirty="0">
                <a:solidFill>
                  <a:srgbClr val="595959"/>
                </a:solidFill>
              </a:rPr>
              <a:t>eye discomfort</a:t>
            </a:r>
          </a:p>
        </p:txBody>
      </p:sp>
      <p:sp>
        <p:nvSpPr>
          <p:cNvPr id="1020" name="Rounded Rectangle 1019"/>
          <p:cNvSpPr/>
          <p:nvPr/>
        </p:nvSpPr>
        <p:spPr>
          <a:xfrm>
            <a:off x="5624534" y="1047351"/>
            <a:ext cx="1548854" cy="870439"/>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sz="1900" b="1" i="0" dirty="0">
                <a:solidFill>
                  <a:srgbClr val="4472C4"/>
                </a:solidFill>
              </a:rPr>
              <a:t>3.25 / 6</a:t>
            </a:r>
          </a:p>
          <a:p>
            <a:pPr algn="ctr">
              <a:spcBef>
                <a:spcPts val="200"/>
              </a:spcBef>
            </a:pPr>
            <a:r>
              <a:rPr sz="1200" b="0" i="0" dirty="0">
                <a:solidFill>
                  <a:srgbClr val="595959"/>
                </a:solidFill>
              </a:rPr>
              <a:t>mental effort</a:t>
            </a:r>
          </a:p>
        </p:txBody>
      </p:sp>
      <p:sp>
        <p:nvSpPr>
          <p:cNvPr id="1024" name="Rounded Rectangle 1023"/>
          <p:cNvSpPr/>
          <p:nvPr/>
        </p:nvSpPr>
        <p:spPr>
          <a:xfrm>
            <a:off x="2255227" y="2091615"/>
            <a:ext cx="4633546" cy="1465702"/>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300" b="1" i="0" dirty="0">
                <a:solidFill>
                  <a:srgbClr val="ED7D31"/>
                </a:solidFill>
              </a:rPr>
              <a:t>Reported barriers  (multiple answers permitted)</a:t>
            </a:r>
          </a:p>
          <a:p>
            <a:pPr marL="237744" indent="-237744" algn="l">
              <a:lnSpc>
                <a:spcPct val="95000"/>
              </a:lnSpc>
              <a:spcBef>
                <a:spcPts val="800"/>
              </a:spcBef>
              <a:buFont typeface="Wingdings" pitchFamily="49" charset="0"/>
              <a:buChar char="Ø"/>
            </a:pPr>
            <a:r>
              <a:rPr sz="1200" b="0" i="0" dirty="0">
                <a:solidFill>
                  <a:srgbClr val="000000"/>
                </a:solidFill>
                <a:latin typeface="Calibri"/>
              </a:rPr>
              <a:t>Discomfort associated with the EEG equipment </a:t>
            </a:r>
            <a:r>
              <a:rPr lang="de-DE" sz="1200" b="0" i="0" dirty="0">
                <a:solidFill>
                  <a:srgbClr val="000000"/>
                </a:solidFill>
                <a:latin typeface="Calibri"/>
              </a:rPr>
              <a:t>-</a:t>
            </a:r>
            <a:r>
              <a:rPr sz="1200" b="0" i="0" dirty="0">
                <a:solidFill>
                  <a:srgbClr val="000000"/>
                </a:solidFill>
                <a:latin typeface="Calibri"/>
              </a:rPr>
              <a:t> 5 of 8</a:t>
            </a:r>
          </a:p>
          <a:p>
            <a:pPr marL="237744" indent="-237744" algn="l">
              <a:lnSpc>
                <a:spcPct val="95000"/>
              </a:lnSpc>
              <a:spcBef>
                <a:spcPts val="600"/>
              </a:spcBef>
              <a:buFont typeface="Wingdings" pitchFamily="49" charset="0"/>
              <a:buChar char="Ø"/>
            </a:pPr>
            <a:r>
              <a:rPr sz="1200" b="0" i="0" dirty="0">
                <a:solidFill>
                  <a:srgbClr val="000000"/>
                </a:solidFill>
                <a:latin typeface="Calibri"/>
              </a:rPr>
              <a:t>Setup time or complexity </a:t>
            </a:r>
            <a:r>
              <a:rPr lang="de-DE" sz="1200" b="0" i="0" dirty="0">
                <a:solidFill>
                  <a:srgbClr val="000000"/>
                </a:solidFill>
                <a:latin typeface="Calibri"/>
              </a:rPr>
              <a:t>-</a:t>
            </a:r>
            <a:r>
              <a:rPr sz="1200" b="0" i="0" dirty="0">
                <a:solidFill>
                  <a:srgbClr val="000000"/>
                </a:solidFill>
                <a:latin typeface="Calibri"/>
              </a:rPr>
              <a:t> 5 of 8</a:t>
            </a:r>
          </a:p>
          <a:p>
            <a:pPr marL="237744" indent="-237744" algn="l">
              <a:lnSpc>
                <a:spcPct val="95000"/>
              </a:lnSpc>
              <a:spcBef>
                <a:spcPts val="600"/>
              </a:spcBef>
              <a:buFont typeface="Wingdings" pitchFamily="49" charset="0"/>
              <a:buChar char="Ø"/>
            </a:pPr>
            <a:r>
              <a:rPr sz="1200" b="0" i="0" dirty="0">
                <a:solidFill>
                  <a:srgbClr val="000000"/>
                </a:solidFill>
                <a:latin typeface="Calibri"/>
              </a:rPr>
              <a:t>Concerns about brain-data privacy and storage </a:t>
            </a:r>
            <a:r>
              <a:rPr lang="de-DE" sz="1200" b="0" i="0" dirty="0">
                <a:solidFill>
                  <a:srgbClr val="000000"/>
                </a:solidFill>
                <a:latin typeface="Calibri"/>
              </a:rPr>
              <a:t>-</a:t>
            </a:r>
            <a:r>
              <a:rPr sz="1200" b="0" i="0" dirty="0">
                <a:solidFill>
                  <a:srgbClr val="000000"/>
                </a:solidFill>
                <a:latin typeface="Calibri"/>
              </a:rPr>
              <a:t> 3 of 8</a:t>
            </a:r>
          </a:p>
          <a:p>
            <a:pPr marL="237744" indent="-237744" algn="l">
              <a:lnSpc>
                <a:spcPct val="95000"/>
              </a:lnSpc>
              <a:spcBef>
                <a:spcPts val="600"/>
              </a:spcBef>
              <a:buFont typeface="Wingdings" pitchFamily="49" charset="0"/>
              <a:buChar char="Ø"/>
            </a:pPr>
            <a:r>
              <a:rPr sz="1200" b="0" i="0" dirty="0">
                <a:solidFill>
                  <a:srgbClr val="000000"/>
                </a:solidFill>
                <a:latin typeface="Calibri"/>
              </a:rPr>
              <a:t>All other barriers </a:t>
            </a:r>
            <a:r>
              <a:rPr lang="de-DE" sz="1200" b="0" i="0" dirty="0">
                <a:solidFill>
                  <a:srgbClr val="000000"/>
                </a:solidFill>
                <a:latin typeface="Calibri"/>
              </a:rPr>
              <a:t>-</a:t>
            </a:r>
            <a:r>
              <a:rPr sz="1200" b="0" i="0" dirty="0">
                <a:solidFill>
                  <a:srgbClr val="000000"/>
                </a:solidFill>
                <a:latin typeface="Calibri"/>
              </a:rPr>
              <a:t> one or two participants each</a:t>
            </a:r>
          </a:p>
        </p:txBody>
      </p:sp>
      <p:sp>
        <p:nvSpPr>
          <p:cNvPr id="17" name="Rounded Rectangle 1016">
            <a:extLst>
              <a:ext uri="{FF2B5EF4-FFF2-40B4-BE49-F238E27FC236}">
                <a16:creationId xmlns:a16="http://schemas.microsoft.com/office/drawing/2014/main" id="{34ADB22F-2C12-416F-A245-555976C5B540}"/>
              </a:ext>
            </a:extLst>
          </p:cNvPr>
          <p:cNvSpPr/>
          <p:nvPr/>
        </p:nvSpPr>
        <p:spPr>
          <a:xfrm>
            <a:off x="2015953" y="4015720"/>
            <a:ext cx="1669483" cy="871182"/>
          </a:xfrm>
          <a:prstGeom prst="roundRect">
            <a:avLst/>
          </a:prstGeom>
          <a:solidFill>
            <a:srgbClr val="FFFFFF"/>
          </a:solid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lang="de-DE" sz="1900" b="1" dirty="0">
                <a:solidFill>
                  <a:schemeClr val="bg2">
                    <a:lumMod val="50000"/>
                  </a:schemeClr>
                </a:solidFill>
              </a:rPr>
              <a:t>2.43</a:t>
            </a:r>
            <a:r>
              <a:rPr sz="1900" b="1" i="0" dirty="0">
                <a:solidFill>
                  <a:schemeClr val="bg2">
                    <a:lumMod val="50000"/>
                  </a:schemeClr>
                </a:solidFill>
              </a:rPr>
              <a:t> → 4.</a:t>
            </a:r>
            <a:r>
              <a:rPr lang="de-DE" sz="1900" b="1" i="0" dirty="0">
                <a:solidFill>
                  <a:schemeClr val="bg2">
                    <a:lumMod val="50000"/>
                  </a:schemeClr>
                </a:solidFill>
              </a:rPr>
              <a:t>19</a:t>
            </a:r>
            <a:endParaRPr sz="1900" b="1" i="0" dirty="0">
              <a:solidFill>
                <a:schemeClr val="bg2">
                  <a:lumMod val="50000"/>
                </a:schemeClr>
              </a:solidFill>
            </a:endParaRPr>
          </a:p>
          <a:p>
            <a:pPr algn="ctr">
              <a:spcBef>
                <a:spcPts val="200"/>
              </a:spcBef>
            </a:pPr>
            <a:r>
              <a:rPr sz="1200" b="0" i="0" dirty="0">
                <a:solidFill>
                  <a:schemeClr val="bg2">
                    <a:lumMod val="50000"/>
                  </a:schemeClr>
                </a:solidFill>
              </a:rPr>
              <a:t>tiredness, before → after</a:t>
            </a:r>
          </a:p>
        </p:txBody>
      </p:sp>
      <p:sp>
        <p:nvSpPr>
          <p:cNvPr id="18" name="Rounded Rectangle 1018">
            <a:extLst>
              <a:ext uri="{FF2B5EF4-FFF2-40B4-BE49-F238E27FC236}">
                <a16:creationId xmlns:a16="http://schemas.microsoft.com/office/drawing/2014/main" id="{F9F962ED-61E7-4F90-A01A-6210A160DF2D}"/>
              </a:ext>
            </a:extLst>
          </p:cNvPr>
          <p:cNvSpPr/>
          <p:nvPr/>
        </p:nvSpPr>
        <p:spPr>
          <a:xfrm>
            <a:off x="3820094" y="4015720"/>
            <a:ext cx="1669483" cy="870439"/>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sz="1900" b="1" i="0" dirty="0">
                <a:solidFill>
                  <a:schemeClr val="bg2">
                    <a:lumMod val="50000"/>
                  </a:schemeClr>
                </a:solidFill>
              </a:rPr>
              <a:t>3.</a:t>
            </a:r>
            <a:r>
              <a:rPr lang="de-DE" sz="1900" b="1" i="0" dirty="0">
                <a:solidFill>
                  <a:schemeClr val="bg2">
                    <a:lumMod val="50000"/>
                  </a:schemeClr>
                </a:solidFill>
              </a:rPr>
              <a:t>76</a:t>
            </a:r>
            <a:r>
              <a:rPr sz="1900" b="1" i="0" dirty="0">
                <a:solidFill>
                  <a:schemeClr val="bg2">
                    <a:lumMod val="50000"/>
                  </a:schemeClr>
                </a:solidFill>
              </a:rPr>
              <a:t> / 6</a:t>
            </a:r>
          </a:p>
          <a:p>
            <a:pPr algn="ctr">
              <a:spcBef>
                <a:spcPts val="200"/>
              </a:spcBef>
            </a:pPr>
            <a:r>
              <a:rPr sz="1200" b="0" i="0" dirty="0">
                <a:solidFill>
                  <a:schemeClr val="bg2">
                    <a:lumMod val="50000"/>
                  </a:schemeClr>
                </a:solidFill>
              </a:rPr>
              <a:t>eye discomfort</a:t>
            </a:r>
          </a:p>
        </p:txBody>
      </p:sp>
      <p:sp>
        <p:nvSpPr>
          <p:cNvPr id="19" name="Rounded Rectangle 1019">
            <a:extLst>
              <a:ext uri="{FF2B5EF4-FFF2-40B4-BE49-F238E27FC236}">
                <a16:creationId xmlns:a16="http://schemas.microsoft.com/office/drawing/2014/main" id="{9A489BD3-B1DE-4DD7-A18F-9E12B4E19C49}"/>
              </a:ext>
            </a:extLst>
          </p:cNvPr>
          <p:cNvSpPr/>
          <p:nvPr/>
        </p:nvSpPr>
        <p:spPr>
          <a:xfrm>
            <a:off x="5624235" y="4015720"/>
            <a:ext cx="1548854" cy="870439"/>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54864" tIns="91440" rIns="54864" bIns="54864" rtlCol="0" anchor="ctr"/>
          <a:lstStyle/>
          <a:p>
            <a:pPr algn="ctr"/>
            <a:r>
              <a:rPr sz="1900" b="1" i="0" dirty="0">
                <a:solidFill>
                  <a:schemeClr val="bg2">
                    <a:lumMod val="50000"/>
                  </a:schemeClr>
                </a:solidFill>
              </a:rPr>
              <a:t>3.</a:t>
            </a:r>
            <a:r>
              <a:rPr lang="de-DE" sz="1900" b="1" i="0" dirty="0">
                <a:solidFill>
                  <a:schemeClr val="bg2">
                    <a:lumMod val="50000"/>
                  </a:schemeClr>
                </a:solidFill>
              </a:rPr>
              <a:t>43</a:t>
            </a:r>
            <a:r>
              <a:rPr sz="1900" b="1" i="0" dirty="0">
                <a:solidFill>
                  <a:schemeClr val="bg2">
                    <a:lumMod val="50000"/>
                  </a:schemeClr>
                </a:solidFill>
              </a:rPr>
              <a:t> / 6</a:t>
            </a:r>
          </a:p>
          <a:p>
            <a:pPr algn="ctr">
              <a:spcBef>
                <a:spcPts val="200"/>
              </a:spcBef>
            </a:pPr>
            <a:r>
              <a:rPr sz="1200" b="0" i="0" dirty="0">
                <a:solidFill>
                  <a:schemeClr val="bg2">
                    <a:lumMod val="50000"/>
                  </a:schemeClr>
                </a:solidFill>
              </a:rPr>
              <a:t>mental effort</a:t>
            </a:r>
          </a:p>
        </p:txBody>
      </p:sp>
      <p:sp>
        <p:nvSpPr>
          <p:cNvPr id="2" name="Rectangle 1">
            <a:extLst>
              <a:ext uri="{FF2B5EF4-FFF2-40B4-BE49-F238E27FC236}">
                <a16:creationId xmlns:a16="http://schemas.microsoft.com/office/drawing/2014/main" id="{87DF1BCA-A922-420D-82C2-4478B4FC7BD9}"/>
              </a:ext>
            </a:extLst>
          </p:cNvPr>
          <p:cNvSpPr/>
          <p:nvPr/>
        </p:nvSpPr>
        <p:spPr>
          <a:xfrm>
            <a:off x="1551603" y="5069728"/>
            <a:ext cx="6291818" cy="1169551"/>
          </a:xfrm>
          <a:prstGeom prst="rect">
            <a:avLst/>
          </a:prstGeom>
        </p:spPr>
        <p:txBody>
          <a:bodyPr wrap="square">
            <a:spAutoFit/>
          </a:bodyPr>
          <a:lstStyle/>
          <a:p>
            <a:pPr marL="171450" indent="-171450" algn="just">
              <a:buFont typeface="Arial" panose="020B0604020202020204" pitchFamily="34" charset="0"/>
              <a:buChar char="•"/>
            </a:pPr>
            <a:r>
              <a:rPr lang="en-US" sz="1400" dirty="0"/>
              <a:t>Ratings were broadly comparable to the previous SSVEP study, with slightly lower eye discomfort and mental effort</a:t>
            </a:r>
            <a:endParaRPr lang="en-US" sz="1400" dirty="0">
              <a:solidFill>
                <a:srgbClr val="000000"/>
              </a:solidFill>
            </a:endParaRPr>
          </a:p>
          <a:p>
            <a:pPr marL="171450" indent="-171450" algn="just">
              <a:buFont typeface="Arial" panose="020B0604020202020204" pitchFamily="34" charset="0"/>
              <a:buChar char="•"/>
            </a:pPr>
            <a:r>
              <a:rPr lang="en-US" sz="1400" dirty="0">
                <a:solidFill>
                  <a:srgbClr val="000000"/>
                </a:solidFill>
              </a:rPr>
              <a:t>Tiredness increased in both studies. Despite higher baseline tiredness in the current SSMVEP sample, the increase was smaller than in the previous SSVEP study (+1.27 vs. +1.76). Post-experiment ratings were comparable (4.37 vs. 4.19).</a:t>
            </a:r>
            <a:endParaRPr lang="en-DE" sz="1400" dirty="0">
              <a:solidFill>
                <a:srgbClr val="000000"/>
              </a:solidFill>
            </a:endParaRPr>
          </a:p>
        </p:txBody>
      </p:sp>
      <p:sp>
        <p:nvSpPr>
          <p:cNvPr id="3" name="TextBox 2">
            <a:extLst>
              <a:ext uri="{FF2B5EF4-FFF2-40B4-BE49-F238E27FC236}">
                <a16:creationId xmlns:a16="http://schemas.microsoft.com/office/drawing/2014/main" id="{0F08B080-DF3D-409E-AE52-AB3B8C774DDE}"/>
              </a:ext>
            </a:extLst>
          </p:cNvPr>
          <p:cNvSpPr txBox="1"/>
          <p:nvPr/>
        </p:nvSpPr>
        <p:spPr>
          <a:xfrm>
            <a:off x="3482593" y="3677853"/>
            <a:ext cx="2547891" cy="369332"/>
          </a:xfrm>
          <a:prstGeom prst="rect">
            <a:avLst/>
          </a:prstGeom>
          <a:noFill/>
        </p:spPr>
        <p:txBody>
          <a:bodyPr wrap="square" rtlCol="0">
            <a:spAutoFit/>
          </a:bodyPr>
          <a:lstStyle/>
          <a:p>
            <a:r>
              <a:rPr lang="de-DE" dirty="0" err="1"/>
              <a:t>Previous</a:t>
            </a:r>
            <a:r>
              <a:rPr lang="de-DE" dirty="0"/>
              <a:t> SSVEP Study</a:t>
            </a:r>
            <a:endParaRPr lang="en-DE" dirty="0"/>
          </a:p>
        </p:txBody>
      </p:sp>
    </p:spTree>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 name="Footer Placeholder 1021"/>
          <p:cNvSpPr>
            <a:spLocks noGrp="1"/>
          </p:cNvSpPr>
          <p:nvPr>
            <p:ph type="ftr" sz="quarter" idx="11"/>
          </p:nvPr>
        </p:nvSpPr>
        <p:spPr/>
        <p:txBody>
          <a:bodyPr/>
          <a:lstStyle/>
          <a:p>
            <a:r>
              <a:rPr lang="en-US"/>
              <a:t>IEEE SMC 2026</a:t>
            </a:r>
          </a:p>
        </p:txBody>
      </p:sp>
      <p:sp>
        <p:nvSpPr>
          <p:cNvPr id="1022" name="Slide Number Placeholder 1022"/>
          <p:cNvSpPr>
            <a:spLocks noGrp="1"/>
          </p:cNvSpPr>
          <p:nvPr>
            <p:ph type="sldNum" sz="quarter" idx="12"/>
          </p:nvPr>
        </p:nvSpPr>
        <p:spPr/>
        <p:txBody>
          <a:bodyPr/>
          <a:lstStyle/>
          <a:p>
            <a:fld id="{888CC2B5-7555-4954-8704-E5081F891950}" type="slidenum">
              <a:rPr lang="en-US" smtClean="0"/>
              <a:t>13</a:t>
            </a:fld>
            <a:endParaRPr lang="en-US"/>
          </a:p>
        </p:txBody>
      </p:sp>
      <p:sp>
        <p:nvSpPr>
          <p:cNvPr id="1025" name="Rounded Rectangle 1024"/>
          <p:cNvSpPr/>
          <p:nvPr/>
        </p:nvSpPr>
        <p:spPr>
          <a:xfrm>
            <a:off x="3154680" y="201168"/>
            <a:ext cx="2834640" cy="484632"/>
          </a:xfrm>
          <a:prstGeom prst="roundRect">
            <a:avLst/>
          </a:prstGeom>
          <a:solidFill>
            <a:srgbClr val="FFFFFF"/>
          </a:solidFill>
          <a:ln w="12700">
            <a:solidFill>
              <a:srgbClr val="833C0C"/>
            </a:solidFill>
          </a:ln>
          <a:effectLst/>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2400" b="1" dirty="0">
                <a:solidFill>
                  <a:srgbClr val="203864"/>
                </a:solidFill>
                <a:latin typeface="Calibri Light"/>
                <a:ea typeface="+mj-ea"/>
                <a:cs typeface="+mj-cs"/>
              </a:rPr>
              <a:t>Discussion</a:t>
            </a:r>
          </a:p>
        </p:txBody>
      </p:sp>
      <p:sp>
        <p:nvSpPr>
          <p:cNvPr id="1026" name="Rounded Rectangle 1025"/>
          <p:cNvSpPr/>
          <p:nvPr/>
        </p:nvSpPr>
        <p:spPr>
          <a:xfrm>
            <a:off x="460819" y="1494782"/>
            <a:ext cx="2234614" cy="457200"/>
          </a:xfrm>
          <a:prstGeom prst="roundRect">
            <a:avLst/>
          </a:prstGeom>
          <a:solidFill>
            <a:srgbClr val="FFFFFF"/>
          </a:solidFill>
          <a:ln w="12700">
            <a:solidFill>
              <a:srgbClr val="A9D18E"/>
            </a:solidFill>
          </a:ln>
          <a:effectLst/>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lang="de-DE" sz="1400" b="1" dirty="0" err="1">
                <a:solidFill>
                  <a:srgbClr val="000000"/>
                </a:solidFill>
              </a:rPr>
              <a:t>Participant</a:t>
            </a:r>
            <a:r>
              <a:rPr lang="de-DE" sz="1400" b="1" dirty="0">
                <a:solidFill>
                  <a:srgbClr val="000000"/>
                </a:solidFill>
              </a:rPr>
              <a:t> </a:t>
            </a:r>
            <a:r>
              <a:rPr lang="de-DE" sz="1400" b="1" dirty="0" err="1">
                <a:solidFill>
                  <a:srgbClr val="000000"/>
                </a:solidFill>
              </a:rPr>
              <a:t>differentiation</a:t>
            </a:r>
            <a:endParaRPr sz="1400" b="1" i="0" dirty="0">
              <a:solidFill>
                <a:srgbClr val="000000"/>
              </a:solidFill>
            </a:endParaRPr>
          </a:p>
        </p:txBody>
      </p:sp>
      <p:sp>
        <p:nvSpPr>
          <p:cNvPr id="1027" name="Rounded Rectangle 1026"/>
          <p:cNvSpPr/>
          <p:nvPr/>
        </p:nvSpPr>
        <p:spPr>
          <a:xfrm>
            <a:off x="422201" y="1928949"/>
            <a:ext cx="4105410" cy="1291628"/>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37160" tIns="310896" rIns="137160" bIns="91440" rtlCol="0" anchor="ctr"/>
          <a:lstStyle/>
          <a:p>
            <a:pPr marL="171450" indent="-171450">
              <a:lnSpc>
                <a:spcPct val="95000"/>
              </a:lnSpc>
              <a:buFont typeface="Wingdings" panose="05000000000000000000" pitchFamily="2" charset="2"/>
              <a:buChar char="Ø"/>
            </a:pPr>
            <a:r>
              <a:rPr lang="en-US" sz="1400" dirty="0">
                <a:solidFill>
                  <a:srgbClr val="000000"/>
                </a:solidFill>
              </a:rPr>
              <a:t>Participants could be distinguished during the same controlled visual task.</a:t>
            </a:r>
          </a:p>
          <a:p>
            <a:pPr marL="171450" indent="-171450">
              <a:lnSpc>
                <a:spcPct val="95000"/>
              </a:lnSpc>
              <a:buFont typeface="Wingdings" panose="05000000000000000000" pitchFamily="2" charset="2"/>
              <a:buChar char="Ø"/>
            </a:pPr>
            <a:r>
              <a:rPr lang="en-US" sz="1400" dirty="0">
                <a:solidFill>
                  <a:srgbClr val="000000"/>
                </a:solidFill>
              </a:rPr>
              <a:t>This suggests participant-related structure in the evoked EEG.</a:t>
            </a:r>
          </a:p>
        </p:txBody>
      </p:sp>
      <p:sp>
        <p:nvSpPr>
          <p:cNvPr id="1028" name="Rounded Rectangle 1027"/>
          <p:cNvSpPr/>
          <p:nvPr/>
        </p:nvSpPr>
        <p:spPr>
          <a:xfrm>
            <a:off x="4984145" y="1539694"/>
            <a:ext cx="2234614" cy="457200"/>
          </a:xfrm>
          <a:prstGeom prst="roundRect">
            <a:avLst/>
          </a:prstGeom>
          <a:solidFill>
            <a:srgbClr val="FFFFFF"/>
          </a:solidFill>
          <a:ln w="12700">
            <a:solidFill>
              <a:srgbClr val="A9D18E"/>
            </a:solidFill>
          </a:ln>
          <a:effectLst/>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lang="de-DE" sz="1400" b="1" dirty="0">
                <a:solidFill>
                  <a:srgbClr val="000000"/>
                </a:solidFill>
              </a:rPr>
              <a:t>Short-term </a:t>
            </a:r>
            <a:r>
              <a:rPr lang="de-DE" sz="1400" b="1" dirty="0" err="1">
                <a:solidFill>
                  <a:srgbClr val="000000"/>
                </a:solidFill>
              </a:rPr>
              <a:t>session</a:t>
            </a:r>
            <a:r>
              <a:rPr lang="de-DE" sz="1400" b="1" dirty="0">
                <a:solidFill>
                  <a:srgbClr val="000000"/>
                </a:solidFill>
              </a:rPr>
              <a:t> </a:t>
            </a:r>
            <a:r>
              <a:rPr lang="de-DE" sz="1400" b="1" dirty="0" err="1">
                <a:solidFill>
                  <a:srgbClr val="000000"/>
                </a:solidFill>
              </a:rPr>
              <a:t>transfer</a:t>
            </a:r>
            <a:endParaRPr sz="1400" b="1" i="0" dirty="0">
              <a:solidFill>
                <a:srgbClr val="000000"/>
              </a:solidFill>
            </a:endParaRPr>
          </a:p>
        </p:txBody>
      </p:sp>
      <p:sp>
        <p:nvSpPr>
          <p:cNvPr id="1029" name="Rounded Rectangle 1028"/>
          <p:cNvSpPr/>
          <p:nvPr/>
        </p:nvSpPr>
        <p:spPr>
          <a:xfrm>
            <a:off x="4984145" y="1945978"/>
            <a:ext cx="3691779" cy="1274599"/>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37160" tIns="310896" rIns="137160" bIns="91440" rtlCol="0" anchor="ctr"/>
          <a:lstStyle/>
          <a:p>
            <a:pPr marL="171450" indent="-171450">
              <a:lnSpc>
                <a:spcPct val="95000"/>
              </a:lnSpc>
              <a:buFont typeface="Wingdings" panose="05000000000000000000" pitchFamily="2" charset="2"/>
              <a:buChar char="Ø"/>
            </a:pPr>
            <a:r>
              <a:rPr lang="en-US" sz="1400" dirty="0">
                <a:solidFill>
                  <a:srgbClr val="000000"/>
                </a:solidFill>
              </a:rPr>
              <a:t>Part of this structure transferred between sessions separated by 20 minutes.</a:t>
            </a:r>
          </a:p>
          <a:p>
            <a:pPr marL="171450" indent="-171450">
              <a:lnSpc>
                <a:spcPct val="95000"/>
              </a:lnSpc>
              <a:buFont typeface="Wingdings" panose="05000000000000000000" pitchFamily="2" charset="2"/>
              <a:buChar char="Ø"/>
            </a:pPr>
            <a:r>
              <a:rPr lang="en-US" sz="1400" dirty="0">
                <a:solidFill>
                  <a:srgbClr val="000000"/>
                </a:solidFill>
              </a:rPr>
              <a:t>Strict session-holdout validation is still needed.</a:t>
            </a:r>
            <a:endParaRPr sz="1400" dirty="0">
              <a:solidFill>
                <a:srgbClr val="000000"/>
              </a:solidFill>
            </a:endParaRPr>
          </a:p>
        </p:txBody>
      </p:sp>
      <p:sp>
        <p:nvSpPr>
          <p:cNvPr id="1030" name="Rounded Rectangle 1029"/>
          <p:cNvSpPr/>
          <p:nvPr/>
        </p:nvSpPr>
        <p:spPr>
          <a:xfrm>
            <a:off x="4984145" y="3637424"/>
            <a:ext cx="1955742" cy="457200"/>
          </a:xfrm>
          <a:prstGeom prst="roundRect">
            <a:avLst/>
          </a:prstGeom>
          <a:solidFill>
            <a:srgbClr val="FFFFFF"/>
          </a:solidFill>
          <a:ln w="12700">
            <a:solidFill>
              <a:srgbClr val="A9D18E"/>
            </a:solidFill>
          </a:ln>
          <a:effectLst/>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lang="de-DE" sz="1400" b="1" dirty="0" err="1">
                <a:solidFill>
                  <a:srgbClr val="000000"/>
                </a:solidFill>
              </a:rPr>
              <a:t>Practical</a:t>
            </a:r>
            <a:r>
              <a:rPr lang="de-DE" sz="1400" b="1" dirty="0">
                <a:solidFill>
                  <a:srgbClr val="000000"/>
                </a:solidFill>
              </a:rPr>
              <a:t> </a:t>
            </a:r>
            <a:r>
              <a:rPr lang="de-DE" sz="1400" b="1" dirty="0" err="1">
                <a:solidFill>
                  <a:srgbClr val="000000"/>
                </a:solidFill>
              </a:rPr>
              <a:t>considerations</a:t>
            </a:r>
            <a:endParaRPr sz="1400" b="1" i="0" dirty="0">
              <a:solidFill>
                <a:srgbClr val="000000"/>
              </a:solidFill>
            </a:endParaRPr>
          </a:p>
        </p:txBody>
      </p:sp>
      <p:sp>
        <p:nvSpPr>
          <p:cNvPr id="1031" name="Rounded Rectangle 1030"/>
          <p:cNvSpPr/>
          <p:nvPr/>
        </p:nvSpPr>
        <p:spPr>
          <a:xfrm>
            <a:off x="4984145" y="4046595"/>
            <a:ext cx="3691780" cy="1596754"/>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64592" tIns="292608" rIns="164592" bIns="54864" rtlCol="0" anchor="ctr"/>
          <a:lstStyle/>
          <a:p>
            <a:pPr marL="237744" indent="-237744">
              <a:lnSpc>
                <a:spcPct val="95000"/>
              </a:lnSpc>
              <a:spcBef>
                <a:spcPts val="400"/>
              </a:spcBef>
              <a:buFont typeface="Wingdings" pitchFamily="49" charset="0"/>
              <a:buChar char="Ø"/>
            </a:pPr>
            <a:r>
              <a:rPr lang="en-US" sz="1400" dirty="0">
                <a:solidFill>
                  <a:srgbClr val="000000"/>
                </a:solidFill>
              </a:rPr>
              <a:t>Participants reported their level of tiredness, eye discomfort, and mental effort.</a:t>
            </a:r>
          </a:p>
          <a:p>
            <a:pPr marL="237744" indent="-237744">
              <a:lnSpc>
                <a:spcPct val="95000"/>
              </a:lnSpc>
              <a:spcBef>
                <a:spcPts val="400"/>
              </a:spcBef>
              <a:buFont typeface="Wingdings" pitchFamily="49" charset="0"/>
              <a:buChar char="Ø"/>
            </a:pPr>
            <a:r>
              <a:rPr lang="en-US" sz="1400" b="0" i="0" dirty="0">
                <a:solidFill>
                  <a:srgbClr val="000000"/>
                </a:solidFill>
                <a:latin typeface="Calibri"/>
              </a:rPr>
              <a:t>Motion-based stimulation did not remove preparation, equipment, fatigue, or privacy concerns.</a:t>
            </a:r>
            <a:endParaRPr sz="1400" b="0" i="0" dirty="0">
              <a:solidFill>
                <a:srgbClr val="000000"/>
              </a:solidFill>
              <a:latin typeface="Calibri"/>
            </a:endParaRPr>
          </a:p>
        </p:txBody>
      </p:sp>
      <p:sp>
        <p:nvSpPr>
          <p:cNvPr id="14" name="Rounded Rectangle 1029">
            <a:extLst>
              <a:ext uri="{FF2B5EF4-FFF2-40B4-BE49-F238E27FC236}">
                <a16:creationId xmlns:a16="http://schemas.microsoft.com/office/drawing/2014/main" id="{A80CF602-3A15-456E-9925-1B2EAC7E6739}"/>
              </a:ext>
            </a:extLst>
          </p:cNvPr>
          <p:cNvSpPr/>
          <p:nvPr/>
        </p:nvSpPr>
        <p:spPr>
          <a:xfrm>
            <a:off x="460819" y="3603338"/>
            <a:ext cx="2606749" cy="457200"/>
          </a:xfrm>
          <a:prstGeom prst="roundRect">
            <a:avLst/>
          </a:prstGeom>
          <a:solidFill>
            <a:srgbClr val="FFFFFF"/>
          </a:solidFill>
          <a:ln w="12700">
            <a:solidFill>
              <a:srgbClr val="A9D18E"/>
            </a:solidFill>
          </a:ln>
          <a:effectLst/>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1400" b="1" i="0" dirty="0">
                <a:solidFill>
                  <a:srgbClr val="000000"/>
                </a:solidFill>
              </a:rPr>
              <a:t>S</a:t>
            </a:r>
            <a:r>
              <a:rPr lang="de-DE" sz="1400" b="1" i="0" dirty="0" err="1">
                <a:solidFill>
                  <a:srgbClr val="000000"/>
                </a:solidFill>
              </a:rPr>
              <a:t>timulus</a:t>
            </a:r>
            <a:r>
              <a:rPr lang="de-DE" sz="1400" b="1" i="0" dirty="0">
                <a:solidFill>
                  <a:srgbClr val="000000"/>
                </a:solidFill>
              </a:rPr>
              <a:t> and </a:t>
            </a:r>
            <a:r>
              <a:rPr lang="de-DE" sz="1400" b="1" i="0" dirty="0" err="1">
                <a:solidFill>
                  <a:srgbClr val="000000"/>
                </a:solidFill>
              </a:rPr>
              <a:t>bandwidth</a:t>
            </a:r>
            <a:r>
              <a:rPr lang="de-DE" sz="1400" b="1" i="0" dirty="0">
                <a:solidFill>
                  <a:srgbClr val="000000"/>
                </a:solidFill>
              </a:rPr>
              <a:t> </a:t>
            </a:r>
            <a:r>
              <a:rPr lang="de-DE" sz="1400" b="1" i="0" dirty="0" err="1">
                <a:solidFill>
                  <a:srgbClr val="000000"/>
                </a:solidFill>
              </a:rPr>
              <a:t>effects</a:t>
            </a:r>
            <a:endParaRPr sz="1400" b="1" i="0" dirty="0">
              <a:solidFill>
                <a:srgbClr val="000000"/>
              </a:solidFill>
            </a:endParaRPr>
          </a:p>
        </p:txBody>
      </p:sp>
      <p:sp>
        <p:nvSpPr>
          <p:cNvPr id="15" name="Rounded Rectangle 1030">
            <a:extLst>
              <a:ext uri="{FF2B5EF4-FFF2-40B4-BE49-F238E27FC236}">
                <a16:creationId xmlns:a16="http://schemas.microsoft.com/office/drawing/2014/main" id="{8B94ECD5-0A28-4AFA-A209-3A2F5555D8C9}"/>
              </a:ext>
            </a:extLst>
          </p:cNvPr>
          <p:cNvSpPr/>
          <p:nvPr/>
        </p:nvSpPr>
        <p:spPr>
          <a:xfrm>
            <a:off x="422201" y="4046595"/>
            <a:ext cx="4105410" cy="1596753"/>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64592" tIns="292608" rIns="164592" bIns="54864" rtlCol="0" anchor="ctr"/>
          <a:lstStyle/>
          <a:p>
            <a:pPr marL="237744" indent="-237744">
              <a:lnSpc>
                <a:spcPct val="95000"/>
              </a:lnSpc>
              <a:spcBef>
                <a:spcPts val="400"/>
              </a:spcBef>
              <a:buFont typeface="Wingdings" pitchFamily="49" charset="0"/>
              <a:buChar char="Ø"/>
            </a:pPr>
            <a:r>
              <a:rPr lang="en-US" sz="1400" dirty="0">
                <a:solidFill>
                  <a:srgbClr val="000000"/>
                </a:solidFill>
              </a:rPr>
              <a:t>Performance varied with motion pattern and filter bandwidth.</a:t>
            </a:r>
          </a:p>
          <a:p>
            <a:pPr marL="237744" indent="-237744">
              <a:lnSpc>
                <a:spcPct val="95000"/>
              </a:lnSpc>
              <a:spcBef>
                <a:spcPts val="400"/>
              </a:spcBef>
              <a:buFont typeface="Wingdings" pitchFamily="49" charset="0"/>
              <a:buChar char="Ø"/>
            </a:pPr>
            <a:r>
              <a:rPr lang="en-US" sz="1400" b="0" i="0" dirty="0">
                <a:solidFill>
                  <a:srgbClr val="000000"/>
                </a:solidFill>
                <a:latin typeface="Calibri"/>
              </a:rPr>
              <a:t>Fixed stimulus order and different evaluation splits limit causal interpretation.</a:t>
            </a:r>
          </a:p>
        </p:txBody>
      </p:sp>
    </p:spTree>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Footer Placeholder 1031"/>
          <p:cNvSpPr>
            <a:spLocks noGrp="1"/>
          </p:cNvSpPr>
          <p:nvPr>
            <p:ph type="ftr" sz="quarter" idx="11"/>
          </p:nvPr>
        </p:nvSpPr>
        <p:spPr/>
        <p:txBody>
          <a:bodyPr/>
          <a:lstStyle/>
          <a:p>
            <a:r>
              <a:rPr lang="en-US"/>
              <a:t>IEEE SMC 2026</a:t>
            </a:r>
          </a:p>
        </p:txBody>
      </p:sp>
      <p:sp>
        <p:nvSpPr>
          <p:cNvPr id="1032" name="Slide Number Placeholder 1032"/>
          <p:cNvSpPr>
            <a:spLocks noGrp="1"/>
          </p:cNvSpPr>
          <p:nvPr>
            <p:ph type="sldNum" sz="quarter" idx="12"/>
          </p:nvPr>
        </p:nvSpPr>
        <p:spPr/>
        <p:txBody>
          <a:bodyPr/>
          <a:lstStyle/>
          <a:p>
            <a:fld id="{888CC2B5-7555-4954-8704-E5081F891950}" type="slidenum">
              <a:rPr lang="en-US" smtClean="0"/>
              <a:t>14</a:t>
            </a:fld>
            <a:endParaRPr lang="en-US"/>
          </a:p>
        </p:txBody>
      </p:sp>
      <p:sp>
        <p:nvSpPr>
          <p:cNvPr id="1036" name="TextBox 1035"/>
          <p:cNvSpPr txBox="1"/>
          <p:nvPr/>
        </p:nvSpPr>
        <p:spPr>
          <a:xfrm>
            <a:off x="137160" y="180825"/>
            <a:ext cx="4425696"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Limitations &amp; Future Work</a:t>
            </a:r>
          </a:p>
        </p:txBody>
      </p:sp>
      <p:sp>
        <p:nvSpPr>
          <p:cNvPr id="1037" name="Rounded Rectangle 1036"/>
          <p:cNvSpPr/>
          <p:nvPr/>
        </p:nvSpPr>
        <p:spPr>
          <a:xfrm>
            <a:off x="880989" y="1473010"/>
            <a:ext cx="3610122" cy="3450102"/>
          </a:xfrm>
          <a:prstGeom prst="roundRect">
            <a:avLst/>
          </a:prstGeom>
          <a:solidFill>
            <a:srgbClr val="FFFFFF"/>
          </a:solid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600" b="1" i="0" dirty="0">
                <a:solidFill>
                  <a:srgbClr val="FF0000"/>
                </a:solidFill>
              </a:rPr>
              <a:t>Limitations</a:t>
            </a:r>
          </a:p>
          <a:p>
            <a:pPr marL="237744" indent="-237744" algn="l">
              <a:lnSpc>
                <a:spcPct val="95000"/>
              </a:lnSpc>
              <a:spcBef>
                <a:spcPts val="800"/>
              </a:spcBef>
              <a:buFont typeface="Courier New" pitchFamily="49" charset="0"/>
              <a:buChar char="o"/>
            </a:pPr>
            <a:r>
              <a:rPr sz="1250" b="0" i="0" dirty="0">
                <a:solidFill>
                  <a:srgbClr val="000000"/>
                </a:solidFill>
                <a:latin typeface="Calibri"/>
              </a:rPr>
              <a:t>Sessions separated by only ≈ 20 minutes</a:t>
            </a:r>
            <a:r>
              <a:rPr lang="de-DE" sz="1250" b="0" i="0" dirty="0">
                <a:solidFill>
                  <a:srgbClr val="000000"/>
                </a:solidFill>
                <a:latin typeface="Calibri"/>
              </a:rPr>
              <a:t>,</a:t>
            </a:r>
            <a:r>
              <a:rPr sz="1250" b="0" i="0" dirty="0">
                <a:solidFill>
                  <a:srgbClr val="000000"/>
                </a:solidFill>
                <a:latin typeface="Calibri"/>
              </a:rPr>
              <a:t> too short to assess long-term biometric stability</a:t>
            </a:r>
          </a:p>
          <a:p>
            <a:pPr marL="237744" indent="-237744" algn="l">
              <a:lnSpc>
                <a:spcPct val="95000"/>
              </a:lnSpc>
              <a:spcBef>
                <a:spcPts val="800"/>
              </a:spcBef>
              <a:buFont typeface="Courier New" pitchFamily="49" charset="0"/>
              <a:buChar char="o"/>
            </a:pPr>
            <a:r>
              <a:rPr sz="1250" b="0" i="0" dirty="0">
                <a:solidFill>
                  <a:srgbClr val="000000"/>
                </a:solidFill>
                <a:latin typeface="Calibri"/>
              </a:rPr>
              <a:t>Session-specific factors (impedance, cap placement, recording noise) may contribute, especially under wideband preprocessing</a:t>
            </a:r>
          </a:p>
          <a:p>
            <a:pPr marL="237744" indent="-237744" algn="l">
              <a:lnSpc>
                <a:spcPct val="95000"/>
              </a:lnSpc>
              <a:spcBef>
                <a:spcPts val="800"/>
              </a:spcBef>
              <a:buFont typeface="Courier New" pitchFamily="49" charset="0"/>
              <a:buChar char="o"/>
            </a:pPr>
            <a:r>
              <a:rPr sz="1250" b="0" i="0" dirty="0">
                <a:solidFill>
                  <a:srgbClr val="000000"/>
                </a:solidFill>
                <a:latin typeface="Calibri"/>
              </a:rPr>
              <a:t>Only eight participants</a:t>
            </a:r>
            <a:r>
              <a:rPr lang="de-DE" sz="1250" dirty="0">
                <a:solidFill>
                  <a:srgbClr val="000000"/>
                </a:solidFill>
                <a:latin typeface="Calibri"/>
              </a:rPr>
              <a:t> </a:t>
            </a:r>
            <a:r>
              <a:rPr lang="de-DE" sz="1250" dirty="0" err="1">
                <a:solidFill>
                  <a:srgbClr val="000000"/>
                </a:solidFill>
                <a:latin typeface="Calibri"/>
              </a:rPr>
              <a:t>were</a:t>
            </a:r>
            <a:r>
              <a:rPr lang="de-DE" sz="1250" dirty="0">
                <a:solidFill>
                  <a:srgbClr val="000000"/>
                </a:solidFill>
                <a:latin typeface="Calibri"/>
              </a:rPr>
              <a:t> </a:t>
            </a:r>
            <a:r>
              <a:rPr lang="de-DE" sz="1250" dirty="0" err="1">
                <a:solidFill>
                  <a:srgbClr val="000000"/>
                </a:solidFill>
                <a:latin typeface="Calibri"/>
              </a:rPr>
              <a:t>recruited</a:t>
            </a:r>
            <a:endParaRPr lang="de-DE" sz="1250" dirty="0">
              <a:solidFill>
                <a:srgbClr val="000000"/>
              </a:solidFill>
              <a:latin typeface="Calibri"/>
            </a:endParaRPr>
          </a:p>
          <a:p>
            <a:pPr marL="237744" indent="-237744" algn="l">
              <a:lnSpc>
                <a:spcPct val="95000"/>
              </a:lnSpc>
              <a:spcBef>
                <a:spcPts val="800"/>
              </a:spcBef>
              <a:buFont typeface="Courier New" pitchFamily="49" charset="0"/>
              <a:buChar char="o"/>
            </a:pPr>
            <a:r>
              <a:rPr sz="1250" b="0" i="0" dirty="0">
                <a:solidFill>
                  <a:srgbClr val="000000"/>
                </a:solidFill>
                <a:latin typeface="Calibri"/>
              </a:rPr>
              <a:t>Only two motion configurations, evaluated under controlled laboratory conditions</a:t>
            </a:r>
          </a:p>
          <a:p>
            <a:pPr marL="237744" indent="-237744" algn="l">
              <a:lnSpc>
                <a:spcPct val="95000"/>
              </a:lnSpc>
              <a:spcBef>
                <a:spcPts val="800"/>
              </a:spcBef>
              <a:buFont typeface="Courier New" pitchFamily="49" charset="0"/>
              <a:buChar char="o"/>
            </a:pPr>
            <a:r>
              <a:rPr sz="1250" b="0" i="0" dirty="0">
                <a:solidFill>
                  <a:srgbClr val="000000"/>
                </a:solidFill>
                <a:latin typeface="Calibri"/>
              </a:rPr>
              <a:t>Descriptive comparisons only </a:t>
            </a:r>
            <a:r>
              <a:rPr lang="de-DE" sz="1250" b="0" i="0" dirty="0">
                <a:solidFill>
                  <a:srgbClr val="000000"/>
                </a:solidFill>
                <a:latin typeface="Calibri"/>
              </a:rPr>
              <a:t>-</a:t>
            </a:r>
            <a:r>
              <a:rPr sz="1250" b="0" i="0" dirty="0">
                <a:solidFill>
                  <a:srgbClr val="000000"/>
                </a:solidFill>
                <a:latin typeface="Calibri"/>
              </a:rPr>
              <a:t> no participant-level inferential testing</a:t>
            </a:r>
          </a:p>
        </p:txBody>
      </p:sp>
      <p:sp>
        <p:nvSpPr>
          <p:cNvPr id="1038" name="Rounded Rectangle 1037"/>
          <p:cNvSpPr/>
          <p:nvPr/>
        </p:nvSpPr>
        <p:spPr>
          <a:xfrm>
            <a:off x="4652891" y="1695635"/>
            <a:ext cx="3610122" cy="2827982"/>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09728" tIns="54864" rIns="109728" bIns="36576" rtlCol="0" anchor="ctr"/>
          <a:lstStyle/>
          <a:p>
            <a:pPr algn="ctr"/>
            <a:r>
              <a:rPr sz="1600" b="1" i="0" dirty="0">
                <a:solidFill>
                  <a:srgbClr val="548235"/>
                </a:solidFill>
              </a:rPr>
              <a:t>Future work</a:t>
            </a:r>
          </a:p>
          <a:p>
            <a:pPr marL="237744" indent="-237744" algn="l">
              <a:lnSpc>
                <a:spcPct val="95000"/>
              </a:lnSpc>
              <a:spcBef>
                <a:spcPts val="800"/>
              </a:spcBef>
              <a:buFont typeface="Wingdings" pitchFamily="49" charset="0"/>
              <a:buChar char="Ø"/>
            </a:pPr>
            <a:r>
              <a:rPr sz="1250" b="0" i="0" dirty="0">
                <a:solidFill>
                  <a:srgbClr val="000000"/>
                </a:solidFill>
                <a:latin typeface="Calibri"/>
              </a:rPr>
              <a:t>Counterbalance the order of the two stimulus configurations</a:t>
            </a:r>
          </a:p>
          <a:p>
            <a:pPr marL="237744" indent="-237744" algn="l">
              <a:lnSpc>
                <a:spcPct val="95000"/>
              </a:lnSpc>
              <a:spcBef>
                <a:spcPts val="800"/>
              </a:spcBef>
              <a:buFont typeface="Wingdings" pitchFamily="49" charset="0"/>
              <a:buChar char="Ø"/>
            </a:pPr>
            <a:r>
              <a:rPr sz="1250" b="0" i="0" dirty="0">
                <a:solidFill>
                  <a:srgbClr val="000000"/>
                </a:solidFill>
                <a:latin typeface="Calibri"/>
              </a:rPr>
              <a:t>Separate the recording sessions by days or weeks and apply a strict session holdout</a:t>
            </a:r>
          </a:p>
          <a:p>
            <a:pPr marL="237744" indent="-237744" algn="l">
              <a:lnSpc>
                <a:spcPct val="95000"/>
              </a:lnSpc>
              <a:spcBef>
                <a:spcPts val="800"/>
              </a:spcBef>
              <a:buFont typeface="Wingdings" pitchFamily="49" charset="0"/>
              <a:buChar char="Ø"/>
            </a:pPr>
            <a:r>
              <a:rPr sz="1250" b="0" i="0" dirty="0">
                <a:solidFill>
                  <a:srgbClr val="000000"/>
                </a:solidFill>
                <a:latin typeface="Calibri"/>
              </a:rPr>
              <a:t>Recruit larger and more diverse participant samples</a:t>
            </a:r>
          </a:p>
          <a:p>
            <a:pPr marL="237744" indent="-237744" algn="l">
              <a:lnSpc>
                <a:spcPct val="95000"/>
              </a:lnSpc>
              <a:spcBef>
                <a:spcPts val="800"/>
              </a:spcBef>
              <a:buFont typeface="Wingdings" pitchFamily="49" charset="0"/>
              <a:buChar char="Ø"/>
            </a:pPr>
            <a:r>
              <a:rPr sz="1250" b="0" i="0" dirty="0">
                <a:solidFill>
                  <a:srgbClr val="000000"/>
                </a:solidFill>
                <a:latin typeface="Calibri"/>
              </a:rPr>
              <a:t>Sweep further motion parameters: phase step, contraction range, number of layers</a:t>
            </a:r>
          </a:p>
          <a:p>
            <a:pPr marL="237744" indent="-237744" algn="l">
              <a:lnSpc>
                <a:spcPct val="95000"/>
              </a:lnSpc>
              <a:spcBef>
                <a:spcPts val="800"/>
              </a:spcBef>
              <a:buFont typeface="Wingdings" pitchFamily="49" charset="0"/>
              <a:buChar char="Ø"/>
            </a:pPr>
            <a:r>
              <a:rPr sz="1250" b="0" i="0" dirty="0">
                <a:solidFill>
                  <a:srgbClr val="000000"/>
                </a:solidFill>
                <a:latin typeface="Calibri"/>
              </a:rPr>
              <a:t>Apply predefined statistical comparisons with appropriate estimates of uncertainty</a:t>
            </a:r>
          </a:p>
        </p:txBody>
      </p:sp>
    </p:spTree>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Footer Placeholder 1041"/>
          <p:cNvSpPr>
            <a:spLocks noGrp="1"/>
          </p:cNvSpPr>
          <p:nvPr>
            <p:ph type="ftr" sz="quarter" idx="11"/>
          </p:nvPr>
        </p:nvSpPr>
        <p:spPr/>
        <p:txBody>
          <a:bodyPr/>
          <a:lstStyle/>
          <a:p>
            <a:r>
              <a:rPr lang="en-US"/>
              <a:t>IEEE SMC 2026</a:t>
            </a:r>
          </a:p>
        </p:txBody>
      </p:sp>
      <p:sp>
        <p:nvSpPr>
          <p:cNvPr id="1042" name="Slide Number Placeholder 1042"/>
          <p:cNvSpPr>
            <a:spLocks noGrp="1"/>
          </p:cNvSpPr>
          <p:nvPr>
            <p:ph type="sldNum" sz="quarter" idx="12"/>
          </p:nvPr>
        </p:nvSpPr>
        <p:spPr/>
        <p:txBody>
          <a:bodyPr/>
          <a:lstStyle/>
          <a:p>
            <a:fld id="{888CC2B5-7555-4954-8704-E5081F891950}" type="slidenum">
              <a:rPr lang="en-US" smtClean="0"/>
              <a:t>15</a:t>
            </a:fld>
            <a:endParaRPr lang="en-US"/>
          </a:p>
        </p:txBody>
      </p:sp>
      <p:sp>
        <p:nvSpPr>
          <p:cNvPr id="1046" name="TextBox 1045"/>
          <p:cNvSpPr txBox="1"/>
          <p:nvPr/>
        </p:nvSpPr>
        <p:spPr>
          <a:xfrm>
            <a:off x="137160" y="180825"/>
            <a:ext cx="1911095" cy="424732"/>
          </a:xfrm>
          <a:prstGeom prst="rect">
            <a:avLst/>
          </a:prstGeom>
          <a:noFill/>
        </p:spPr>
        <p:txBody>
          <a:bodyPr wrap="square" lIns="54864" tIns="27432" rIns="54864" bIns="27432" anchor="ctr">
            <a:spAutoFit/>
          </a:bodyPr>
          <a:lstStyle/>
          <a:p>
            <a:pPr algn="ctr"/>
            <a:r>
              <a:rPr sz="2400" b="1" dirty="0">
                <a:solidFill>
                  <a:srgbClr val="203864"/>
                </a:solidFill>
                <a:latin typeface="Calibri Light"/>
                <a:ea typeface="+mj-ea"/>
                <a:cs typeface="+mj-cs"/>
              </a:rPr>
              <a:t>Conclusion</a:t>
            </a:r>
          </a:p>
        </p:txBody>
      </p:sp>
      <p:sp>
        <p:nvSpPr>
          <p:cNvPr id="1047" name="Rounded Rectangle 1046"/>
          <p:cNvSpPr/>
          <p:nvPr/>
        </p:nvSpPr>
        <p:spPr>
          <a:xfrm>
            <a:off x="1207184" y="1305925"/>
            <a:ext cx="6729632" cy="2101849"/>
          </a:xfrm>
          <a:prstGeom prst="roundRect">
            <a:avLst/>
          </a:prstGeom>
          <a:solidFill>
            <a:srgbClr val="FFFFFF"/>
          </a:solidFill>
          <a:ln w="12700">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73152" rtlCol="0" anchor="ctr"/>
          <a:lstStyle/>
          <a:p>
            <a:pPr marL="274320" indent="-274320" algn="l">
              <a:lnSpc>
                <a:spcPct val="95000"/>
              </a:lnSpc>
              <a:spcBef>
                <a:spcPts val="800"/>
              </a:spcBef>
              <a:buFont typeface="Wingdings" pitchFamily="49" charset="0"/>
              <a:buChar char="ü"/>
            </a:pPr>
            <a:r>
              <a:rPr sz="1300" b="0" i="0" dirty="0">
                <a:solidFill>
                  <a:srgbClr val="000000"/>
                </a:solidFill>
                <a:latin typeface="Calibri"/>
              </a:rPr>
              <a:t>EEG recorded during motion-based SSMVEP stimulation carries </a:t>
            </a:r>
            <a:r>
              <a:rPr sz="1300" b="1" i="0" dirty="0">
                <a:solidFill>
                  <a:srgbClr val="000000"/>
                </a:solidFill>
                <a:latin typeface="Calibri"/>
              </a:rPr>
              <a:t>subject-related information</a:t>
            </a:r>
            <a:r>
              <a:rPr sz="1300" b="0" i="0" dirty="0">
                <a:solidFill>
                  <a:srgbClr val="000000"/>
                </a:solidFill>
                <a:latin typeface="Calibri"/>
              </a:rPr>
              <a:t> relevant to closed-set identification over short intervals.</a:t>
            </a:r>
          </a:p>
          <a:p>
            <a:pPr marL="274320" indent="-274320" algn="l">
              <a:lnSpc>
                <a:spcPct val="95000"/>
              </a:lnSpc>
              <a:spcBef>
                <a:spcPts val="1100"/>
              </a:spcBef>
              <a:buFont typeface="Wingdings" pitchFamily="49" charset="0"/>
              <a:buChar char="ü"/>
            </a:pPr>
            <a:r>
              <a:rPr sz="1300" b="0" i="0" dirty="0">
                <a:solidFill>
                  <a:srgbClr val="000000"/>
                </a:solidFill>
                <a:latin typeface="Calibri"/>
              </a:rPr>
              <a:t>Synchronous motion reached </a:t>
            </a:r>
            <a:r>
              <a:rPr sz="1300" b="1" i="0" dirty="0">
                <a:solidFill>
                  <a:srgbClr val="548235"/>
                </a:solidFill>
                <a:latin typeface="Calibri"/>
              </a:rPr>
              <a:t>94.96 %</a:t>
            </a:r>
            <a:r>
              <a:rPr sz="1300" b="0" i="0" dirty="0">
                <a:solidFill>
                  <a:srgbClr val="000000"/>
                </a:solidFill>
                <a:latin typeface="Calibri"/>
              </a:rPr>
              <a:t> cross-session accuracy versus </a:t>
            </a:r>
            <a:r>
              <a:rPr sz="1300" b="1" i="0" dirty="0">
                <a:solidFill>
                  <a:srgbClr val="ED7D31"/>
                </a:solidFill>
                <a:latin typeface="Calibri"/>
              </a:rPr>
              <a:t>86.78 %</a:t>
            </a:r>
            <a:r>
              <a:rPr sz="1300" b="0" i="0" dirty="0">
                <a:solidFill>
                  <a:srgbClr val="000000"/>
                </a:solidFill>
                <a:latin typeface="Calibri"/>
              </a:rPr>
              <a:t> for the phase-shifted configuration.</a:t>
            </a:r>
          </a:p>
          <a:p>
            <a:pPr marL="274320" indent="-274320" algn="l">
              <a:lnSpc>
                <a:spcPct val="95000"/>
              </a:lnSpc>
              <a:spcBef>
                <a:spcPts val="1100"/>
              </a:spcBef>
              <a:buFont typeface="Wingdings" pitchFamily="49" charset="0"/>
              <a:buChar char="ü"/>
            </a:pPr>
            <a:r>
              <a:rPr sz="1300" b="0" i="0" dirty="0">
                <a:solidFill>
                  <a:srgbClr val="000000"/>
                </a:solidFill>
                <a:latin typeface="Calibri"/>
              </a:rPr>
              <a:t>Wideband preprocessing reached </a:t>
            </a:r>
            <a:r>
              <a:rPr sz="1300" b="1" i="0" dirty="0">
                <a:solidFill>
                  <a:srgbClr val="548235"/>
                </a:solidFill>
                <a:latin typeface="Calibri"/>
              </a:rPr>
              <a:t>98.19–99.25 %</a:t>
            </a:r>
            <a:r>
              <a:rPr sz="1300" b="0" i="0" dirty="0">
                <a:solidFill>
                  <a:srgbClr val="000000"/>
                </a:solidFill>
                <a:latin typeface="Calibri"/>
              </a:rPr>
              <a:t> at every frequency, while narrowband climbed </a:t>
            </a:r>
            <a:r>
              <a:rPr sz="1300" b="1" i="0" dirty="0">
                <a:solidFill>
                  <a:srgbClr val="ED7D31"/>
                </a:solidFill>
                <a:latin typeface="Calibri"/>
              </a:rPr>
              <a:t>71.50 → 92.38 %</a:t>
            </a:r>
            <a:r>
              <a:rPr sz="1300" b="0" i="0" dirty="0">
                <a:solidFill>
                  <a:srgbClr val="000000"/>
                </a:solidFill>
                <a:latin typeface="Calibri"/>
              </a:rPr>
              <a:t> from 4 to 15 Hz.</a:t>
            </a:r>
          </a:p>
          <a:p>
            <a:pPr marL="274320" indent="-274320" algn="l">
              <a:lnSpc>
                <a:spcPct val="95000"/>
              </a:lnSpc>
              <a:spcBef>
                <a:spcPts val="1100"/>
              </a:spcBef>
              <a:buFont typeface="Wingdings" pitchFamily="49" charset="0"/>
              <a:buChar char="ü"/>
            </a:pPr>
            <a:r>
              <a:rPr sz="1300" b="0" i="0" dirty="0">
                <a:solidFill>
                  <a:srgbClr val="000000"/>
                </a:solidFill>
                <a:latin typeface="Calibri"/>
              </a:rPr>
              <a:t>Motion-based SSMVEP is a promising, </a:t>
            </a:r>
            <a:r>
              <a:rPr sz="1300" b="1" i="0" dirty="0">
                <a:solidFill>
                  <a:srgbClr val="000000"/>
                </a:solidFill>
                <a:latin typeface="Calibri"/>
              </a:rPr>
              <a:t>flicker-free</a:t>
            </a:r>
            <a:r>
              <a:rPr sz="1300" b="0" i="0" dirty="0">
                <a:solidFill>
                  <a:srgbClr val="000000"/>
                </a:solidFill>
                <a:latin typeface="Calibri"/>
              </a:rPr>
              <a:t> basis for EEG-based biometric identification.</a:t>
            </a:r>
          </a:p>
        </p:txBody>
      </p:sp>
      <p:sp>
        <p:nvSpPr>
          <p:cNvPr id="1048" name="Rectangle 1047"/>
          <p:cNvSpPr/>
          <p:nvPr/>
        </p:nvSpPr>
        <p:spPr>
          <a:xfrm>
            <a:off x="1207184" y="3764254"/>
            <a:ext cx="6729632" cy="914400"/>
          </a:xfrm>
          <a:prstGeom prst="foldedCorner">
            <a:avLst/>
          </a:prstGeom>
          <a:solidFill>
            <a:srgbClr val="FFFFBB">
              <a:alpha val="50196"/>
            </a:srgbClr>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9" name="TextBox 1048"/>
          <p:cNvSpPr txBox="1"/>
          <p:nvPr/>
        </p:nvSpPr>
        <p:spPr>
          <a:xfrm>
            <a:off x="1371661" y="4012935"/>
            <a:ext cx="6565155" cy="417037"/>
          </a:xfrm>
          <a:prstGeom prst="rect">
            <a:avLst/>
          </a:prstGeom>
          <a:noFill/>
        </p:spPr>
        <p:txBody>
          <a:bodyPr wrap="square" lIns="0" tIns="18288" rIns="0" bIns="18288" anchor="ctr">
            <a:spAutoFit/>
          </a:bodyPr>
          <a:lstStyle/>
          <a:p>
            <a:pPr algn="l">
              <a:lnSpc>
                <a:spcPct val="95000"/>
              </a:lnSpc>
            </a:pPr>
            <a:r>
              <a:rPr sz="1300" b="1" i="0" dirty="0">
                <a:solidFill>
                  <a:srgbClr val="000000"/>
                </a:solidFill>
              </a:rPr>
              <a:t>These are descriptive findings.</a:t>
            </a:r>
            <a:r>
              <a:rPr sz="1300" b="0" i="0" dirty="0">
                <a:solidFill>
                  <a:srgbClr val="000000"/>
                </a:solidFill>
              </a:rPr>
              <a:t> Confirmation requires larger participant samples, longer inter-session intervals and participant-level statistical analysis.</a:t>
            </a:r>
          </a:p>
        </p:txBody>
      </p:sp>
      <p:sp>
        <p:nvSpPr>
          <p:cNvPr id="1050" name="Rounded Rectangle 1049"/>
          <p:cNvSpPr/>
          <p:nvPr/>
        </p:nvSpPr>
        <p:spPr>
          <a:xfrm>
            <a:off x="1207184" y="5527446"/>
            <a:ext cx="6729632" cy="675249"/>
          </a:xfrm>
          <a:prstGeom prst="roundRect">
            <a:avLst/>
          </a:prstGeom>
          <a:solidFill>
            <a:srgbClr val="FFFFFF"/>
          </a:solidFill>
          <a:ln w="12700">
            <a:solidFill>
              <a:srgbClr val="808080"/>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54864" rtlCol="0" anchor="ctr"/>
          <a:lstStyle/>
          <a:p>
            <a:pPr algn="l">
              <a:lnSpc>
                <a:spcPct val="95000"/>
              </a:lnSpc>
            </a:pPr>
            <a:r>
              <a:rPr sz="1200" b="1" i="0" dirty="0">
                <a:solidFill>
                  <a:srgbClr val="595959"/>
                </a:solidFill>
                <a:latin typeface="Calibri"/>
              </a:rPr>
              <a:t>Acknowledgment.  </a:t>
            </a:r>
            <a:r>
              <a:rPr sz="1200" b="0" i="0" dirty="0">
                <a:solidFill>
                  <a:srgbClr val="595959"/>
                </a:solidFill>
                <a:latin typeface="Calibri"/>
              </a:rPr>
              <a:t>Funded by the European Union’s research and innovation </a:t>
            </a:r>
            <a:r>
              <a:rPr sz="1200" b="0" i="0" dirty="0" err="1">
                <a:solidFill>
                  <a:srgbClr val="595959"/>
                </a:solidFill>
                <a:latin typeface="Calibri"/>
              </a:rPr>
              <a:t>programme</a:t>
            </a:r>
            <a:r>
              <a:rPr sz="1200" b="0" i="0" dirty="0">
                <a:solidFill>
                  <a:srgbClr val="595959"/>
                </a:solidFill>
                <a:latin typeface="Calibri"/>
              </a:rPr>
              <a:t> under the Marie </a:t>
            </a:r>
            <a:r>
              <a:rPr sz="1200" b="0" i="0" dirty="0" err="1">
                <a:solidFill>
                  <a:srgbClr val="595959"/>
                </a:solidFill>
                <a:latin typeface="Calibri"/>
              </a:rPr>
              <a:t>Skłodowska</a:t>
            </a:r>
            <a:r>
              <a:rPr sz="1200" b="0" i="0" dirty="0">
                <a:solidFill>
                  <a:srgbClr val="595959"/>
                </a:solidFill>
                <a:latin typeface="Calibri"/>
              </a:rPr>
              <a:t>-Curie grant agreement No 101118964. The authors thank Sn</a:t>
            </a:r>
            <a:r>
              <a:rPr lang="de-DE" sz="1200" b="0" i="0" dirty="0">
                <a:solidFill>
                  <a:srgbClr val="595959"/>
                </a:solidFill>
                <a:latin typeface="Calibri"/>
              </a:rPr>
              <a:t>a</a:t>
            </a:r>
            <a:r>
              <a:rPr sz="1200" b="0" i="0" dirty="0">
                <a:solidFill>
                  <a:srgbClr val="595959"/>
                </a:solidFill>
                <a:latin typeface="Calibri"/>
              </a:rPr>
              <a:t>p GmbH for the Snap Brain Toolbox experimental environment and EEG processing pipeline.</a:t>
            </a:r>
          </a:p>
        </p:txBody>
      </p:sp>
    </p:spTree>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Footer Placeholder 1041"/>
          <p:cNvSpPr>
            <a:spLocks noGrp="1"/>
          </p:cNvSpPr>
          <p:nvPr>
            <p:ph type="ftr" sz="quarter" idx="11"/>
          </p:nvPr>
        </p:nvSpPr>
        <p:spPr/>
        <p:txBody>
          <a:bodyPr/>
          <a:lstStyle/>
          <a:p>
            <a:r>
              <a:rPr lang="en-US"/>
              <a:t>IEEE SMC 2026</a:t>
            </a:r>
          </a:p>
        </p:txBody>
      </p:sp>
      <p:sp>
        <p:nvSpPr>
          <p:cNvPr id="1042" name="Slide Number Placeholder 1042"/>
          <p:cNvSpPr>
            <a:spLocks noGrp="1"/>
          </p:cNvSpPr>
          <p:nvPr>
            <p:ph type="sldNum" sz="quarter" idx="12"/>
          </p:nvPr>
        </p:nvSpPr>
        <p:spPr/>
        <p:txBody>
          <a:bodyPr/>
          <a:lstStyle/>
          <a:p>
            <a:fld id="{888CC2B5-7555-4954-8704-E5081F891950}" type="slidenum">
              <a:rPr lang="en-US" smtClean="0"/>
              <a:t>16</a:t>
            </a:fld>
            <a:endParaRPr lang="en-US"/>
          </a:p>
        </p:txBody>
      </p:sp>
      <p:sp>
        <p:nvSpPr>
          <p:cNvPr id="1046" name="TextBox 1045"/>
          <p:cNvSpPr txBox="1"/>
          <p:nvPr/>
        </p:nvSpPr>
        <p:spPr>
          <a:xfrm>
            <a:off x="137160" y="180825"/>
            <a:ext cx="1911095" cy="424732"/>
          </a:xfrm>
          <a:prstGeom prst="rect">
            <a:avLst/>
          </a:prstGeom>
          <a:noFill/>
        </p:spPr>
        <p:txBody>
          <a:bodyPr wrap="square" lIns="54864" tIns="27432" rIns="54864" bIns="27432" anchor="ctr">
            <a:spAutoFit/>
          </a:bodyPr>
          <a:lstStyle/>
          <a:p>
            <a:pPr algn="ctr"/>
            <a:r>
              <a:rPr lang="de-DE" sz="2400" b="1" dirty="0">
                <a:solidFill>
                  <a:srgbClr val="203864"/>
                </a:solidFill>
                <a:latin typeface="Calibri Light"/>
                <a:ea typeface="+mj-ea"/>
                <a:cs typeface="+mj-cs"/>
              </a:rPr>
              <a:t>References</a:t>
            </a:r>
            <a:endParaRPr sz="2400" b="1" dirty="0">
              <a:solidFill>
                <a:srgbClr val="203864"/>
              </a:solidFill>
              <a:latin typeface="Calibri Light"/>
              <a:ea typeface="+mj-ea"/>
              <a:cs typeface="+mj-cs"/>
            </a:endParaRPr>
          </a:p>
        </p:txBody>
      </p:sp>
      <p:sp>
        <p:nvSpPr>
          <p:cNvPr id="1050" name="Rounded Rectangle 1049"/>
          <p:cNvSpPr/>
          <p:nvPr/>
        </p:nvSpPr>
        <p:spPr>
          <a:xfrm>
            <a:off x="464123" y="866668"/>
            <a:ext cx="8200483" cy="5374334"/>
          </a:xfrm>
          <a:prstGeom prst="roundRect">
            <a:avLst/>
          </a:prstGeom>
          <a:solidFill>
            <a:srgbClr val="FFFFFF"/>
          </a:solidFill>
          <a:ln w="12700">
            <a:solidFill>
              <a:srgbClr val="808080"/>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54864" rtlCol="0" anchor="ctr"/>
          <a:lstStyle/>
          <a:p>
            <a:pPr marL="171450" indent="-171450">
              <a:buFont typeface="Wingdings" panose="05000000000000000000" pitchFamily="2" charset="2"/>
              <a:buChar char="Ø"/>
            </a:pPr>
            <a:r>
              <a:rPr lang="en-US" sz="1200" dirty="0" err="1">
                <a:solidFill>
                  <a:schemeClr val="accent1">
                    <a:lumMod val="50000"/>
                  </a:schemeClr>
                </a:solidFill>
              </a:rPr>
              <a:t>Beyrouthy</a:t>
            </a:r>
            <a:r>
              <a:rPr lang="en-US" sz="1200" dirty="0">
                <a:solidFill>
                  <a:schemeClr val="accent1">
                    <a:lumMod val="50000"/>
                  </a:schemeClr>
                </a:solidFill>
              </a:rPr>
              <a:t>, T., Mostafa, N., </a:t>
            </a:r>
            <a:r>
              <a:rPr lang="en-US" sz="1200" dirty="0" err="1">
                <a:solidFill>
                  <a:schemeClr val="accent1">
                    <a:lumMod val="50000"/>
                  </a:schemeClr>
                </a:solidFill>
              </a:rPr>
              <a:t>Roshdy</a:t>
            </a:r>
            <a:r>
              <a:rPr lang="en-US" sz="1200" dirty="0">
                <a:solidFill>
                  <a:schemeClr val="accent1">
                    <a:lumMod val="50000"/>
                  </a:schemeClr>
                </a:solidFill>
              </a:rPr>
              <a:t>, A., </a:t>
            </a:r>
            <a:r>
              <a:rPr lang="en-US" sz="1200" dirty="0" err="1">
                <a:solidFill>
                  <a:schemeClr val="accent1">
                    <a:lumMod val="50000"/>
                  </a:schemeClr>
                </a:solidFill>
              </a:rPr>
              <a:t>Karar</a:t>
            </a:r>
            <a:r>
              <a:rPr lang="en-US" sz="1200" dirty="0">
                <a:solidFill>
                  <a:schemeClr val="accent1">
                    <a:lumMod val="50000"/>
                  </a:schemeClr>
                </a:solidFill>
              </a:rPr>
              <a:t>, A. S., &amp; </a:t>
            </a:r>
            <a:r>
              <a:rPr lang="en-US" sz="1200" dirty="0" err="1">
                <a:solidFill>
                  <a:schemeClr val="accent1">
                    <a:lumMod val="50000"/>
                  </a:schemeClr>
                </a:solidFill>
              </a:rPr>
              <a:t>Alkork</a:t>
            </a:r>
            <a:r>
              <a:rPr lang="en-US" sz="1200" dirty="0">
                <a:solidFill>
                  <a:schemeClr val="accent1">
                    <a:lumMod val="50000"/>
                  </a:schemeClr>
                </a:solidFill>
              </a:rPr>
              <a:t>, S. (2024). Review of EEG-based biometrics in 5G-IoT: Current trends and future prospects. </a:t>
            </a:r>
            <a:r>
              <a:rPr lang="en-US" sz="1200" i="1" dirty="0">
                <a:solidFill>
                  <a:schemeClr val="accent1">
                    <a:lumMod val="50000"/>
                  </a:schemeClr>
                </a:solidFill>
              </a:rPr>
              <a:t>Applied sciences</a:t>
            </a:r>
            <a:r>
              <a:rPr lang="en-US" sz="1200" dirty="0">
                <a:solidFill>
                  <a:schemeClr val="accent1">
                    <a:lumMod val="50000"/>
                  </a:schemeClr>
                </a:solidFill>
              </a:rPr>
              <a:t>, </a:t>
            </a:r>
            <a:r>
              <a:rPr lang="en-US" sz="1200" i="1" dirty="0">
                <a:solidFill>
                  <a:schemeClr val="accent1">
                    <a:lumMod val="50000"/>
                  </a:schemeClr>
                </a:solidFill>
              </a:rPr>
              <a:t>14</a:t>
            </a:r>
            <a:r>
              <a:rPr lang="en-US" sz="1200" dirty="0">
                <a:solidFill>
                  <a:schemeClr val="accent1">
                    <a:lumMod val="50000"/>
                  </a:schemeClr>
                </a:solidFill>
              </a:rPr>
              <a:t>(2), 534.</a:t>
            </a:r>
          </a:p>
          <a:p>
            <a:pPr marL="171450" indent="-171450">
              <a:buFont typeface="Wingdings" panose="05000000000000000000" pitchFamily="2" charset="2"/>
              <a:buChar char="Ø"/>
            </a:pPr>
            <a:r>
              <a:rPr lang="en-US" sz="1200" dirty="0">
                <a:solidFill>
                  <a:schemeClr val="accent1">
                    <a:lumMod val="50000"/>
                  </a:schemeClr>
                </a:solidFill>
              </a:rPr>
              <a:t>Zhang, S., Sun, L., Mao, X., Hu, C., &amp; Liu, P. (2021). Review on EEG‐Based Authentication Technology. Computational intelligence and neuroscience, 2021(1), 5229576. </a:t>
            </a:r>
          </a:p>
          <a:p>
            <a:pPr marL="171450" indent="-171450">
              <a:buFont typeface="Wingdings" panose="05000000000000000000" pitchFamily="2" charset="2"/>
              <a:buChar char="Ø"/>
            </a:pPr>
            <a:r>
              <a:rPr lang="en-US" sz="1200" dirty="0">
                <a:solidFill>
                  <a:schemeClr val="accent1">
                    <a:lumMod val="50000"/>
                  </a:schemeClr>
                </a:solidFill>
              </a:rPr>
              <a:t>Thorpe, J., Van </a:t>
            </a:r>
            <a:r>
              <a:rPr lang="en-US" sz="1200" dirty="0" err="1">
                <a:solidFill>
                  <a:schemeClr val="accent1">
                    <a:lumMod val="50000"/>
                  </a:schemeClr>
                </a:solidFill>
              </a:rPr>
              <a:t>Oorschot</a:t>
            </a:r>
            <a:r>
              <a:rPr lang="en-US" sz="1200" dirty="0">
                <a:solidFill>
                  <a:schemeClr val="accent1">
                    <a:lumMod val="50000"/>
                  </a:schemeClr>
                </a:solidFill>
              </a:rPr>
              <a:t>, P. C., &amp; </a:t>
            </a:r>
            <a:r>
              <a:rPr lang="en-US" sz="1200" dirty="0" err="1">
                <a:solidFill>
                  <a:schemeClr val="accent1">
                    <a:lumMod val="50000"/>
                  </a:schemeClr>
                </a:solidFill>
              </a:rPr>
              <a:t>Somayaji</a:t>
            </a:r>
            <a:r>
              <a:rPr lang="en-US" sz="1200" dirty="0">
                <a:solidFill>
                  <a:schemeClr val="accent1">
                    <a:lumMod val="50000"/>
                  </a:schemeClr>
                </a:solidFill>
              </a:rPr>
              <a:t>, A. (2005, September). Pass-thoughts: authenticating with our minds. In Proceedings of the 2005 workshop on New security paradigms (pp. 45-56). </a:t>
            </a:r>
          </a:p>
          <a:p>
            <a:pPr marL="171450" indent="-171450">
              <a:buFont typeface="Wingdings" panose="05000000000000000000" pitchFamily="2" charset="2"/>
              <a:buChar char="Ø"/>
            </a:pPr>
            <a:r>
              <a:rPr lang="en-US" sz="1200" dirty="0" err="1">
                <a:solidFill>
                  <a:schemeClr val="accent1">
                    <a:lumMod val="50000"/>
                  </a:schemeClr>
                </a:solidFill>
              </a:rPr>
              <a:t>Akbarnia</a:t>
            </a:r>
            <a:r>
              <a:rPr lang="en-US" sz="1200" dirty="0">
                <a:solidFill>
                  <a:schemeClr val="accent1">
                    <a:lumMod val="50000"/>
                  </a:schemeClr>
                </a:solidFill>
              </a:rPr>
              <a:t>, Y., &amp; </a:t>
            </a:r>
            <a:r>
              <a:rPr lang="en-US" sz="1200" dirty="0" err="1">
                <a:solidFill>
                  <a:schemeClr val="accent1">
                    <a:lumMod val="50000"/>
                  </a:schemeClr>
                </a:solidFill>
              </a:rPr>
              <a:t>Daliri</a:t>
            </a:r>
            <a:r>
              <a:rPr lang="en-US" sz="1200" dirty="0">
                <a:solidFill>
                  <a:schemeClr val="accent1">
                    <a:lumMod val="50000"/>
                  </a:schemeClr>
                </a:solidFill>
              </a:rPr>
              <a:t>, M. R. (2024). EEG-based identification system using deep neural networks with frequency features. </a:t>
            </a:r>
            <a:r>
              <a:rPr lang="en-US" sz="1200" dirty="0" err="1">
                <a:solidFill>
                  <a:schemeClr val="accent1">
                    <a:lumMod val="50000"/>
                  </a:schemeClr>
                </a:solidFill>
              </a:rPr>
              <a:t>Heliyon</a:t>
            </a:r>
            <a:r>
              <a:rPr lang="en-US" sz="1200" dirty="0">
                <a:solidFill>
                  <a:schemeClr val="accent1">
                    <a:lumMod val="50000"/>
                  </a:schemeClr>
                </a:solidFill>
              </a:rPr>
              <a:t>, 10(4).</a:t>
            </a:r>
          </a:p>
          <a:p>
            <a:pPr marL="171450" indent="-171450">
              <a:buFont typeface="Wingdings" panose="05000000000000000000" pitchFamily="2" charset="2"/>
              <a:buChar char="Ø"/>
            </a:pPr>
            <a:r>
              <a:rPr lang="en-US" sz="1200" dirty="0">
                <a:solidFill>
                  <a:schemeClr val="accent1">
                    <a:lumMod val="50000"/>
                  </a:schemeClr>
                </a:solidFill>
              </a:rPr>
              <a:t>Chai, X., Zhang, Z., Guan, K., Liu, G., &amp; </a:t>
            </a:r>
            <a:r>
              <a:rPr lang="en-US" sz="1200" dirty="0" err="1">
                <a:solidFill>
                  <a:schemeClr val="accent1">
                    <a:lumMod val="50000"/>
                  </a:schemeClr>
                </a:solidFill>
              </a:rPr>
              <a:t>Niu</a:t>
            </a:r>
            <a:r>
              <a:rPr lang="en-US" sz="1200" dirty="0">
                <a:solidFill>
                  <a:schemeClr val="accent1">
                    <a:lumMod val="50000"/>
                  </a:schemeClr>
                </a:solidFill>
              </a:rPr>
              <a:t>, H. (2019). A radial zoom motion-based paradigm for steady state motion visual evoked potentials. Frontiers in Human Neuroscience, 13, 127.</a:t>
            </a:r>
          </a:p>
          <a:p>
            <a:pPr marL="171450" indent="-171450">
              <a:buFont typeface="Wingdings" panose="05000000000000000000" pitchFamily="2" charset="2"/>
              <a:buChar char="Ø"/>
            </a:pPr>
            <a:r>
              <a:rPr lang="en-US" sz="1200" dirty="0">
                <a:solidFill>
                  <a:schemeClr val="accent1">
                    <a:lumMod val="50000"/>
                  </a:schemeClr>
                </a:solidFill>
              </a:rPr>
              <a:t>Karimi, R., </a:t>
            </a:r>
            <a:r>
              <a:rPr lang="en-US" sz="1200" dirty="0" err="1">
                <a:solidFill>
                  <a:schemeClr val="accent1">
                    <a:lumMod val="50000"/>
                  </a:schemeClr>
                </a:solidFill>
              </a:rPr>
              <a:t>Mohammadi</a:t>
            </a:r>
            <a:r>
              <a:rPr lang="en-US" sz="1200" dirty="0">
                <a:solidFill>
                  <a:schemeClr val="accent1">
                    <a:lumMod val="50000"/>
                  </a:schemeClr>
                </a:solidFill>
              </a:rPr>
              <a:t>, A., Asif, A., &amp; </a:t>
            </a:r>
            <a:r>
              <a:rPr lang="en-US" sz="1200" dirty="0" err="1">
                <a:solidFill>
                  <a:schemeClr val="accent1">
                    <a:lumMod val="50000"/>
                  </a:schemeClr>
                </a:solidFill>
              </a:rPr>
              <a:t>Benali</a:t>
            </a:r>
            <a:r>
              <a:rPr lang="en-US" sz="1200" dirty="0">
                <a:solidFill>
                  <a:schemeClr val="accent1">
                    <a:lumMod val="50000"/>
                  </a:schemeClr>
                </a:solidFill>
              </a:rPr>
              <a:t>, H. (2022). DF-</a:t>
            </a:r>
            <a:r>
              <a:rPr lang="en-US" sz="1200" dirty="0" err="1">
                <a:solidFill>
                  <a:schemeClr val="accent1">
                    <a:lumMod val="50000"/>
                  </a:schemeClr>
                </a:solidFill>
              </a:rPr>
              <a:t>SSmVEP</a:t>
            </a:r>
            <a:r>
              <a:rPr lang="en-US" sz="1200" dirty="0">
                <a:solidFill>
                  <a:schemeClr val="accent1">
                    <a:lumMod val="50000"/>
                  </a:schemeClr>
                </a:solidFill>
              </a:rPr>
              <a:t>: Dual frequency aggregated steady-state motion visual evoked potential design with bifold canonical correlation analysis. Sensors, 22(7), 2568.</a:t>
            </a:r>
          </a:p>
          <a:p>
            <a:pPr marL="171450" indent="-171450">
              <a:buFont typeface="Wingdings" panose="05000000000000000000" pitchFamily="2" charset="2"/>
              <a:buChar char="Ø"/>
            </a:pPr>
            <a:r>
              <a:rPr lang="en-US" sz="1200" dirty="0">
                <a:solidFill>
                  <a:schemeClr val="accent1">
                    <a:lumMod val="50000"/>
                  </a:schemeClr>
                </a:solidFill>
              </a:rPr>
              <a:t>Azadi Moghadam, M., &amp; </a:t>
            </a:r>
            <a:r>
              <a:rPr lang="en-US" sz="1200" dirty="0" err="1">
                <a:solidFill>
                  <a:schemeClr val="accent1">
                    <a:lumMod val="50000"/>
                  </a:schemeClr>
                </a:solidFill>
              </a:rPr>
              <a:t>Maleki</a:t>
            </a:r>
            <a:r>
              <a:rPr lang="en-US" sz="1200" dirty="0">
                <a:solidFill>
                  <a:schemeClr val="accent1">
                    <a:lumMod val="50000"/>
                  </a:schemeClr>
                </a:solidFill>
              </a:rPr>
              <a:t>, A. (2023). Fatigue factors and fatigue indices in SSVEP-based brain-computer interfaces: A systematic review and meta-analysis. Frontiers in Human Neuroscience, 17, 1248474.</a:t>
            </a:r>
          </a:p>
          <a:p>
            <a:pPr marL="171450" indent="-171450">
              <a:buFont typeface="Wingdings" panose="05000000000000000000" pitchFamily="2" charset="2"/>
              <a:buChar char="Ø"/>
            </a:pPr>
            <a:r>
              <a:rPr lang="en-US" sz="1200" dirty="0" err="1">
                <a:solidFill>
                  <a:schemeClr val="accent1">
                    <a:lumMod val="50000"/>
                  </a:schemeClr>
                </a:solidFill>
              </a:rPr>
              <a:t>Stawicki</a:t>
            </a:r>
            <a:r>
              <a:rPr lang="en-US" sz="1200" dirty="0">
                <a:solidFill>
                  <a:schemeClr val="accent1">
                    <a:lumMod val="50000"/>
                  </a:schemeClr>
                </a:solidFill>
              </a:rPr>
              <a:t>, P., &amp; Volosyak, I. (2020). Comparison of modern highly interactive flicker-free steady state motion visual evoked potentials for practical brain–computer interfaces. Brain Sciences, 10(10), 686.</a:t>
            </a:r>
          </a:p>
          <a:p>
            <a:pPr marL="171450" indent="-171450">
              <a:buFont typeface="Wingdings" panose="05000000000000000000" pitchFamily="2" charset="2"/>
              <a:buChar char="Ø"/>
            </a:pPr>
            <a:r>
              <a:rPr lang="en-US" sz="1200" dirty="0">
                <a:solidFill>
                  <a:schemeClr val="accent1">
                    <a:lumMod val="50000"/>
                  </a:schemeClr>
                </a:solidFill>
              </a:rPr>
              <a:t>Yan, W., Xu, G., Li, M., </a:t>
            </a:r>
            <a:r>
              <a:rPr lang="en-US" sz="1200" dirty="0" err="1">
                <a:solidFill>
                  <a:schemeClr val="accent1">
                    <a:lumMod val="50000"/>
                  </a:schemeClr>
                </a:solidFill>
              </a:rPr>
              <a:t>Xie</a:t>
            </a:r>
            <a:r>
              <a:rPr lang="en-US" sz="1200" dirty="0">
                <a:solidFill>
                  <a:schemeClr val="accent1">
                    <a:lumMod val="50000"/>
                  </a:schemeClr>
                </a:solidFill>
              </a:rPr>
              <a:t>, J., Han, C., Zhang, S., Luo, A., &amp; Chen, C. (2017). Steady-state motion visual evoked potential (SSMVEP) based on equal luminance colored enhancement. PLOS ONE, 12(1), e0169642.</a:t>
            </a:r>
          </a:p>
          <a:p>
            <a:pPr marL="171450" indent="-171450">
              <a:buFont typeface="Wingdings" panose="05000000000000000000" pitchFamily="2" charset="2"/>
              <a:buChar char="Ø"/>
            </a:pPr>
            <a:r>
              <a:rPr lang="en-US" sz="1200" dirty="0" err="1">
                <a:solidFill>
                  <a:schemeClr val="accent1">
                    <a:lumMod val="50000"/>
                  </a:schemeClr>
                </a:solidFill>
              </a:rPr>
              <a:t>Xie</a:t>
            </a:r>
            <a:r>
              <a:rPr lang="en-US" sz="1200" dirty="0">
                <a:solidFill>
                  <a:schemeClr val="accent1">
                    <a:lumMod val="50000"/>
                  </a:schemeClr>
                </a:solidFill>
              </a:rPr>
              <a:t>, J., Xu, G., Wang, J., Zhang, F., &amp; Zhang, Y. (2012). Steady-state motion visual evoked potentials produced by oscillating newton's rings: implications for brain-computer interfaces. </a:t>
            </a:r>
            <a:r>
              <a:rPr lang="en-US" sz="1200" dirty="0" err="1">
                <a:solidFill>
                  <a:schemeClr val="accent1">
                    <a:lumMod val="50000"/>
                  </a:schemeClr>
                </a:solidFill>
              </a:rPr>
              <a:t>Plos</a:t>
            </a:r>
            <a:r>
              <a:rPr lang="en-US" sz="1200" dirty="0">
                <a:solidFill>
                  <a:schemeClr val="accent1">
                    <a:lumMod val="50000"/>
                  </a:schemeClr>
                </a:solidFill>
              </a:rPr>
              <a:t> one, 7(6), e39707.</a:t>
            </a:r>
          </a:p>
          <a:p>
            <a:pPr marL="171450" indent="-171450">
              <a:buFont typeface="Wingdings" panose="05000000000000000000" pitchFamily="2" charset="2"/>
              <a:buChar char="Ø"/>
            </a:pPr>
            <a:r>
              <a:rPr lang="en-US" sz="1200" dirty="0">
                <a:solidFill>
                  <a:schemeClr val="accent1">
                    <a:lumMod val="50000"/>
                  </a:schemeClr>
                </a:solidFill>
              </a:rPr>
              <a:t> </a:t>
            </a:r>
            <a:r>
              <a:rPr lang="en-US" sz="1200" dirty="0" err="1">
                <a:solidFill>
                  <a:schemeClr val="accent1">
                    <a:lumMod val="50000"/>
                  </a:schemeClr>
                </a:solidFill>
              </a:rPr>
              <a:t>Lawhern</a:t>
            </a:r>
            <a:r>
              <a:rPr lang="en-US" sz="1200" dirty="0">
                <a:solidFill>
                  <a:schemeClr val="accent1">
                    <a:lumMod val="50000"/>
                  </a:schemeClr>
                </a:solidFill>
              </a:rPr>
              <a:t>, V. J., Solon, A. J., </a:t>
            </a:r>
            <a:r>
              <a:rPr lang="en-US" sz="1200" dirty="0" err="1">
                <a:solidFill>
                  <a:schemeClr val="accent1">
                    <a:lumMod val="50000"/>
                  </a:schemeClr>
                </a:solidFill>
              </a:rPr>
              <a:t>Waytowich</a:t>
            </a:r>
            <a:r>
              <a:rPr lang="en-US" sz="1200" dirty="0">
                <a:solidFill>
                  <a:schemeClr val="accent1">
                    <a:lumMod val="50000"/>
                  </a:schemeClr>
                </a:solidFill>
              </a:rPr>
              <a:t>, N. R., Gordon, S. M., Hung, C. P., &amp; Lance, B. J. (2018). </a:t>
            </a:r>
            <a:r>
              <a:rPr lang="en-US" sz="1200" dirty="0" err="1">
                <a:solidFill>
                  <a:schemeClr val="accent1">
                    <a:lumMod val="50000"/>
                  </a:schemeClr>
                </a:solidFill>
              </a:rPr>
              <a:t>EEGNet</a:t>
            </a:r>
            <a:r>
              <a:rPr lang="en-US" sz="1200" dirty="0">
                <a:solidFill>
                  <a:schemeClr val="accent1">
                    <a:lumMod val="50000"/>
                  </a:schemeClr>
                </a:solidFill>
              </a:rPr>
              <a:t>: a compact convolutional neural network for EEG-based brain–computer interfaces. Journal of neural engineering, 15(5), 056013.</a:t>
            </a:r>
          </a:p>
          <a:p>
            <a:pPr marL="171450" indent="-171450">
              <a:buFont typeface="Wingdings" panose="05000000000000000000" pitchFamily="2" charset="2"/>
              <a:buChar char="Ø"/>
            </a:pPr>
            <a:endParaRPr lang="en-US" sz="1200" dirty="0">
              <a:solidFill>
                <a:schemeClr val="accent1">
                  <a:lumMod val="50000"/>
                </a:schemeClr>
              </a:solidFill>
            </a:endParaRPr>
          </a:p>
          <a:p>
            <a:pPr marL="171450" indent="-171450">
              <a:buFont typeface="Wingdings" panose="05000000000000000000" pitchFamily="2" charset="2"/>
              <a:buChar char="Ø"/>
            </a:pPr>
            <a:endParaRPr sz="1200" b="0" i="0" dirty="0">
              <a:solidFill>
                <a:schemeClr val="accent1">
                  <a:lumMod val="50000"/>
                </a:schemeClr>
              </a:solidFill>
              <a:latin typeface="Calibri"/>
            </a:endParaRPr>
          </a:p>
        </p:txBody>
      </p:sp>
    </p:spTree>
    <p:extLst>
      <p:ext uri="{BB962C8B-B14F-4D97-AF65-F5344CB8AC3E}">
        <p14:creationId xmlns:p14="http://schemas.microsoft.com/office/powerpoint/2010/main" val="2139826109"/>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 name="TextBox 1054"/>
          <p:cNvSpPr txBox="1"/>
          <p:nvPr/>
        </p:nvSpPr>
        <p:spPr>
          <a:xfrm>
            <a:off x="2452876" y="667474"/>
            <a:ext cx="4069080" cy="732508"/>
          </a:xfrm>
          <a:prstGeom prst="rect">
            <a:avLst/>
          </a:prstGeom>
          <a:noFill/>
        </p:spPr>
        <p:txBody>
          <a:bodyPr wrap="square" lIns="54864" tIns="27432" rIns="54864" bIns="27432">
            <a:spAutoFit/>
          </a:bodyPr>
          <a:lstStyle/>
          <a:p>
            <a:pPr algn="ctr"/>
            <a:r>
              <a:rPr sz="4400" b="1" i="0" dirty="0">
                <a:solidFill>
                  <a:srgbClr val="203864"/>
                </a:solidFill>
              </a:rPr>
              <a:t>Thank you !</a:t>
            </a:r>
          </a:p>
        </p:txBody>
      </p:sp>
      <p:sp>
        <p:nvSpPr>
          <p:cNvPr id="1056" name="TextBox 1055"/>
          <p:cNvSpPr txBox="1"/>
          <p:nvPr/>
        </p:nvSpPr>
        <p:spPr>
          <a:xfrm>
            <a:off x="2681475" y="1399982"/>
            <a:ext cx="3602736" cy="317010"/>
          </a:xfrm>
          <a:prstGeom prst="rect">
            <a:avLst/>
          </a:prstGeom>
          <a:noFill/>
        </p:spPr>
        <p:txBody>
          <a:bodyPr wrap="square" lIns="54864" tIns="27432" rIns="54864" bIns="27432">
            <a:spAutoFit/>
          </a:bodyPr>
          <a:lstStyle/>
          <a:p>
            <a:pPr algn="ctr"/>
            <a:r>
              <a:rPr sz="1700" b="0" i="0" dirty="0">
                <a:solidFill>
                  <a:srgbClr val="000000"/>
                </a:solidFill>
              </a:rPr>
              <a:t>Do you have any questions?</a:t>
            </a:r>
          </a:p>
        </p:txBody>
      </p:sp>
      <p:sp>
        <p:nvSpPr>
          <p:cNvPr id="1058" name="Rounded Rectangle 1057"/>
          <p:cNvSpPr/>
          <p:nvPr/>
        </p:nvSpPr>
        <p:spPr>
          <a:xfrm>
            <a:off x="292582" y="3622964"/>
            <a:ext cx="3134200" cy="922404"/>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73152" rtlCol="0" anchor="ctr"/>
          <a:lstStyle/>
          <a:p>
            <a:pPr algn="ctr">
              <a:spcBef>
                <a:spcPts val="800"/>
              </a:spcBef>
            </a:pPr>
            <a:r>
              <a:rPr sz="1400" b="0" i="0" dirty="0">
                <a:solidFill>
                  <a:srgbClr val="4472C4"/>
                </a:solidFill>
              </a:rPr>
              <a:t>ayas.kiser@hochschule-rhein-waal.de</a:t>
            </a:r>
          </a:p>
          <a:p>
            <a:pPr algn="ctr">
              <a:spcBef>
                <a:spcPts val="400"/>
              </a:spcBef>
            </a:pPr>
            <a:r>
              <a:rPr sz="1400" b="0" i="0" dirty="0">
                <a:solidFill>
                  <a:srgbClr val="595959"/>
                </a:solidFill>
              </a:rPr>
              <a:t>BCI Kleve </a:t>
            </a:r>
            <a:r>
              <a:rPr lang="de-DE" sz="1400" b="0" i="0" dirty="0">
                <a:solidFill>
                  <a:srgbClr val="595959"/>
                </a:solidFill>
              </a:rPr>
              <a:t>-</a:t>
            </a:r>
            <a:r>
              <a:rPr sz="1400" b="0" i="0" dirty="0">
                <a:solidFill>
                  <a:srgbClr val="595959"/>
                </a:solidFill>
              </a:rPr>
              <a:t> Brain-Computer Interface research lab</a:t>
            </a:r>
          </a:p>
        </p:txBody>
      </p:sp>
      <p:sp>
        <p:nvSpPr>
          <p:cNvPr id="6" name="Rounded Rectangle 1057">
            <a:extLst>
              <a:ext uri="{FF2B5EF4-FFF2-40B4-BE49-F238E27FC236}">
                <a16:creationId xmlns:a16="http://schemas.microsoft.com/office/drawing/2014/main" id="{A2AE2F1E-B6FA-45AE-A5B5-422CA3248CBB}"/>
              </a:ext>
            </a:extLst>
          </p:cNvPr>
          <p:cNvSpPr/>
          <p:nvPr/>
        </p:nvSpPr>
        <p:spPr>
          <a:xfrm>
            <a:off x="2965142" y="4679807"/>
            <a:ext cx="3391270" cy="922404"/>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73152" rtlCol="0" anchor="ctr"/>
          <a:lstStyle/>
          <a:p>
            <a:pPr algn="ctr">
              <a:spcBef>
                <a:spcPts val="800"/>
              </a:spcBef>
            </a:pPr>
            <a:r>
              <a:rPr lang="de-DE" sz="1400" dirty="0" err="1">
                <a:solidFill>
                  <a:srgbClr val="4472C4"/>
                </a:solidFill>
              </a:rPr>
              <a:t>ivan.volosyak</a:t>
            </a:r>
            <a:r>
              <a:rPr sz="1400" b="0" i="0" dirty="0">
                <a:solidFill>
                  <a:srgbClr val="4472C4"/>
                </a:solidFill>
              </a:rPr>
              <a:t>@hochschule-rhein-waal.de</a:t>
            </a:r>
          </a:p>
          <a:p>
            <a:pPr algn="ctr">
              <a:spcBef>
                <a:spcPts val="400"/>
              </a:spcBef>
            </a:pPr>
            <a:r>
              <a:rPr sz="1400" b="0" i="0" dirty="0">
                <a:solidFill>
                  <a:srgbClr val="595959"/>
                </a:solidFill>
              </a:rPr>
              <a:t>BCI Kleve </a:t>
            </a:r>
            <a:r>
              <a:rPr lang="de-DE" sz="1400" b="0" i="0" dirty="0">
                <a:solidFill>
                  <a:srgbClr val="595959"/>
                </a:solidFill>
              </a:rPr>
              <a:t>-</a:t>
            </a:r>
            <a:r>
              <a:rPr sz="1400" b="0" i="0" dirty="0">
                <a:solidFill>
                  <a:srgbClr val="595959"/>
                </a:solidFill>
              </a:rPr>
              <a:t> Brain-Computer Interface research lab</a:t>
            </a:r>
          </a:p>
        </p:txBody>
      </p:sp>
      <p:sp>
        <p:nvSpPr>
          <p:cNvPr id="7" name="Rounded Rectangle 1057">
            <a:extLst>
              <a:ext uri="{FF2B5EF4-FFF2-40B4-BE49-F238E27FC236}">
                <a16:creationId xmlns:a16="http://schemas.microsoft.com/office/drawing/2014/main" id="{EB8AFD50-E5E8-41E3-907A-050C22F1A5D0}"/>
              </a:ext>
            </a:extLst>
          </p:cNvPr>
          <p:cNvSpPr/>
          <p:nvPr/>
        </p:nvSpPr>
        <p:spPr>
          <a:xfrm>
            <a:off x="5717220" y="3717911"/>
            <a:ext cx="3214098" cy="732509"/>
          </a:xfrm>
          <a:prstGeom prst="roundRect">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146304" tIns="146304" rIns="146304" bIns="73152" rtlCol="0" anchor="ctr"/>
          <a:lstStyle/>
          <a:p>
            <a:pPr algn="ctr">
              <a:spcBef>
                <a:spcPts val="800"/>
              </a:spcBef>
            </a:pPr>
            <a:r>
              <a:rPr sz="1400" b="0" i="0" dirty="0">
                <a:solidFill>
                  <a:srgbClr val="4472C4"/>
                </a:solidFill>
              </a:rPr>
              <a:t>a</a:t>
            </a:r>
            <a:r>
              <a:rPr lang="de-DE" sz="1400" b="0" i="0" dirty="0" err="1">
                <a:solidFill>
                  <a:srgbClr val="4472C4"/>
                </a:solidFill>
              </a:rPr>
              <a:t>lexander</a:t>
            </a:r>
            <a:r>
              <a:rPr sz="1400" b="0" i="0" dirty="0">
                <a:solidFill>
                  <a:srgbClr val="4472C4"/>
                </a:solidFill>
              </a:rPr>
              <a:t>.</a:t>
            </a:r>
            <a:r>
              <a:rPr lang="de-DE" sz="1400" b="0" i="0" dirty="0" err="1">
                <a:solidFill>
                  <a:srgbClr val="4472C4"/>
                </a:solidFill>
              </a:rPr>
              <a:t>szameitat</a:t>
            </a:r>
            <a:r>
              <a:rPr sz="1400" b="0" i="0" dirty="0">
                <a:solidFill>
                  <a:srgbClr val="4472C4"/>
                </a:solidFill>
              </a:rPr>
              <a:t>@</a:t>
            </a:r>
            <a:r>
              <a:rPr lang="de-DE" sz="1400" b="0" i="0" dirty="0">
                <a:solidFill>
                  <a:srgbClr val="4472C4"/>
                </a:solidFill>
              </a:rPr>
              <a:t>snap-gmbh.com</a:t>
            </a:r>
            <a:endParaRPr sz="1400" b="0" i="0" dirty="0">
              <a:solidFill>
                <a:srgbClr val="4472C4"/>
              </a:solidFill>
            </a:endParaRPr>
          </a:p>
          <a:p>
            <a:pPr algn="ctr">
              <a:spcBef>
                <a:spcPts val="400"/>
              </a:spcBef>
            </a:pPr>
            <a:r>
              <a:rPr lang="de-DE" sz="1400" dirty="0">
                <a:solidFill>
                  <a:srgbClr val="595959"/>
                </a:solidFill>
              </a:rPr>
              <a:t>Snap GmbH</a:t>
            </a:r>
            <a:endParaRPr sz="1400" b="0" i="0" dirty="0">
              <a:solidFill>
                <a:srgbClr val="595959"/>
              </a:solidFill>
            </a:endParaRPr>
          </a:p>
        </p:txBody>
      </p:sp>
      <p:pic>
        <p:nvPicPr>
          <p:cNvPr id="3" name="Picture 2">
            <a:extLst>
              <a:ext uri="{FF2B5EF4-FFF2-40B4-BE49-F238E27FC236}">
                <a16:creationId xmlns:a16="http://schemas.microsoft.com/office/drawing/2014/main" id="{FD81E870-3D90-4040-9471-CB4765975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699" y="3140089"/>
            <a:ext cx="2318164" cy="1539718"/>
          </a:xfrm>
          <a:prstGeom prst="rect">
            <a:avLst/>
          </a:prstGeom>
        </p:spPr>
      </p:pic>
      <p:pic>
        <p:nvPicPr>
          <p:cNvPr id="8" name="Picture 7">
            <a:extLst>
              <a:ext uri="{FF2B5EF4-FFF2-40B4-BE49-F238E27FC236}">
                <a16:creationId xmlns:a16="http://schemas.microsoft.com/office/drawing/2014/main" id="{F4ACB7D2-7BEA-42F4-B33C-645B071D0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013" y="1708428"/>
            <a:ext cx="2031338" cy="1914536"/>
          </a:xfrm>
          <a:prstGeom prst="rect">
            <a:avLst/>
          </a:prstGeom>
        </p:spPr>
      </p:pic>
      <p:pic>
        <p:nvPicPr>
          <p:cNvPr id="10" name="Picture 9">
            <a:extLst>
              <a:ext uri="{FF2B5EF4-FFF2-40B4-BE49-F238E27FC236}">
                <a16:creationId xmlns:a16="http://schemas.microsoft.com/office/drawing/2014/main" id="{B94E075B-60B4-411A-BC23-6E68CD5EE36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605" b="97773" l="74" r="99632">
                        <a14:foregroundMark x1="32032" y1="80184" x2="1031" y2="95392"/>
                        <a14:foregroundMark x1="1031" y1="95392" x2="74" y2="98003"/>
                        <a14:foregroundMark x1="70103" y1="80799" x2="99705" y2="88786"/>
                        <a14:foregroundMark x1="71060" y1="83026" x2="99705" y2="94470"/>
                        <a14:foregroundMark x1="36009" y1="9985" x2="52283" y2="6605"/>
                        <a14:foregroundMark x1="52283" y1="6605" x2="60383" y2="10906"/>
                      </a14:backgroundRemoval>
                    </a14:imgEffect>
                  </a14:imgLayer>
                </a14:imgProps>
              </a:ext>
              <a:ext uri="{28A0092B-C50C-407E-A947-70E740481C1C}">
                <a14:useLocalDpi xmlns:a14="http://schemas.microsoft.com/office/drawing/2010/main" val="0"/>
              </a:ext>
            </a:extLst>
          </a:blip>
          <a:stretch>
            <a:fillRect/>
          </a:stretch>
        </p:blipFill>
        <p:spPr>
          <a:xfrm>
            <a:off x="6433408" y="1928304"/>
            <a:ext cx="1866579" cy="1789607"/>
          </a:xfrm>
          <a:prstGeom prst="rect">
            <a:avLst/>
          </a:prstGeom>
        </p:spPr>
      </p:pic>
    </p:spTree>
  </p:cSld>
  <p:clrMapOvr>
    <a:masterClrMapping/>
  </p:clrMapOvr>
  <p:transition spd="slow">
    <p:cover/>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4249</Words>
  <Application>Microsoft Office PowerPoint</Application>
  <PresentationFormat>On-screen Show (4:3)</PresentationFormat>
  <Paragraphs>293</Paragraphs>
  <Slides>17</Slides>
  <Notes>17</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Consolas</vt:lpstr>
      <vt:lpstr>Courier New</vt:lpstr>
      <vt:lpstr>Wingdings</vt:lpstr>
      <vt:lpstr>Office Theme</vt:lpstr>
      <vt:lpstr>Single-Stimulus SSMVEP for EEG Biometrics: An Identification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Kiser, Ayas</dc:creator>
  <cp:lastModifiedBy>Kiser, Ayas</cp:lastModifiedBy>
  <cp:revision>593</cp:revision>
  <dcterms:created xsi:type="dcterms:W3CDTF">2025-02-03T08:08:15Z</dcterms:created>
  <dcterms:modified xsi:type="dcterms:W3CDTF">2026-07-29T12:09:39Z</dcterms:modified>
</cp:coreProperties>
</file>