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1" r:id="rId2"/>
    <p:sldMasterId id="2147483665" r:id="rId3"/>
    <p:sldMasterId id="2147483677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47" d="100"/>
          <a:sy n="147" d="100"/>
        </p:scale>
        <p:origin x="62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SI-SDR (dB)</c:v>
          </c:tx>
          <c:spPr>
            <a:solidFill>
              <a:srgbClr val="337AB7"/>
            </a:solidFill>
            <a:ln w="4763">
              <a:solidFill>
                <a:srgbClr val="337AB7"/>
              </a:solidFill>
              <a:prstDash val="solid"/>
            </a:ln>
          </c:spPr>
          <c:invertIfNegative val="1"/>
          <c:dPt>
            <c:idx val="4"/>
            <c:invertIfNegative val="0"/>
            <c:bubble3D val="0"/>
            <c:spPr>
              <a:solidFill>
                <a:srgbClr val="C9362A"/>
              </a:solidFill>
              <a:ln w="4763">
                <a:solidFill>
                  <a:srgbClr val="C9362A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9D2-4A2A-8EDF-2D3AED019A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900" b="1">
                    <a:solidFill>
                      <a:srgbClr val="40404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BASEN</c:v>
              </c:pt>
              <c:pt idx="1">
                <c:v>BASEN*</c:v>
              </c:pt>
              <c:pt idx="2">
                <c:v>MSFNet</c:v>
              </c:pt>
              <c:pt idx="3">
                <c:v>IFENet</c:v>
              </c:pt>
              <c:pt idx="4">
                <c:v>EGPFNet</c:v>
              </c:pt>
            </c:strLit>
          </c:cat>
          <c:val>
            <c:numLit>
              <c:formatCode>0.00</c:formatCode>
              <c:ptCount val="5"/>
              <c:pt idx="0">
                <c:v>3.51</c:v>
              </c:pt>
              <c:pt idx="1">
                <c:v>6.3</c:v>
              </c:pt>
              <c:pt idx="2">
                <c:v>5.05</c:v>
              </c:pt>
              <c:pt idx="3">
                <c:v>6.85</c:v>
              </c:pt>
              <c:pt idx="4">
                <c:v>6.97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4763">
                    <a:solidFill>
                      <a:srgbClr val="337AB7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B9D2-4A2A-8EDF-2D3AED019A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A6A6A6"/>
            </a:solidFill>
            <a:prstDash val="solid"/>
          </a:ln>
        </c:spPr>
        <c:txPr>
          <a:bodyPr anchorCtr="1"/>
          <a:lstStyle/>
          <a:p>
            <a:pPr>
              <a:defRPr sz="825">
                <a:solidFill>
                  <a:srgbClr val="595959"/>
                </a:solidFill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8"/>
          <c:min val="0"/>
        </c:scaling>
        <c:delete val="0"/>
        <c:axPos val="l"/>
        <c:majorGridlines>
          <c:spPr>
            <a:ln w="9525">
              <a:solidFill>
                <a:srgbClr val="E5E5E5"/>
              </a:solidFill>
              <a:prstDash val="solid"/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solidFill>
              <a:srgbClr val="A6A6A6"/>
            </a:solidFill>
            <a:prstDash val="solid"/>
          </a:ln>
        </c:spPr>
        <c:txPr>
          <a:bodyPr anchorCtr="1"/>
          <a:lstStyle/>
          <a:p>
            <a:pPr>
              <a:defRPr sz="750">
                <a:solidFill>
                  <a:srgbClr val="595959"/>
                </a:solidFill>
              </a:defRPr>
            </a:pPr>
            <a:endParaRPr lang="zh-CN"/>
          </a:p>
        </c:txPr>
        <c:crossAx val="48650112"/>
        <c:crosses val="autoZero"/>
        <c:crossBetween val="between"/>
        <c:majorUnit val="2"/>
      </c:valAx>
      <c:spPr>
        <a:solidFill>
          <a:srgbClr val="FFFFFF"/>
        </a:solidFill>
        <a:ln w="0">
          <a:noFill/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  <a:prstDash val="solid"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SI-SDR (dB)</c:v>
          </c:tx>
          <c:spPr>
            <a:solidFill>
              <a:srgbClr val="337AB7"/>
            </a:solidFill>
            <a:ln w="4763">
              <a:solidFill>
                <a:srgbClr val="337AB7"/>
              </a:solidFill>
              <a:prstDash val="solid"/>
            </a:ln>
          </c:spPr>
          <c:invertIfNegative val="1"/>
          <c:dPt>
            <c:idx val="4"/>
            <c:invertIfNegative val="0"/>
            <c:bubble3D val="0"/>
            <c:spPr>
              <a:solidFill>
                <a:srgbClr val="C9362A"/>
              </a:solidFill>
              <a:ln w="4763">
                <a:solidFill>
                  <a:srgbClr val="C9362A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BCF-4D5C-A6AA-5A0F27D6E55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900" b="1">
                    <a:solidFill>
                      <a:srgbClr val="40404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BASEN</c:v>
              </c:pt>
              <c:pt idx="1">
                <c:v>BASEN*</c:v>
              </c:pt>
              <c:pt idx="2">
                <c:v>MSFNet</c:v>
              </c:pt>
              <c:pt idx="3">
                <c:v>IFENet</c:v>
              </c:pt>
              <c:pt idx="4">
                <c:v>EGPFNet</c:v>
              </c:pt>
            </c:strLit>
          </c:cat>
          <c:val>
            <c:numLit>
              <c:formatCode>0.00</c:formatCode>
              <c:ptCount val="5"/>
              <c:pt idx="0">
                <c:v>6.58</c:v>
              </c:pt>
              <c:pt idx="1">
                <c:v>6.75</c:v>
              </c:pt>
              <c:pt idx="2">
                <c:v>6.78</c:v>
              </c:pt>
              <c:pt idx="3">
                <c:v>8.76</c:v>
              </c:pt>
              <c:pt idx="4">
                <c:v>9.02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4763">
                    <a:solidFill>
                      <a:srgbClr val="337AB7"/>
                    </a:solidFill>
                    <a:prstDash val="solid"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2BCF-4D5C-A6AA-5A0F27D6E5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A6A6A6"/>
            </a:solidFill>
            <a:prstDash val="solid"/>
          </a:ln>
        </c:spPr>
        <c:txPr>
          <a:bodyPr anchorCtr="1"/>
          <a:lstStyle/>
          <a:p>
            <a:pPr>
              <a:defRPr sz="825">
                <a:solidFill>
                  <a:srgbClr val="595959"/>
                </a:solidFill>
              </a:defRPr>
            </a:pPr>
            <a:endParaRPr lang="zh-CN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  <c:max val="10"/>
          <c:min val="0"/>
        </c:scaling>
        <c:delete val="0"/>
        <c:axPos val="l"/>
        <c:majorGridlines>
          <c:spPr>
            <a:ln w="9525">
              <a:solidFill>
                <a:srgbClr val="E5E5E5"/>
              </a:solidFill>
              <a:prstDash val="solid"/>
            </a:ln>
          </c:spPr>
        </c:majorGridlines>
        <c:numFmt formatCode="0.00" sourceLinked="1"/>
        <c:majorTickMark val="none"/>
        <c:minorTickMark val="none"/>
        <c:tickLblPos val="nextTo"/>
        <c:spPr>
          <a:ln w="9525">
            <a:solidFill>
              <a:srgbClr val="A6A6A6"/>
            </a:solidFill>
            <a:prstDash val="solid"/>
          </a:ln>
        </c:spPr>
        <c:txPr>
          <a:bodyPr anchorCtr="1"/>
          <a:lstStyle/>
          <a:p>
            <a:pPr>
              <a:defRPr sz="750">
                <a:solidFill>
                  <a:srgbClr val="595959"/>
                </a:solidFill>
              </a:defRPr>
            </a:pPr>
            <a:endParaRPr lang="zh-CN"/>
          </a:p>
        </c:txPr>
        <c:crossAx val="48650112"/>
        <c:crosses val="autoZero"/>
        <c:crossBetween val="between"/>
        <c:majorUnit val="2"/>
      </c:valAx>
      <c:spPr>
        <a:solidFill>
          <a:srgbClr val="FFFFFF"/>
        </a:solidFill>
        <a:ln w="0">
          <a:noFill/>
          <a:prstDash val="solid"/>
        </a:ln>
      </c:spPr>
    </c:plotArea>
    <c:plotVisOnly val="1"/>
    <c:dispBlanksAs val="zero"/>
    <c:showDLblsOverMax val="1"/>
  </c:chart>
  <c:spPr>
    <a:solidFill>
      <a:srgbClr val="FFFFFF"/>
    </a:solidFill>
    <a:ln w="0">
      <a:noFill/>
      <a:prstDash val="solid"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KUL</c:v>
                </c:pt>
              </c:strCache>
            </c:strRef>
          </c:tx>
          <c:spPr>
            <a:solidFill>
              <a:srgbClr val="2E75B6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</c:spPr>
            <c:txPr>
              <a:bodyPr anchorCtr="1"/>
              <a:lstStyle/>
              <a:p>
                <a:pPr>
                  <a:defRPr sz="1200" b="0" i="0" u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4"/>
                <c:pt idx="0">
                  <c:v>w/o BSE
6.67 / 8.75</c:v>
                </c:pt>
                <c:pt idx="1">
                  <c:v>w/o MEE
5.48 / 7.89</c:v>
                </c:pt>
                <c:pt idx="2">
                  <c:v>w/o KFM
6.81 / 8.68</c:v>
                </c:pt>
                <c:pt idx="3">
                  <c:v>Full
6.97 / 9.02</c:v>
                </c:pt>
              </c:strCache>
            </c:strRef>
          </c:cat>
          <c:val>
            <c:numRef>
              <c:f>Sheet1!$B$2:$B$4</c:f>
              <c:numCache>
                <c:formatCode>0.00</c:formatCode>
                <c:ptCount val="4"/>
                <c:pt idx="0">
                  <c:v>6.67</c:v>
                </c:pt>
                <c:pt idx="1">
                  <c:v>5.48</c:v>
                </c:pt>
                <c:pt idx="2">
                  <c:v>6.81</c:v>
                </c:pt>
                <c:pt idx="3">
                  <c:v>6.97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80E-46D4-ACD0-C11B556A98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AVED</c:v>
                </c:pt>
              </c:strCache>
            </c:strRef>
          </c:tx>
          <c:spPr>
            <a:solidFill>
              <a:srgbClr val="C0392B"/>
            </a:solidFill>
          </c:spPr>
          <c:invertIfNegative val="1"/>
          <c:dLbls>
            <c:numFmt formatCode="#,##0" sourceLinked="0"/>
            <c:spPr>
              <a:noFill/>
              <a:ln>
                <a:noFill/>
              </a:ln>
            </c:spPr>
            <c:txPr>
              <a:bodyPr anchorCtr="1"/>
              <a:lstStyle/>
              <a:p>
                <a:pPr>
                  <a:defRPr sz="1200" b="0" i="0" u="none">
                    <a:solidFill>
                      <a:srgbClr val="333333"/>
                    </a:solidFill>
                    <a:latin typeface="Arial"/>
                    <a:ea typeface="Arial"/>
                    <a:cs typeface="Arial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4"/>
                <c:pt idx="0">
                  <c:v>w/o BSE
6.67 / 8.75</c:v>
                </c:pt>
                <c:pt idx="1">
                  <c:v>w/o MEE
5.48 / 7.89</c:v>
                </c:pt>
                <c:pt idx="2">
                  <c:v>w/o KFM
6.81 / 8.68</c:v>
                </c:pt>
                <c:pt idx="3">
                  <c:v>Full
6.97 / 9.02</c:v>
                </c:pt>
              </c:strCache>
            </c:strRef>
          </c:cat>
          <c:val>
            <c:numRef>
              <c:f>Sheet1!$C$2:$C$4</c:f>
              <c:numCache>
                <c:formatCode>0.00</c:formatCode>
                <c:ptCount val="4"/>
                <c:pt idx="0">
                  <c:v>8.75</c:v>
                </c:pt>
                <c:pt idx="1">
                  <c:v>7.89</c:v>
                </c:pt>
                <c:pt idx="2">
                  <c:v>8.68</c:v>
                </c:pt>
                <c:pt idx="3">
                  <c:v>9.02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080E-46D4-ACD0-C11B556A9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9525">
            <a:solidFill>
              <a:srgbClr val="999999"/>
            </a:solidFill>
            <a:prstDash val="solid"/>
          </a:ln>
        </c:spPr>
        <c:txPr>
          <a:bodyPr anchorCtr="1"/>
          <a:lstStyle/>
          <a:p>
            <a:pPr>
              <a:defRPr sz="900" b="0" i="0" u="none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0"/>
        </c:scaling>
        <c:delete val="0"/>
        <c:axPos val="l"/>
        <c:majorGridlines>
          <c:spPr>
            <a:ln w="9525">
              <a:solidFill>
                <a:srgbClr val="E5E5E5"/>
              </a:solidFill>
              <a:prstDash val="solid"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>
            <a:solidFill>
              <a:srgbClr val="888888"/>
            </a:solidFill>
            <a:prstDash val="solid"/>
          </a:ln>
        </c:spPr>
        <c:txPr>
          <a:bodyPr anchorCtr="1"/>
          <a:lstStyle/>
          <a:p>
            <a:pPr>
              <a:defRPr sz="825" b="0" i="0" u="none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2094734554"/>
        <c:crosses val="autoZero"/>
        <c:crossBetween val="between"/>
        <c:majorUnit val="2"/>
      </c:valAx>
      <c:spPr>
        <a:noFill/>
        <a:ln>
          <a:noFill/>
        </a:ln>
      </c:spPr>
    </c:plotArea>
    <c:legend>
      <c:legendPos val="r"/>
      <c:overlay val="0"/>
      <c:txPr>
        <a:bodyPr anchorCtr="1"/>
        <a:lstStyle/>
        <a:p>
          <a:pPr>
            <a:defRPr sz="900">
              <a:solidFill>
                <a:srgbClr val="555555"/>
              </a:solidFill>
            </a:defRPr>
          </a:pPr>
          <a:endParaRPr lang="zh-CN"/>
        </a:p>
      </c:txPr>
    </c:legend>
    <c:plotVisOnly val="1"/>
    <c:dispBlanksAs val="zero"/>
    <c:showDLblsOverMax val="1"/>
  </c:chart>
  <c:spPr>
    <a:solidFill>
      <a:srgbClr val="FFFFFF"/>
    </a:solidFill>
    <a:ln>
      <a:noFill/>
    </a:ln>
  </c:spPr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E0989-5F76-418A-815C-47220D3CC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B2EB46E-83DB-443D-8B9F-CDEE57F50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>
            <a:extLst>
              <a:ext uri="{FF2B5EF4-FFF2-40B4-BE49-F238E27FC236}">
                <a16:creationId xmlns:a16="http://schemas.microsoft.com/office/drawing/2014/main" id="{62729BBD-3233-4BAA-943D-2FB51E891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20" y="854731"/>
            <a:ext cx="8229600" cy="1373616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/>
            </a:lvl1pPr>
          </a:lstStyle>
          <a:p>
            <a:r>
              <a:t>Titelmasterformat durch Klicken bearbeiten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CDB203F7-62F7-40BA-B63F-7347B526F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720" y="2571750"/>
            <a:ext cx="8229600" cy="3262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96" b="1" cap="none" spc="7">
                <a:solidFill>
                  <a:srgbClr val="000000"/>
                </a:solidFill>
              </a:defRPr>
            </a:lvl1pPr>
            <a:lvl2pPr marL="34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Formatvorlage des Untertitelmasters durch Klicken bearbeiten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029A811-5827-497B-A9EA-A2D74A42695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085299F5-00D7-4321-87D7-54B3FE8F3356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12C10CD-1CC7-4AAC-9D9A-A3D9B03B2A47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8B64DC55-65A9-4F3D-9C7E-171282F5C004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>
            <a:extLst>
              <a:ext uri="{FF2B5EF4-FFF2-40B4-BE49-F238E27FC236}">
                <a16:creationId xmlns:a16="http://schemas.microsoft.com/office/drawing/2014/main" id="{E01785B0-AFBF-4888-8C2D-C28045EC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B4F9AAF4-9924-4871-A963-493A5F2BE75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EBBD8049-71D4-4FCA-8AC0-935C177E5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45214"/>
          </a:xfrm>
          <a:prstGeom prst="rect">
            <a:avLst/>
          </a:prstGeom>
        </p:spPr>
        <p:txBody>
          <a:bodyPr>
            <a:noAutofit/>
          </a:bodyPr>
          <a:lstStyle>
            <a:lvl2pPr>
              <a:spcBef>
                <a:spcPts val="0"/>
              </a:spcBef>
              <a:buFontTx/>
              <a:buNone/>
              <a:defRPr sz="1769"/>
            </a:lvl2pPr>
            <a:lvl3pPr marL="0">
              <a:spcBef>
                <a:spcPts val="0"/>
              </a:spcBef>
              <a:buFontTx/>
              <a:buNone/>
              <a:defRPr sz="1428"/>
            </a:lvl3pPr>
            <a:lvl4pPr marL="0">
              <a:spcBef>
                <a:spcPts val="0"/>
              </a:spcBef>
              <a:buFontTx/>
              <a:buNone/>
              <a:defRPr sz="1224"/>
            </a:lvl4pPr>
            <a:lvl5pPr marL="0">
              <a:spcBef>
                <a:spcPts val="0"/>
              </a:spcBef>
              <a:buFontTx/>
              <a:buNone/>
              <a:defRPr/>
            </a:lvl5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14B244CA-16AB-4D5B-8592-344B1EFF62DB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A6B8B94E-528D-4DA2-A8DA-1A5023AD0B87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A17734D-C186-4D7A-8B17-790EECDD889A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ach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254D14-4EFC-4D79-A1EF-CAB4BACC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231339-7EB4-4019-96C5-FDC50294E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 sz="1769"/>
            </a:lvl1pPr>
            <a:lvl2pPr>
              <a:buNone/>
              <a:defRPr sz="1769"/>
            </a:lvl2pPr>
            <a:lvl3pPr>
              <a:buNone/>
              <a:defRPr sz="1769"/>
            </a:lvl3pPr>
            <a:lvl4pPr>
              <a:buNone/>
              <a:defRPr sz="1769"/>
            </a:lvl4pPr>
            <a:lvl5pPr>
              <a:buNone/>
              <a:defRPr sz="1769"/>
            </a:lvl5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3DF36C58-7702-447D-8FAD-0027628EB91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66A0EE2D-A3B4-4902-86A9-3A6C8ECBFA60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E9762CF-2B5E-40C0-AC47-F7B22382971A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2ABFC201-DAB0-4451-BD90-380777C1E72E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6C3C4F-F9D0-4C3B-A2A0-79DEFDB2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2E9A3868-8C55-4303-A738-554EFE735A3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0719" y="1198134"/>
            <a:ext cx="3983924" cy="3090635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74868A05-BA86-45F5-83C6-F65BB6A69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198134"/>
            <a:ext cx="4114801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7CB32AE-BE4E-4A9A-9F6A-24DED5CB395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F4BF210B-2340-431E-9D34-2E1E2940CDC2}"/>
              </a:ext>
            </a:extLst>
          </p:cNvPr>
          <p:cNvSpPr>
            <a:spLocks noGrp="1"/>
          </p:cNvSpPr>
          <p:nvPr>
            <p:ph type="dt" idx="13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F96B307E-DDF4-4379-8EE7-D365B24E7A7B}" type="datetime1">
              <a:t>2026/8/30</a:t>
            </a:fld>
            <a:endParaRPr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3A2CE6FA-0145-4133-9713-20831D4AE287}"/>
              </a:ext>
            </a:extLst>
          </p:cNvPr>
          <p:cNvSpPr>
            <a:spLocks noGrp="1"/>
          </p:cNvSpPr>
          <p:nvPr>
            <p:ph type="ftr" idx="14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46EA01-AF9F-4DA9-83FE-004AA4FEC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Titelmasterformat durch Klicken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70CB2A42-D2C6-478D-ADC2-6E47E1DB60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1198134"/>
            <a:ext cx="4114800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AD55B47-15D4-418A-924E-35C675355565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953FA6C-8337-4011-8157-8CC4CC1E0B2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198134"/>
            <a:ext cx="4114080" cy="2747231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2F26AEF6-26C6-49DD-922D-38119F8AC1AB}"/>
              </a:ext>
            </a:extLst>
          </p:cNvPr>
          <p:cNvSpPr>
            <a:spLocks noGrp="1"/>
          </p:cNvSpPr>
          <p:nvPr>
            <p:ph type="dt" idx="14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021DBFC9-776A-45A3-88A1-0175C4FB52D3}" type="datetime1">
              <a:t>2026/8/30</a:t>
            </a:fld>
            <a:endParaRPr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3F33B30-9D20-46B2-80C5-2847A8B97E81}"/>
              </a:ext>
            </a:extLst>
          </p:cNvPr>
          <p:cNvSpPr>
            <a:spLocks noGrp="1"/>
          </p:cNvSpPr>
          <p:nvPr>
            <p:ph type="ftr" idx="15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41BFC0-77F9-4D81-AD82-242A9B9AB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Titelmasterformat durch Klicken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6B046E1C-3531-4AB9-93F7-32E779FEB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20" y="1198134"/>
            <a:ext cx="4114800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A38E15F-7322-403A-9EB9-3B02D255ECA6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B635DD4-B7CA-46DB-AABB-34BAC2053F4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029920" y="1198134"/>
            <a:ext cx="4114080" cy="2747231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228F1A6E-BB7C-4548-987B-048640112307}"/>
              </a:ext>
            </a:extLst>
          </p:cNvPr>
          <p:cNvSpPr>
            <a:spLocks noGrp="1"/>
          </p:cNvSpPr>
          <p:nvPr>
            <p:ph type="dt" idx="14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6C494ACA-61AB-4CDB-AD63-7FA8827A6945}" type="datetime1">
              <a:t>2026/8/30</a:t>
            </a:fld>
            <a:endParaRPr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2B65CC58-E6CC-489F-9836-34622941AD37}"/>
              </a:ext>
            </a:extLst>
          </p:cNvPr>
          <p:cNvSpPr>
            <a:spLocks noGrp="1"/>
          </p:cNvSpPr>
          <p:nvPr>
            <p:ph type="ftr" idx="15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bilderung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C40B128A-7487-44C3-8B52-7EC53F024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19" y="1198134"/>
            <a:ext cx="5946481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5DFD2DE7-A0A0-421B-9156-2755A89F461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861600" y="0"/>
            <a:ext cx="2282400" cy="154153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922F9D7E-8CAA-4292-86D1-482D7AC91C3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861600" y="1541538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7D557CA4-DDB5-4E19-823F-C7546F833B0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861600" y="2915153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DD55270A-4769-48A3-B781-6C2EBEED2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34931"/>
            <a:ext cx="6404399" cy="51979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223C1652-25DB-4C5D-8EE1-558B5E02F71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951F9B71-47DF-486F-BF76-D838D852EB43}"/>
              </a:ext>
            </a:extLst>
          </p:cNvPr>
          <p:cNvSpPr>
            <a:spLocks noGrp="1"/>
          </p:cNvSpPr>
          <p:nvPr>
            <p:ph type="dt" idx="16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FF585A2-0B30-4F33-8B39-10086C924E91}" type="datetime1">
              <a:t>2026/8/30</a:t>
            </a:fld>
            <a:endParaRPr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A9C1E7F3-D3FA-4178-83C0-695D3AECEFB5}"/>
              </a:ext>
            </a:extLst>
          </p:cNvPr>
          <p:cNvSpPr>
            <a:spLocks noGrp="1"/>
          </p:cNvSpPr>
          <p:nvPr>
            <p:ph type="ftr" idx="17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r Bebilderung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2ECB33E-F69C-4F2B-B51C-EC1B093A7B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1"/>
            <a:ext cx="2282400" cy="154099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E2F000D2-5FF8-4FAB-96E1-A3E8CB422C7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-7200" y="1541538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2FD7D20E-A0FE-4ED5-B8E8-64B09F69A83D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2915153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BCF21C0D-95B5-4D77-95BE-EED5C9B1FA1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740319" y="1025173"/>
            <a:ext cx="5946481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8AA38C0C-903A-4E53-88CF-60B949C5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532" y="334931"/>
            <a:ext cx="5943268" cy="63796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322FC878-7AD9-462C-BEF3-0773353C9C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6CB6BF60-80F1-4981-80BE-89ECD5BDAC1E}"/>
              </a:ext>
            </a:extLst>
          </p:cNvPr>
          <p:cNvSpPr>
            <a:spLocks noGrp="1"/>
          </p:cNvSpPr>
          <p:nvPr>
            <p:ph type="dt" idx="17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6B4298FE-6E67-4731-864B-E7FA87AECC66}" type="datetime1">
              <a:t>2026/8/30</a:t>
            </a:fld>
            <a:endParaRPr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DED966F3-9FF1-4881-8236-99A5D43B02FF}"/>
              </a:ext>
            </a:extLst>
          </p:cNvPr>
          <p:cNvSpPr>
            <a:spLocks noGrp="1"/>
          </p:cNvSpPr>
          <p:nvPr>
            <p:ph type="ftr" idx="18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dr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6E116D8-C653-4D68-A4A6-4A236993ED1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56997" y="2571750"/>
            <a:ext cx="2529803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C67EDD97-8289-471C-B797-DBE1C37F45B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0719" y="2571750"/>
            <a:ext cx="251496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DF4E7EDC-7010-4224-9D7C-662AA0927346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427200" y="2571750"/>
            <a:ext cx="22896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97BFA796-58AC-4B08-BEB3-8903FE71341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0719" y="1198134"/>
            <a:ext cx="8236081" cy="1030212"/>
          </a:xfrm>
        </p:spPr>
        <p:txBody>
          <a:bodyPr/>
          <a:lstStyle>
            <a:lvl1pPr>
              <a:buNone/>
              <a:defRPr sz="1632" b="0"/>
            </a:lvl1pPr>
            <a:lvl2pPr>
              <a:buNone/>
              <a:defRPr sz="210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F39EA6E3-DED2-4F98-B2F1-4F338EE46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2101A0F0-47DF-4D6E-BD4B-6E26A857237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CB52753C-5819-45A0-B11F-AA9E9A7CE0F5}"/>
              </a:ext>
            </a:extLst>
          </p:cNvPr>
          <p:cNvSpPr>
            <a:spLocks noGrp="1"/>
          </p:cNvSpPr>
          <p:nvPr>
            <p:ph type="dt" idx="17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B139DDA0-3123-4194-B1E9-0B4BFDFB6553}" type="datetime1">
              <a:t>2026/8/30</a:t>
            </a:fld>
            <a:endParaRPr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0E5A7FAC-0412-4408-8210-1FA3762A2EEA}"/>
              </a:ext>
            </a:extLst>
          </p:cNvPr>
          <p:cNvSpPr>
            <a:spLocks noGrp="1"/>
          </p:cNvSpPr>
          <p:nvPr>
            <p:ph type="ftr" idx="18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hs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58965E-AAE8-40E3-AD38-035081173EA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923052" y="2571750"/>
            <a:ext cx="2763748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7F6E411-024F-49BB-9427-2C8B7F06036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0719" y="2571750"/>
            <a:ext cx="2747521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021C5DE-FDFD-496D-92E4-A8C0BE53C08E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198240" y="2571750"/>
            <a:ext cx="2724813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297A45B3-E61A-4363-839D-6D422CD51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31A7634-FB47-450A-A5B7-1098DA243B5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660D9A3C-B733-44DE-B70C-9ABCA8D827CD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923053" y="1198134"/>
            <a:ext cx="2747521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90EE370F-0A2D-4460-A798-D00E607F8CA9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3198240" y="1198134"/>
            <a:ext cx="2724813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57E855A3-5ED1-4ED9-B83A-6CC26B00D3D6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50718" y="1198134"/>
            <a:ext cx="2747522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A1027C16-D948-4237-9DA6-A5CA43CEA44B}"/>
              </a:ext>
            </a:extLst>
          </p:cNvPr>
          <p:cNvSpPr>
            <a:spLocks noGrp="1"/>
          </p:cNvSpPr>
          <p:nvPr>
            <p:ph type="dt" idx="19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D46E4FBC-50F7-4153-A62D-59BBE92A64EA}" type="datetime1">
              <a:t>2026/8/30</a:t>
            </a:fld>
            <a:endParaRPr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7F1E79FB-8A29-4561-A6BE-4E1AA3846116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2">
            <a:extLst>
              <a:ext uri="{FF2B5EF4-FFF2-40B4-BE49-F238E27FC236}">
                <a16:creationId xmlns:a16="http://schemas.microsoft.com/office/drawing/2014/main" id="{2DCFE4C6-8F7E-43FE-9789-AF721AC966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89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buNone/>
            </a:pPr>
            <a:endParaRPr sz="1224">
              <a:solidFill>
                <a:srgbClr val="FFFFFF"/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7605ABC-B51D-4B89-BCE3-C47F7C1BE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>
                <a:solidFill>
                  <a:schemeClr val="accent2"/>
                </a:solidFill>
              </a:defRPr>
            </a:lvl1pPr>
          </a:lstStyle>
          <a:p>
            <a:r>
              <a:t>Titelmasterformat durch Klicken bearbeiten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C6FD3572-2F4F-4DD9-8A47-173FA5F6B80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AE10E4B7-41A0-4A45-9841-0FD3763C889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E3166200-3E89-4FBF-8FA0-187B6F6E8131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1550ECC-2E4B-4B99-8DA4-1BB4C6D5AFE6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A166EE-3F80-4109-AECB-7663A4E7D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C5F059-6753-4DAE-B586-BC12412DB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AC923ED-5D57-4D8D-AEE5-2BB3F19A7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95C24-20F8-F614-0A6D-3B6768D2C4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4FE4089-42B9-4F19-85F3-A69231A250EB}" type="datetime1">
              <a:t>2026/8/30</a:t>
            </a:fld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F0A6AA-8E8F-1203-FE21-83816F55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549FA-B35D-1D43-C4FE-4AC6831B2D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5D107-3CD3-0D1C-3EC4-F77EB5813E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CD519-FD8E-9A1F-FECE-DC696F9BDFA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44343-CFEC-9A64-8F44-340EAA4212D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DEE3EC-A9FB-A0DE-8CFE-C92FC6B49E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ED904-0A13-714F-D973-039506A9A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4E0D3-A697-5BE8-2EDD-5825129D8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E5830-41C2-A2DA-21B9-81B40F8E02B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EE827-040C-EB76-4460-A045DF5A0C5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43427-D03E-6684-67C5-6F6489C65A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8A1F-394F-684A-755B-194468D17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C4FD9F-7051-3399-34DF-273B3328D5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B27B3-8B39-E9E0-A4D9-A7EA2767D9D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B5BC8-7226-0981-5EED-65C1AC5DD6A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F11CC-9CB7-1455-A649-C1E37B725E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ECFB-231D-EA93-B1A9-F60DF6EE9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30522-F90D-D0D7-ECE2-81D69C33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0E76B-B5CD-B8FE-7DDA-A02168047ACB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5D15E-ED81-3A6C-BF8E-0B93A06CF6C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27DC9-DC04-53C6-743E-BDC80D1356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15DEF-8A4A-FB1D-F52D-A139CDBBF10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6248B-D61C-989F-95EB-CA5206EAD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89C80-D520-04A4-B892-50B22CF87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53832A-0FB0-1825-B2BC-86238C80EDCC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CA6931-0339-4D4B-4BD5-2D931AE4C52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F8641A-0BE4-5643-470F-231C895EFA7F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0D26A7-25F7-1A7E-7E5E-601BAE637A5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2B15A4-5092-63AC-8D52-FB6330F669C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686D2D-CFA3-423C-5719-E7516CD306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613C-19DC-DFA6-712F-FA815F435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10A69F-2031-85D1-965B-845DC2911EA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2386B7-3A60-728F-2ED1-C996DB5EBF9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C84FB7-BCAB-50C7-E42D-E728030AEFD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4EBF6B-FCF3-42F9-F5B4-B3BB060A77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2B0A87-C7F9-2FE1-4FD8-81135974356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AA3B9-06FD-B90D-970A-2CFC397170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2BBB7-B19D-C71A-0D22-8477AE58D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B8571-74B3-CC46-E22C-7D3062590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A77793-5B2C-5225-3AC6-B0ABB062585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C582DB-85F5-1168-8C21-582562589A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940F4-3544-47B4-4E02-C392F2B5192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6DC75-1340-7CE7-9202-A024D28448D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9CE17-AB7B-56A5-3336-6F46C576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09E00-A342-D53D-4406-9BFD4BC2D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58370-D39D-DD4C-FDCC-B0A3F435E97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43C2A-FC0F-FBE0-740F-7CC157D8E5C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CFA838-BD9E-1279-614B-F593BAE889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18F9B-6BAE-4B58-220E-3B47504FA9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F4F1F-1B55-9A77-9352-B810D39CF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492D84-7661-338B-1C53-38E19DB80F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55EE0-1E35-C1A3-ACBB-E80FA7D74A1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1AE6B-B701-A587-44E4-63D509A1D7A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1B0C1-D543-A7AD-A2B7-869F76576D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7D5065-2ECF-FB13-7143-81E09A07D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8C4487-48C3-0856-8F56-7815FDDA9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F0745-DC3E-FC83-417E-F589C7AF82D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0BAD5-F03E-AB7B-CF33-52D54E63B73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475FE-0408-7EC6-89CB-30BF9AB6278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68B4927-A98C-4124-8B3C-E7DA322A395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>
            <a:extLst>
              <a:ext uri="{FF2B5EF4-FFF2-40B4-BE49-F238E27FC236}">
                <a16:creationId xmlns:a16="http://schemas.microsoft.com/office/drawing/2014/main" id="{62B3CC96-469A-4770-9062-BB3F9217D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20" y="854731"/>
            <a:ext cx="8229600" cy="1373616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buNone/>
              <a:defRPr/>
            </a:lvl1pPr>
          </a:lstStyle>
          <a:p>
            <a:r>
              <a:t>Titelmasterformat durch Klicken bearbeiten</a:t>
            </a: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2776948D-A3C8-4F55-AE69-01770176D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720" y="2571750"/>
            <a:ext cx="8229600" cy="326231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96" b="1" cap="none" spc="7">
                <a:solidFill>
                  <a:srgbClr val="000000"/>
                </a:solidFill>
              </a:defRPr>
            </a:lvl1pPr>
            <a:lvl2pPr marL="34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Formatvorlage des Untertitelmasters durch Klicken bearbeiten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ED431EF-9991-486A-9466-AA9B92404347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AA17CC57-B772-4BA1-AD2C-40062565BBC1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12C10CD-1CC7-4AAC-9D9A-A3D9B03B2A47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ADC6974E-BDCA-4788-956C-277B45E931DD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>
            <a:extLst>
              <a:ext uri="{FF2B5EF4-FFF2-40B4-BE49-F238E27FC236}">
                <a16:creationId xmlns:a16="http://schemas.microsoft.com/office/drawing/2014/main" id="{33D8FE0F-ED6A-492F-A79D-57176C6C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5AA38712-0BC7-424C-BA57-0F393F695B42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10EBF789-C73F-4DC2-A510-5C56E78BD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45214"/>
          </a:xfrm>
          <a:prstGeom prst="rect">
            <a:avLst/>
          </a:prstGeom>
        </p:spPr>
        <p:txBody>
          <a:bodyPr>
            <a:noAutofit/>
          </a:bodyPr>
          <a:lstStyle>
            <a:lvl2pPr>
              <a:spcBef>
                <a:spcPts val="0"/>
              </a:spcBef>
              <a:buFontTx/>
              <a:buNone/>
              <a:defRPr sz="1769"/>
            </a:lvl2pPr>
            <a:lvl3pPr marL="0">
              <a:spcBef>
                <a:spcPts val="0"/>
              </a:spcBef>
              <a:buFontTx/>
              <a:buNone/>
              <a:defRPr sz="1428"/>
            </a:lvl3pPr>
            <a:lvl4pPr marL="0">
              <a:spcBef>
                <a:spcPts val="0"/>
              </a:spcBef>
              <a:buFontTx/>
              <a:buNone/>
              <a:defRPr sz="1224"/>
            </a:lvl4pPr>
            <a:lvl5pPr marL="0">
              <a:spcBef>
                <a:spcPts val="0"/>
              </a:spcBef>
              <a:buFontTx/>
              <a:buNone/>
              <a:defRPr/>
            </a:lvl5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69C17B38-C84B-448D-8D02-4B364E5B679E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A6B8B94E-528D-4DA2-A8DA-1A5023AD0B87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F74916B-3C55-4360-912F-9C16615CB97D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fach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5F200-6CB9-4FD1-90AE-977376238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EB0B20-FEA7-4D00-891F-D90BE80EDF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 sz="1769"/>
            </a:lvl1pPr>
            <a:lvl2pPr>
              <a:buNone/>
              <a:defRPr sz="1769"/>
            </a:lvl2pPr>
            <a:lvl3pPr>
              <a:buNone/>
              <a:defRPr sz="1769"/>
            </a:lvl3pPr>
            <a:lvl4pPr>
              <a:buNone/>
              <a:defRPr sz="1769"/>
            </a:lvl4pPr>
            <a:lvl5pPr>
              <a:buNone/>
              <a:defRPr sz="1769"/>
            </a:lvl5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id="{1B3CB766-4093-42CE-B92F-FDC3459AC63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EC1C3176-2385-46ED-B47E-A71DB0E8D9A7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E9762CF-2B5E-40C0-AC47-F7B22382971A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D6D89677-1B77-4221-BA72-85EA7768F6D9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356626-AE75-4054-984D-0EA139AE6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ED18DFD1-FA38-4A05-BF07-E3D3B783B63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0719" y="1198134"/>
            <a:ext cx="3983924" cy="3090635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A2CA447F-C21C-4727-B097-5AD655370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198134"/>
            <a:ext cx="4114801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F2C9FB5-DAA1-42F2-968D-5ED1924878C2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37C51C13-7D3D-40E7-9FEE-B7BA06843DCC}"/>
              </a:ext>
            </a:extLst>
          </p:cNvPr>
          <p:cNvSpPr>
            <a:spLocks noGrp="1"/>
          </p:cNvSpPr>
          <p:nvPr>
            <p:ph type="dt" idx="13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F96B307E-DDF4-4379-8EE7-D365B24E7A7B}" type="datetime1">
              <a:t>2026/8/30</a:t>
            </a:fld>
            <a:endParaRPr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CC975FBC-6C77-4223-9D48-F69B79A1C885}"/>
              </a:ext>
            </a:extLst>
          </p:cNvPr>
          <p:cNvSpPr>
            <a:spLocks noGrp="1"/>
          </p:cNvSpPr>
          <p:nvPr>
            <p:ph type="ftr" idx="14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CD9AE-3BEB-454D-BB89-84A69D634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Titelmasterformat durch Klicken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56314EBD-93EC-4C56-9BCD-0512BC386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1" y="1198134"/>
            <a:ext cx="4114800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7D169F9-1BC6-4CD0-90AE-98F18AD4ED2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A2D01E-FD4D-43EF-97C2-041BF6D6F91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1" y="1198134"/>
            <a:ext cx="4114080" cy="2747231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6FC42C07-5E40-44F7-A46A-381FBC395B76}"/>
              </a:ext>
            </a:extLst>
          </p:cNvPr>
          <p:cNvSpPr>
            <a:spLocks noGrp="1"/>
          </p:cNvSpPr>
          <p:nvPr>
            <p:ph type="dt" idx="14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021DBFC9-776A-45A3-88A1-0175C4FB52D3}" type="datetime1">
              <a:t>2026/8/30</a:t>
            </a:fld>
            <a:endParaRPr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B731DB3D-8FC3-49BC-AF32-B39888226E9A}"/>
              </a:ext>
            </a:extLst>
          </p:cNvPr>
          <p:cNvSpPr>
            <a:spLocks noGrp="1"/>
          </p:cNvSpPr>
          <p:nvPr>
            <p:ph type="ftr" idx="15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DE9B5A-E6AD-4055-86BA-4F63AE54D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Titelmasterformat durch Klicken bearbeiten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8D246954-7C1B-44ED-A27E-AD9286A56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20" y="1198134"/>
            <a:ext cx="4114800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8C43880-0604-4827-BFAF-19B4918AD72E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95B4988-6478-4432-A20F-3F7C94A0DF3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029920" y="1198134"/>
            <a:ext cx="4114080" cy="2747231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0E74E7E7-EDD1-421B-B831-300721D5E044}"/>
              </a:ext>
            </a:extLst>
          </p:cNvPr>
          <p:cNvSpPr>
            <a:spLocks noGrp="1"/>
          </p:cNvSpPr>
          <p:nvPr>
            <p:ph type="dt" idx="14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6C494ACA-61AB-4CDB-AD63-7FA8827A6945}" type="datetime1">
              <a:t>2026/8/30</a:t>
            </a:fld>
            <a:endParaRPr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8EDD4AEA-895D-45E3-985B-902FBBB37736}"/>
              </a:ext>
            </a:extLst>
          </p:cNvPr>
          <p:cNvSpPr>
            <a:spLocks noGrp="1"/>
          </p:cNvSpPr>
          <p:nvPr>
            <p:ph type="ftr" idx="15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ebilderung –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4BA12ABF-B0F5-4EF7-9113-60F78EEAA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719" y="1198134"/>
            <a:ext cx="5946481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6F318C8-7695-4D5C-892A-B1492D05BE0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861600" y="0"/>
            <a:ext cx="2282400" cy="154153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1E48A688-D113-4751-B2B8-3859A606885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861600" y="1541538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AB0B72B4-F013-4EFE-8D66-DB77031E5C44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6861600" y="2915153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3E434618-6126-4C51-8D1A-95F3076C0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34931"/>
            <a:ext cx="6404399" cy="51979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3F21D0C0-CE60-45D4-AAA6-0659C6B462A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B048691A-3E5B-4739-A142-1C669E7FC5C3}"/>
              </a:ext>
            </a:extLst>
          </p:cNvPr>
          <p:cNvSpPr>
            <a:spLocks noGrp="1"/>
          </p:cNvSpPr>
          <p:nvPr>
            <p:ph type="dt" idx="16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9FF585A2-0B30-4F33-8B39-10086C924E91}" type="datetime1">
              <a:t>2026/8/30</a:t>
            </a:fld>
            <a:endParaRPr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63BD4B5A-94A4-4758-9E42-A42B64B5B64A}"/>
              </a:ext>
            </a:extLst>
          </p:cNvPr>
          <p:cNvSpPr>
            <a:spLocks noGrp="1"/>
          </p:cNvSpPr>
          <p:nvPr>
            <p:ph type="ftr" idx="17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r Bebilderung –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D1C3F86-3E54-4AB2-913F-26E831C8385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1"/>
            <a:ext cx="2282400" cy="1540998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D86A7CDB-E622-4474-84B9-9BF8527897B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-7200" y="1541538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E61D7E7-1C10-4313-9898-18D1847790F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2915153"/>
            <a:ext cx="22824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613514DC-5A99-459E-93B4-82306851CC5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2740319" y="1025173"/>
            <a:ext cx="5946481" cy="2747231"/>
          </a:xfrm>
        </p:spPr>
        <p:txBody>
          <a:bodyPr/>
          <a:lstStyle>
            <a:lvl1pPr>
              <a:buNone/>
              <a:defRPr sz="1769" b="0"/>
            </a:lvl1pPr>
            <a:lvl2pPr>
              <a:buNone/>
              <a:defRPr sz="176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20" name="Titelplatzhalter 1">
            <a:extLst>
              <a:ext uri="{FF2B5EF4-FFF2-40B4-BE49-F238E27FC236}">
                <a16:creationId xmlns:a16="http://schemas.microsoft.com/office/drawing/2014/main" id="{E56AE9C7-6163-439F-9BAC-B67161B16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532" y="334931"/>
            <a:ext cx="5943268" cy="637964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5AEA3B76-D950-4C17-9215-1E65BCDBC0CC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D6C1C61D-810B-4E15-BF67-97B17A2D0E52}"/>
              </a:ext>
            </a:extLst>
          </p:cNvPr>
          <p:cNvSpPr>
            <a:spLocks noGrp="1"/>
          </p:cNvSpPr>
          <p:nvPr>
            <p:ph type="dt" idx="17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6B4298FE-6E67-4731-864B-E7FA87AECC66}" type="datetime1">
              <a:t>2026/8/30</a:t>
            </a:fld>
            <a:endParaRPr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532376F1-C283-4DD6-A278-92E498EBEEC6}"/>
              </a:ext>
            </a:extLst>
          </p:cNvPr>
          <p:cNvSpPr>
            <a:spLocks noGrp="1"/>
          </p:cNvSpPr>
          <p:nvPr>
            <p:ph type="ftr" idx="18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dr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8E1ADDF-5810-464F-9B3C-F9EDFA9C557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56997" y="2571750"/>
            <a:ext cx="2529803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BB556261-185A-4C2E-B420-8875BC359049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0719" y="2571750"/>
            <a:ext cx="251496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94842CB7-751A-4AB0-8561-037EB3572705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427200" y="2571750"/>
            <a:ext cx="2289600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85A31B0E-C3FB-46FC-B3F6-E4EF9035276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450719" y="1198134"/>
            <a:ext cx="8236081" cy="1030212"/>
          </a:xfrm>
        </p:spPr>
        <p:txBody>
          <a:bodyPr/>
          <a:lstStyle>
            <a:lvl1pPr>
              <a:buNone/>
              <a:defRPr sz="1632" b="0"/>
            </a:lvl1pPr>
            <a:lvl2pPr>
              <a:buNone/>
              <a:defRPr sz="2109"/>
            </a:lvl2pPr>
            <a:lvl3pPr>
              <a:buNone/>
              <a:defRPr sz="1769"/>
            </a:lvl3pPr>
            <a:lvl4pPr marL="367138" indent="-183569">
              <a:buNone/>
              <a:defRPr sz="1496"/>
            </a:lvl4pPr>
            <a:lvl5pPr marL="367138" indent="0">
              <a:buNone/>
              <a:defRPr sz="1224"/>
            </a:lvl5pPr>
            <a:lvl6pPr>
              <a:buNone/>
              <a:defRPr sz="1496"/>
            </a:lvl6pPr>
            <a:lvl7pPr>
              <a:buNone/>
              <a:defRPr sz="1496"/>
            </a:lvl7pPr>
            <a:lvl8pPr>
              <a:buNone/>
              <a:defRPr sz="1496"/>
            </a:lvl8pPr>
            <a:lvl9pPr>
              <a:buNone/>
              <a:defRPr sz="1496"/>
            </a:lvl9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60EAE202-FA3C-4688-92F3-DD75F22C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F066F0E0-C540-47A2-B457-D89BCD71385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0F069F1E-3660-44B2-A5EB-17384F670D3F}"/>
              </a:ext>
            </a:extLst>
          </p:cNvPr>
          <p:cNvSpPr>
            <a:spLocks noGrp="1"/>
          </p:cNvSpPr>
          <p:nvPr>
            <p:ph type="dt" idx="17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B139DDA0-3123-4194-B1E9-0B4BFDFB6553}" type="datetime1">
              <a:t>2026/8/30</a:t>
            </a:fld>
            <a:endParaRPr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EBB6DDA0-9A3D-4001-835B-FCBB90012317}"/>
              </a:ext>
            </a:extLst>
          </p:cNvPr>
          <p:cNvSpPr>
            <a:spLocks noGrp="1"/>
          </p:cNvSpPr>
          <p:nvPr>
            <p:ph type="ftr" idx="18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hs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3D8D631-D1D9-4959-9E26-BB2638FFC06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923052" y="2571750"/>
            <a:ext cx="2763748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12006BCD-20FF-4BC7-BB37-2BC2DD57ABA6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50719" y="2571750"/>
            <a:ext cx="2747521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8CF6ED7-24C3-48AC-9083-CB5A72C9F2F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198240" y="2571750"/>
            <a:ext cx="2724813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03745FF4-9200-4602-8EEC-AD5F4E329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BFE5503-667E-4B2A-A1F5-889579DD5FC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B0D07E8-513C-4CBB-BC55-DBF852FE7110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5923053" y="1198134"/>
            <a:ext cx="2747521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779222C9-44C1-4C9B-A149-6DF27E4B25A2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3198240" y="1198134"/>
            <a:ext cx="2724813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1B4AD67D-032D-4381-AC29-6C4AABC872E8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450718" y="1198134"/>
            <a:ext cx="2747522" cy="1373616"/>
          </a:xfrm>
        </p:spPr>
        <p:txBody>
          <a:bodyPr>
            <a:noAutofit/>
          </a:bodyPr>
          <a:lstStyle/>
          <a:p>
            <a:pPr lvl="0">
              <a:buNone/>
            </a:pPr>
            <a:r>
              <a:t>Bild durch Klicken auf Symbol hinzufügen</a:t>
            </a:r>
          </a:p>
        </p:txBody>
      </p:sp>
      <p:sp>
        <p:nvSpPr>
          <p:cNvPr id="14" name="Datumsplatzhalter 3">
            <a:extLst>
              <a:ext uri="{FF2B5EF4-FFF2-40B4-BE49-F238E27FC236}">
                <a16:creationId xmlns:a16="http://schemas.microsoft.com/office/drawing/2014/main" id="{5A1F8128-790C-4FF4-B0FE-4B0E393926FF}"/>
              </a:ext>
            </a:extLst>
          </p:cNvPr>
          <p:cNvSpPr>
            <a:spLocks noGrp="1"/>
          </p:cNvSpPr>
          <p:nvPr>
            <p:ph type="dt" idx="19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D46E4FBC-50F7-4153-A62D-59BBE92A64EA}" type="datetime1">
              <a:t>2026/8/30</a:t>
            </a:fld>
            <a:endParaRPr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87062375-C369-4EC5-88B6-500ADBDF21C6}"/>
              </a:ext>
            </a:extLst>
          </p:cNvPr>
          <p:cNvSpPr>
            <a:spLocks noGrp="1"/>
          </p:cNvSpPr>
          <p:nvPr>
            <p:ph type="ftr" idx="20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nzflächiges Bild mi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12">
            <a:extLst>
              <a:ext uri="{FF2B5EF4-FFF2-40B4-BE49-F238E27FC236}">
                <a16:creationId xmlns:a16="http://schemas.microsoft.com/office/drawing/2014/main" id="{7DE3F986-E7BB-42A9-886C-85A9DBF059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989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buNone/>
            </a:pPr>
            <a:endParaRPr sz="1224">
              <a:solidFill>
                <a:srgbClr val="FFFFFF"/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5632F28-A735-4F63-9842-817127B4C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4931"/>
            <a:ext cx="8229600" cy="526319"/>
          </a:xfrm>
        </p:spPr>
        <p:txBody>
          <a:bodyPr/>
          <a:lstStyle>
            <a:lvl1pPr>
              <a:buNone/>
              <a:defRPr sz="2177">
                <a:solidFill>
                  <a:schemeClr val="accent2"/>
                </a:solidFill>
              </a:defRPr>
            </a:lvl1pPr>
          </a:lstStyle>
          <a:p>
            <a:r>
              <a:t>Titelmasterformat durch Klicken bearbeiten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EB8D6005-6589-4440-A481-0192CEEDB54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0720" y="4288770"/>
            <a:ext cx="4121280" cy="343404"/>
          </a:xfrm>
        </p:spPr>
        <p:txBody>
          <a:bodyPr tIns="72000"/>
          <a:lstStyle>
            <a:lvl1pPr>
              <a:buNone/>
              <a:defRPr sz="816"/>
            </a:lvl1pPr>
          </a:lstStyle>
          <a:p>
            <a:pPr lvl="0">
              <a:buNone/>
            </a:pPr>
            <a:r>
              <a:t>Textmasterformate durch Klicken bearbeiten</a:t>
            </a:r>
          </a:p>
        </p:txBody>
      </p:sp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1C649BFB-56FA-42CD-BDFF-6C0612411DAB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fld id="{E3166200-3E89-4FBF-8FA0-187B6F6E8131}" type="datetime1">
              <a:t>2026/8/30</a:t>
            </a:fld>
            <a:endParaRPr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95A00988-F8EF-4705-A1CA-2EC16E710567}"/>
              </a:ext>
            </a:extLst>
          </p:cNvPr>
          <p:cNvSpPr>
            <a:spLocks noGrp="1"/>
          </p:cNvSpPr>
          <p:nvPr>
            <p:ph type="ftr" idx="12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Test-Vortrag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EC843E-F63D-4E12-BFBE-0AE3847C4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 sz="2177"/>
            </a:lvl1pPr>
          </a:lstStyle>
          <a:p>
            <a:r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325D9B-E3E2-4405-BD9C-6BFFB3FA9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EA1B294-DDB7-4EB5-9034-120F995C3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Textmasterformate durch Klicken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95C24-20F8-F614-0A6D-3B6768D2C42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C4FE4089-42B9-4F19-85F3-A69231A250EB}" type="datetime1">
              <a:t>2026/8/30</a:t>
            </a:fld>
            <a:endParaRPr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F0A6AA-8E8F-1203-FE21-83816F55B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1A812D-870F-429B-B262-9FD4C45C28C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t>16.06.2025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7B8A85-8031-446C-9E58-16468A68D04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IWANN 2025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F574C-37F4-4A9F-8F5E-D92664589E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88CC2B5-7555-4954-8704-E5081F891950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15F4A10C-9CD6-480B-A368-D5FF7374BF98}"/>
              </a:ext>
            </a:extLst>
          </p:cNvPr>
          <p:cNvSpPr>
            <a:spLocks noGrp="1"/>
          </p:cNvSpPr>
          <p:nvPr/>
        </p:nvSpPr>
        <p:spPr>
          <a:xfrm>
            <a:off x="0" y="4632713"/>
            <a:ext cx="7009920" cy="5107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buNone/>
            </a:pPr>
            <a:endParaRPr sz="1224">
              <a:solidFill>
                <a:srgbClr val="FFFFFF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D0BA1C14-FDB9-4C4C-B76C-5D52FC641BAB}"/>
              </a:ext>
            </a:extLst>
          </p:cNvPr>
          <p:cNvSpPr>
            <a:spLocks noGrp="1"/>
          </p:cNvSpPr>
          <p:nvPr/>
        </p:nvSpPr>
        <p:spPr>
          <a:xfrm>
            <a:off x="7009919" y="4282830"/>
            <a:ext cx="2134081" cy="855270"/>
          </a:xfrm>
          <a:prstGeom prst="rect">
            <a:avLst/>
          </a:prstGeom>
          <a:solidFill>
            <a:srgbClr val="EAF2F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buNone/>
            </a:pPr>
            <a:endParaRPr sz="1224">
              <a:solidFill>
                <a:srgbClr val="FFFFFF"/>
              </a:solidFill>
            </a:endParaRPr>
          </a:p>
        </p:txBody>
      </p:sp>
      <p:sp>
        <p:nvSpPr>
          <p:cNvPr id="1028" name="Titelplatzhalter 1">
            <a:extLst>
              <a:ext uri="{FF2B5EF4-FFF2-40B4-BE49-F238E27FC236}">
                <a16:creationId xmlns:a16="http://schemas.microsoft.com/office/drawing/2014/main" id="{E1E8F799-D820-4FD7-85D4-67853147D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80" y="334765"/>
            <a:ext cx="8231040" cy="526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t"/>
          <a:lstStyle/>
          <a:p>
            <a:pPr lvl="0">
              <a:buNone/>
            </a:pPr>
            <a:r>
              <a:t>Mastertitelformat bearbeiten</a:t>
            </a:r>
          </a:p>
        </p:txBody>
      </p:sp>
      <p:sp>
        <p:nvSpPr>
          <p:cNvPr id="1029" name="Textplatzhalter 2">
            <a:extLst>
              <a:ext uri="{FF2B5EF4-FFF2-40B4-BE49-F238E27FC236}">
                <a16:creationId xmlns:a16="http://schemas.microsoft.com/office/drawing/2014/main" id="{AD32FF7E-F456-460F-9017-DE9C61D9AD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921" y="1199754"/>
            <a:ext cx="8229600" cy="274507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t"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53DF1DF8-2B7B-4D3D-A0C4-2969356E362D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0720" y="4760140"/>
            <a:ext cx="915840" cy="274291"/>
          </a:xfrm>
          <a:prstGeom prst="rect">
            <a:avLst/>
          </a:prstGeom>
        </p:spPr>
        <p:txBody>
          <a:bodyPr vert="horz" wrap="square" lIns="0" tIns="50402" rIns="100803" bIns="50402" anchor="b"/>
          <a:lstStyle>
            <a:lvl1pPr>
              <a:buNone/>
              <a:defRPr sz="816">
                <a:solidFill>
                  <a:schemeClr val="tx2"/>
                </a:solidFill>
              </a:defRPr>
            </a:lvl1pPr>
          </a:lstStyle>
          <a:p>
            <a:fld id="{C4FE4089-42B9-4F19-85F3-A69231A250EB}" type="datetime1">
              <a:t>2026/8/30</a:t>
            </a:fld>
            <a:endParaRPr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40B9D4A3-752C-44E5-8F31-35DA7F8D9066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1530720" y="4760140"/>
            <a:ext cx="3939840" cy="274291"/>
          </a:xfrm>
          <a:prstGeom prst="rect">
            <a:avLst/>
          </a:prstGeom>
        </p:spPr>
        <p:txBody>
          <a:bodyPr vert="horz" wrap="square" lIns="0" tIns="50402" rIns="100803" bIns="50402" anchor="b"/>
          <a:lstStyle>
            <a:lvl1pPr>
              <a:buNone/>
              <a:defRPr sz="816" b="1">
                <a:solidFill>
                  <a:schemeClr val="tx2"/>
                </a:solidFill>
              </a:defRPr>
            </a:lvl1pPr>
          </a:lstStyle>
          <a:p>
            <a:r>
              <a:t>Test-Vortrag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89A6CA0-CD7B-40F5-8A3C-456C886624B8}"/>
              </a:ext>
            </a:extLst>
          </p:cNvPr>
          <p:cNvSpPr>
            <a:spLocks noGrp="1"/>
          </p:cNvSpPr>
          <p:nvPr/>
        </p:nvSpPr>
        <p:spPr>
          <a:xfrm>
            <a:off x="5608801" y="4819791"/>
            <a:ext cx="1114560" cy="21788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fld id="{91A5A186-FB89-4FDE-8850-91D5795EADE7}" type="slidenum">
              <a:rPr sz="816">
                <a:solidFill>
                  <a:schemeClr val="tx2"/>
                </a:solidFill>
              </a:rPr>
              <a:t>‹#›</a:t>
            </a:fld>
            <a:endParaRPr sz="816">
              <a:solidFill>
                <a:schemeClr val="tx2"/>
              </a:solidFill>
            </a:endParaRPr>
          </a:p>
        </p:txBody>
      </p:sp>
      <p:pic>
        <p:nvPicPr>
          <p:cNvPr id="1038" name="Picture 2"/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7162800" y="4435839"/>
            <a:ext cx="1809750" cy="46282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hf sldNum="0" hdr="0"/>
  <p:txStyles>
    <p:titleStyle>
      <a:lvl1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 kern="1200">
          <a:solidFill>
            <a:schemeClr val="accent2"/>
          </a:solidFill>
          <a:latin typeface="Arial"/>
          <a:ea typeface="Arial"/>
          <a:cs typeface="Arial"/>
        </a:defRPr>
      </a:lvl1pPr>
      <a:lvl2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2pPr>
      <a:lvl3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3pPr>
      <a:lvl4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4pPr>
      <a:lvl5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5pPr>
      <a:lvl6pPr marL="310987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6pPr>
      <a:lvl7pPr marL="621975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7pPr>
      <a:lvl8pPr marL="932962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8pPr>
      <a:lvl9pPr marL="1243950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9pPr>
    </p:titleStyle>
    <p:bodyStyle>
      <a:lvl1pPr marL="233241" indent="-233241" algn="l" defTabSz="342302">
        <a:spcBef>
          <a:spcPts val="408"/>
        </a:spcBef>
        <a:spcAft>
          <a:spcPct val="0"/>
        </a:spcAft>
        <a:buFont typeface="Arial"/>
        <a:buNone/>
        <a:defRPr sz="2109" kern="1200">
          <a:solidFill>
            <a:schemeClr val="tx1"/>
          </a:solidFill>
          <a:latin typeface="Arial"/>
          <a:ea typeface="Arial"/>
          <a:cs typeface="Arial"/>
        </a:defRPr>
      </a:lvl1pPr>
      <a:lvl2pPr marL="183569" indent="-183569" algn="l" defTabSz="342302">
        <a:spcBef>
          <a:spcPct val="20000"/>
        </a:spcBef>
        <a:spcAft>
          <a:spcPct val="0"/>
        </a:spcAft>
        <a:buFont typeface="Arial"/>
        <a:buChar char="•"/>
        <a:defRPr sz="2109" kern="1200">
          <a:solidFill>
            <a:schemeClr val="tx1"/>
          </a:solidFill>
          <a:latin typeface="Arial"/>
          <a:ea typeface="Arial"/>
          <a:cs typeface="Arial"/>
        </a:defRPr>
      </a:lvl2pPr>
      <a:lvl3pPr marL="422209" indent="-238640" algn="l" defTabSz="342302">
        <a:spcBef>
          <a:spcPct val="20000"/>
        </a:spcBef>
        <a:spcAft>
          <a:spcPct val="0"/>
        </a:spcAft>
        <a:buFont typeface="Arial"/>
        <a:buNone/>
        <a:defRPr sz="1769" kern="1200">
          <a:solidFill>
            <a:schemeClr val="tx1"/>
          </a:solidFill>
          <a:latin typeface="Arial"/>
          <a:ea typeface="Arial"/>
          <a:cs typeface="Arial"/>
        </a:defRPr>
      </a:lvl3pPr>
      <a:lvl4pPr marL="367138" indent="-183569" algn="l" defTabSz="342302">
        <a:spcBef>
          <a:spcPct val="20000"/>
        </a:spcBef>
        <a:spcAft>
          <a:spcPct val="0"/>
        </a:spcAft>
        <a:buFont typeface="Arial"/>
        <a:buChar char="•"/>
        <a:defRPr sz="1496" kern="1200">
          <a:solidFill>
            <a:schemeClr val="tx1"/>
          </a:solidFill>
          <a:latin typeface="Arial"/>
          <a:ea typeface="Arial"/>
          <a:cs typeface="Arial"/>
        </a:defRPr>
      </a:lvl4pPr>
      <a:lvl5pPr marL="789347" indent="-422209" algn="l" defTabSz="342302">
        <a:spcBef>
          <a:spcPct val="20000"/>
        </a:spcBef>
        <a:spcAft>
          <a:spcPct val="0"/>
        </a:spcAft>
        <a:buFont typeface="Arial"/>
        <a:buNone/>
        <a:defRPr kern="1200">
          <a:solidFill>
            <a:schemeClr val="tx1"/>
          </a:solidFill>
          <a:latin typeface="Arial"/>
          <a:ea typeface="Arial"/>
          <a:cs typeface="Arial"/>
        </a:defRPr>
      </a:lvl5pPr>
      <a:lvl6pPr marL="1885579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6pPr>
      <a:lvl7pPr marL="2228411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7pPr>
      <a:lvl8pPr marL="2571244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8pPr>
      <a:lvl9pPr marL="2914077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1pPr>
      <a:lvl2pPr marL="342832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2pPr>
      <a:lvl3pPr marL="685665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3pPr>
      <a:lvl4pPr marL="1028498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4pPr>
      <a:lvl5pPr marL="1371330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5pPr>
      <a:lvl6pPr marL="1714162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6pPr>
      <a:lvl7pPr marL="2056996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7pPr>
      <a:lvl8pPr marL="2399828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8pPr>
      <a:lvl9pPr marL="2742660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7CEA2F-FD27-E071-D937-71398A82F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BE696-1FB9-ED42-CF56-F22AEC118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74E3A3-36AC-3BD2-E5E5-CCC73BD4C9B3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642C0-3A8F-418D-A4FF-65B2C2E929FC}" type="datetimeFigureOut">
              <a:t>2026/8/30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C1646-040E-0303-7642-20559255C2D4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7386BE-BCF0-C5A0-EDFF-916EEC310AE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B4927-A98C-4124-8B3C-E7DA322A3952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eck 12">
            <a:extLst>
              <a:ext uri="{FF2B5EF4-FFF2-40B4-BE49-F238E27FC236}">
                <a16:creationId xmlns:a16="http://schemas.microsoft.com/office/drawing/2014/main" id="{C5292FDF-31B0-4A6E-8901-BFE4CC1DF19B}"/>
              </a:ext>
            </a:extLst>
          </p:cNvPr>
          <p:cNvSpPr>
            <a:spLocks noGrp="1"/>
          </p:cNvSpPr>
          <p:nvPr/>
        </p:nvSpPr>
        <p:spPr>
          <a:xfrm>
            <a:off x="0" y="4630582"/>
            <a:ext cx="7970165" cy="51078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buNone/>
            </a:pPr>
            <a:endParaRPr sz="1224">
              <a:solidFill>
                <a:srgbClr val="FFFFFF"/>
              </a:solidFill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2A5D9B0-6781-4F78-B098-FA90FD028DC1}"/>
              </a:ext>
            </a:extLst>
          </p:cNvPr>
          <p:cNvSpPr>
            <a:spLocks noGrp="1"/>
          </p:cNvSpPr>
          <p:nvPr/>
        </p:nvSpPr>
        <p:spPr>
          <a:xfrm>
            <a:off x="7917383" y="4288230"/>
            <a:ext cx="1226618" cy="855270"/>
          </a:xfrm>
          <a:prstGeom prst="rect">
            <a:avLst/>
          </a:prstGeom>
          <a:solidFill>
            <a:srgbClr val="EAF2F8"/>
          </a:solidFill>
          <a:ln w="0">
            <a:noFill/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>
              <a:buNone/>
            </a:pPr>
            <a:endParaRPr sz="1224">
              <a:solidFill>
                <a:srgbClr val="FFFFFF"/>
              </a:solidFill>
            </a:endParaRPr>
          </a:p>
        </p:txBody>
      </p:sp>
      <p:sp>
        <p:nvSpPr>
          <p:cNvPr id="1028" name="Titelplatzhalter 1">
            <a:extLst>
              <a:ext uri="{FF2B5EF4-FFF2-40B4-BE49-F238E27FC236}">
                <a16:creationId xmlns:a16="http://schemas.microsoft.com/office/drawing/2014/main" id="{54F0B13F-F9B9-4A1D-A4F1-D1E7EE5C9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80" y="334765"/>
            <a:ext cx="8231040" cy="526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t"/>
          <a:lstStyle/>
          <a:p>
            <a:pPr lvl="0">
              <a:buNone/>
            </a:pPr>
            <a:r>
              <a:t>Mastertitelformat bearbeiten</a:t>
            </a:r>
          </a:p>
        </p:txBody>
      </p:sp>
      <p:sp>
        <p:nvSpPr>
          <p:cNvPr id="1029" name="Textplatzhalter 2">
            <a:extLst>
              <a:ext uri="{FF2B5EF4-FFF2-40B4-BE49-F238E27FC236}">
                <a16:creationId xmlns:a16="http://schemas.microsoft.com/office/drawing/2014/main" id="{3BDD9714-57A2-4343-B42A-111A34E78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921" y="1199754"/>
            <a:ext cx="8229600" cy="2745072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t"/>
          <a:lstStyle/>
          <a:p>
            <a:pPr lvl="0">
              <a:buNone/>
            </a:pPr>
            <a:r>
              <a:t>Mastertextformat bearbeiten</a:t>
            </a:r>
          </a:p>
          <a:p>
            <a:pPr lvl="1">
              <a:buNone/>
            </a:pPr>
            <a:r>
              <a:t>Zweite Ebene</a:t>
            </a:r>
          </a:p>
          <a:p>
            <a:pPr lvl="2">
              <a:buNone/>
            </a:pPr>
            <a:r>
              <a:t>Dritte Ebene</a:t>
            </a:r>
          </a:p>
          <a:p>
            <a:pPr lvl="3">
              <a:buNone/>
            </a:pPr>
            <a:r>
              <a:t>Vierte Ebene</a:t>
            </a:r>
          </a:p>
          <a:p>
            <a:pPr lvl="4">
              <a:buNone/>
            </a:pPr>
            <a:r>
              <a:t>Fünfte Ebene</a:t>
            </a:r>
          </a:p>
        </p:txBody>
      </p:sp>
      <p:sp>
        <p:nvSpPr>
          <p:cNvPr id="22" name="Datumsplatzhalter 3">
            <a:extLst>
              <a:ext uri="{FF2B5EF4-FFF2-40B4-BE49-F238E27FC236}">
                <a16:creationId xmlns:a16="http://schemas.microsoft.com/office/drawing/2014/main" id="{30E46C7B-2D01-4B3F-8661-E1C8DACCA946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0720" y="4760140"/>
            <a:ext cx="915840" cy="274291"/>
          </a:xfrm>
          <a:prstGeom prst="rect">
            <a:avLst/>
          </a:prstGeom>
        </p:spPr>
        <p:txBody>
          <a:bodyPr vert="horz" wrap="square" lIns="0" tIns="50402" rIns="100803" bIns="50402" anchor="b"/>
          <a:lstStyle>
            <a:lvl1pPr>
              <a:buNone/>
              <a:defRPr sz="816">
                <a:solidFill>
                  <a:schemeClr val="tx2"/>
                </a:solidFill>
              </a:defRPr>
            </a:lvl1pPr>
          </a:lstStyle>
          <a:p>
            <a:fld id="{C4FE4089-42B9-4F19-85F3-A69231A250EB}" type="datetime1">
              <a:t>2026/8/30</a:t>
            </a:fld>
            <a:endParaRPr/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9FE11CA9-B57A-48CD-A3C4-048E5A53EF28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1530720" y="4760140"/>
            <a:ext cx="3939840" cy="274291"/>
          </a:xfrm>
          <a:prstGeom prst="rect">
            <a:avLst/>
          </a:prstGeom>
        </p:spPr>
        <p:txBody>
          <a:bodyPr vert="horz" wrap="square" lIns="0" tIns="50402" rIns="100803" bIns="50402" anchor="b"/>
          <a:lstStyle>
            <a:lvl1pPr>
              <a:buNone/>
              <a:defRPr sz="816" b="1">
                <a:solidFill>
                  <a:schemeClr val="tx2"/>
                </a:solidFill>
              </a:defRPr>
            </a:lvl1pPr>
          </a:lstStyle>
          <a:p>
            <a:r>
              <a:t>Test-Vortrag</a:t>
            </a:r>
          </a:p>
        </p:txBody>
      </p:sp>
      <p:pic>
        <p:nvPicPr>
          <p:cNvPr id="1037" name="Picture 15"/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7162800" y="4435839"/>
            <a:ext cx="1809750" cy="462821"/>
          </a:xfrm>
          <a:prstGeom prst="rect">
            <a:avLst/>
          </a:prstGeom>
          <a:ln w="9525">
            <a:noFill/>
            <a:miter/>
          </a:ln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725E15C3-318D-4389-B976-402E210B3C81}"/>
              </a:ext>
            </a:extLst>
          </p:cNvPr>
          <p:cNvSpPr>
            <a:spLocks noGrp="1"/>
          </p:cNvSpPr>
          <p:nvPr/>
        </p:nvSpPr>
        <p:spPr>
          <a:xfrm>
            <a:off x="5608801" y="4819791"/>
            <a:ext cx="1114560" cy="217880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fld id="{91A5A186-FB89-4FDE-8850-91D5795EADE7}" type="slidenum">
              <a:rPr sz="816">
                <a:solidFill>
                  <a:schemeClr val="tx2"/>
                </a:solidFill>
              </a:rPr>
              <a:t>‹#›</a:t>
            </a:fld>
            <a:endParaRPr sz="816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</p:sldLayoutIdLst>
  <p:hf sldNum="0" hdr="0"/>
  <p:txStyles>
    <p:titleStyle>
      <a:lvl1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 kern="1200">
          <a:solidFill>
            <a:schemeClr val="accent2"/>
          </a:solidFill>
          <a:latin typeface="Arial"/>
          <a:ea typeface="Arial"/>
          <a:cs typeface="Arial"/>
        </a:defRPr>
      </a:lvl1pPr>
      <a:lvl2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2pPr>
      <a:lvl3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3pPr>
      <a:lvl4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4pPr>
      <a:lvl5pPr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5pPr>
      <a:lvl6pPr marL="310987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6pPr>
      <a:lvl7pPr marL="621975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7pPr>
      <a:lvl8pPr marL="932962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8pPr>
      <a:lvl9pPr marL="1243950" algn="l" defTabSz="342302">
        <a:lnSpc>
          <a:spcPts val="2721"/>
        </a:lnSpc>
        <a:spcBef>
          <a:spcPct val="0"/>
        </a:spcBef>
        <a:spcAft>
          <a:spcPct val="0"/>
        </a:spcAft>
        <a:buNone/>
        <a:defRPr sz="2721" b="1">
          <a:solidFill>
            <a:schemeClr val="accent2"/>
          </a:solidFill>
          <a:latin typeface="Arial"/>
          <a:ea typeface="Arial"/>
          <a:cs typeface="Arial"/>
        </a:defRPr>
      </a:lvl9pPr>
    </p:titleStyle>
    <p:bodyStyle>
      <a:lvl1pPr marL="233241" indent="-233241" algn="l" defTabSz="342302">
        <a:spcBef>
          <a:spcPts val="408"/>
        </a:spcBef>
        <a:spcAft>
          <a:spcPct val="0"/>
        </a:spcAft>
        <a:buFont typeface="Arial"/>
        <a:buNone/>
        <a:defRPr sz="2109" kern="1200">
          <a:solidFill>
            <a:schemeClr val="tx1"/>
          </a:solidFill>
          <a:latin typeface="Arial"/>
          <a:ea typeface="Arial"/>
          <a:cs typeface="Arial"/>
        </a:defRPr>
      </a:lvl1pPr>
      <a:lvl2pPr marL="183569" indent="-183569" algn="l" defTabSz="342302">
        <a:spcBef>
          <a:spcPct val="20000"/>
        </a:spcBef>
        <a:spcAft>
          <a:spcPct val="0"/>
        </a:spcAft>
        <a:buFont typeface="Arial"/>
        <a:buChar char="•"/>
        <a:defRPr sz="2109" kern="1200">
          <a:solidFill>
            <a:schemeClr val="tx1"/>
          </a:solidFill>
          <a:latin typeface="Arial"/>
          <a:ea typeface="Arial"/>
          <a:cs typeface="Arial"/>
        </a:defRPr>
      </a:lvl2pPr>
      <a:lvl3pPr marL="422209" indent="-238640" algn="l" defTabSz="342302">
        <a:spcBef>
          <a:spcPct val="20000"/>
        </a:spcBef>
        <a:spcAft>
          <a:spcPct val="0"/>
        </a:spcAft>
        <a:buFont typeface="Arial"/>
        <a:buNone/>
        <a:defRPr sz="1769" kern="1200">
          <a:solidFill>
            <a:schemeClr val="tx1"/>
          </a:solidFill>
          <a:latin typeface="Arial"/>
          <a:ea typeface="Arial"/>
          <a:cs typeface="Arial"/>
        </a:defRPr>
      </a:lvl3pPr>
      <a:lvl4pPr marL="367138" indent="-183569" algn="l" defTabSz="342302">
        <a:spcBef>
          <a:spcPct val="20000"/>
        </a:spcBef>
        <a:spcAft>
          <a:spcPct val="0"/>
        </a:spcAft>
        <a:buFont typeface="Arial"/>
        <a:buChar char="•"/>
        <a:defRPr sz="1496" kern="1200">
          <a:solidFill>
            <a:schemeClr val="tx1"/>
          </a:solidFill>
          <a:latin typeface="Arial"/>
          <a:ea typeface="Arial"/>
          <a:cs typeface="Arial"/>
        </a:defRPr>
      </a:lvl4pPr>
      <a:lvl5pPr marL="789347" indent="-422209" algn="l" defTabSz="342302">
        <a:spcBef>
          <a:spcPct val="20000"/>
        </a:spcBef>
        <a:spcAft>
          <a:spcPct val="0"/>
        </a:spcAft>
        <a:buFont typeface="Arial"/>
        <a:buNone/>
        <a:defRPr kern="1200">
          <a:solidFill>
            <a:schemeClr val="tx1"/>
          </a:solidFill>
          <a:latin typeface="Arial"/>
          <a:ea typeface="Arial"/>
          <a:cs typeface="Arial"/>
        </a:defRPr>
      </a:lvl5pPr>
      <a:lvl6pPr marL="1885579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6pPr>
      <a:lvl7pPr marL="2228411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7pPr>
      <a:lvl8pPr marL="2571244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8pPr>
      <a:lvl9pPr marL="2914077" indent="-171417" algn="l" defTabSz="342832">
        <a:spcBef>
          <a:spcPct val="20000"/>
        </a:spcBef>
        <a:buFont typeface="Arial"/>
        <a:buChar char="•"/>
        <a:defRPr sz="1496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1pPr>
      <a:lvl2pPr marL="342832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2pPr>
      <a:lvl3pPr marL="685665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3pPr>
      <a:lvl4pPr marL="1028498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4pPr>
      <a:lvl5pPr marL="1371330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5pPr>
      <a:lvl6pPr marL="1714162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6pPr>
      <a:lvl7pPr marL="2056996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7pPr>
      <a:lvl8pPr marL="2399828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8pPr>
      <a:lvl9pPr marL="2742660" algn="l" defTabSz="342832">
        <a:buNone/>
        <a:defRPr sz="136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/>
          </p:cNvPicPr>
          <p:nvPr/>
        </p:nvPicPr>
        <p:blipFill>
          <a:blip r:embed="rId2"/>
          <a:srcRect b="7906"/>
          <a:stretch>
            <a:fillRect/>
          </a:stretch>
        </p:blipFill>
        <p:spPr>
          <a:xfrm>
            <a:off x="-1" y="7771"/>
            <a:ext cx="9140683" cy="2494183"/>
          </a:xfrm>
          <a:prstGeom prst="roundRect">
            <a:avLst>
              <a:gd name="adj" fmla="val 8594"/>
            </a:avLst>
          </a:prstGeom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Shape 0">
            <a:extLst>
              <a:ext uri="{FF2B5EF4-FFF2-40B4-BE49-F238E27FC236}">
                <a16:creationId xmlns:a16="http://schemas.microsoft.com/office/drawing/2014/main" id="{8E3739B2-69E5-44C8-8159-CAD7C5C67839}"/>
              </a:ext>
            </a:extLst>
          </p:cNvPr>
          <p:cNvSpPr>
            <a:spLocks noGrp="1"/>
          </p:cNvSpPr>
          <p:nvPr/>
        </p:nvSpPr>
        <p:spPr>
          <a:xfrm>
            <a:off x="5029200" y="0"/>
            <a:ext cx="4114800" cy="576072"/>
          </a:xfrm>
          <a:prstGeom prst="rect">
            <a:avLst/>
          </a:prstGeom>
          <a:solidFill>
            <a:srgbClr val="1A1A2E">
              <a:alpha val="80000"/>
            </a:srgbClr>
          </a:solidFill>
          <a:ln w="12700">
            <a:solidFill>
              <a:srgbClr val="1A1A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D5566D14-4008-4E6B-851B-45AD9B7B31D3}"/>
              </a:ext>
            </a:extLst>
          </p:cNvPr>
          <p:cNvSpPr>
            <a:spLocks noGrp="1"/>
          </p:cNvSpPr>
          <p:nvPr/>
        </p:nvSpPr>
        <p:spPr>
          <a:xfrm>
            <a:off x="5095875" y="0"/>
            <a:ext cx="2000250" cy="571500"/>
          </a:xfrm>
          <a:prstGeom prst="rect">
            <a:avLst/>
          </a:prstGeom>
          <a:noFill/>
        </p:spPr>
        <p:txBody>
          <a:bodyPr wrap="square" anchor="ctr"/>
          <a:lstStyle/>
          <a:p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IEEE SMC 2026</a:t>
            </a:r>
            <a:endParaRPr sz="900"/>
          </a:p>
          <a:p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Bellevue, WA, USA</a:t>
            </a:r>
            <a:endParaRPr sz="900"/>
          </a:p>
          <a:p>
            <a:r>
              <a:rPr sz="9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October 4-7, 2026</a:t>
            </a:r>
            <a:endParaRPr sz="90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1B4EB930-5452-4F88-B6D8-C89F7B4F0028}"/>
              </a:ext>
            </a:extLst>
          </p:cNvPr>
          <p:cNvSpPr>
            <a:spLocks noGrp="1"/>
          </p:cNvSpPr>
          <p:nvPr/>
        </p:nvSpPr>
        <p:spPr>
          <a:xfrm>
            <a:off x="411480" y="1524000"/>
            <a:ext cx="6565197" cy="100012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/>
          <a:lstStyle/>
          <a:p>
            <a:pPr marL="0" indent="0">
              <a:buNone/>
            </a:pPr>
            <a:r>
              <a:rPr sz="28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EGPFNet: EEG-Guided Fusion for</a:t>
            </a:r>
          </a:p>
          <a:p>
            <a:pPr marL="0" indent="0">
              <a:buNone/>
            </a:pPr>
            <a:r>
              <a:rPr sz="28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Multi-Talker Speech Extraction</a:t>
            </a:r>
            <a:endParaRPr sz="2800">
              <a:solidFill>
                <a:schemeClr val="bg1"/>
              </a:solidFill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E1813DD8-02E2-4247-8417-137F4FEA257B}"/>
              </a:ext>
            </a:extLst>
          </p:cNvPr>
          <p:cNvSpPr>
            <a:spLocks noGrp="1"/>
          </p:cNvSpPr>
          <p:nvPr/>
        </p:nvSpPr>
        <p:spPr>
          <a:xfrm>
            <a:off x="411480" y="2999232"/>
            <a:ext cx="5486400" cy="38404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800" u="sng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J. Zhang, H. Xie, Z. Yang, Y. Wang, and M. Qiao</a:t>
            </a:r>
            <a:endParaRPr sz="1800"/>
          </a:p>
        </p:txBody>
      </p:sp>
      <p:sp>
        <p:nvSpPr>
          <p:cNvPr id="11" name="Text 4">
            <a:extLst>
              <a:ext uri="{FF2B5EF4-FFF2-40B4-BE49-F238E27FC236}">
                <a16:creationId xmlns:a16="http://schemas.microsoft.com/office/drawing/2014/main" id="{EA70A155-6EC1-46C1-9590-0AB15888C563}"/>
              </a:ext>
            </a:extLst>
          </p:cNvPr>
          <p:cNvSpPr>
            <a:spLocks noGrp="1"/>
          </p:cNvSpPr>
          <p:nvPr/>
        </p:nvSpPr>
        <p:spPr>
          <a:xfrm>
            <a:off x="411480" y="3381375"/>
            <a:ext cx="6048375" cy="1000125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Presenter: Hongyang Xie</a:t>
            </a:r>
            <a:endParaRPr sz="1400"/>
          </a:p>
          <a:p>
            <a:pPr marL="0" indent="0">
              <a:buNone/>
            </a:pPr>
            <a:r>
              <a:rPr sz="1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School of Artificial Intelligence and Computer Science</a:t>
            </a:r>
            <a:endParaRPr sz="1400"/>
          </a:p>
          <a:p>
            <a:pPr marL="0" indent="0">
              <a:buNone/>
            </a:pPr>
            <a:r>
              <a:rPr sz="1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North China University of Technology, Beijing, China</a:t>
            </a:r>
            <a:endParaRPr sz="1400"/>
          </a:p>
        </p:txBody>
      </p:sp>
      <p:pic>
        <p:nvPicPr>
          <p:cNvPr id="20" name="Imag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39611" y="66675"/>
            <a:ext cx="1713279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47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D1510120-B318-A97A-C313-C64563017DFC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5D701540-EA58-8038-1718-63FF145B61F9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Audio alone cannot identify intent</a:t>
            </a:r>
            <a:endParaRPr sz="170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D6D467AA-41E9-CA0B-5226-D8A107F50486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One microphone contains attended and interfering speakers</a:t>
            </a: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Audio-only separation does not know which output the listener wants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 enrollment utterance or speaker identity is available</a:t>
            </a:r>
            <a:endParaRPr sz="160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E4EBD1F1-31CB-5CC0-7102-017D88A60536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5AECE415-CB9C-360F-662A-75A42A06B91C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EEG supplies a neural attention cue</a:t>
            </a:r>
            <a:endParaRPr sz="170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95072258-BD52-B46D-4C17-DBC4C4BA7D51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Cortical activity tracks attended speech more strongly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EEG guides target selection without replacing acoustic evidence</a:t>
            </a: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Goal: estimate the attended waveform end to end</a:t>
            </a:r>
            <a:endParaRPr sz="160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6706976C-1D3C-D6CF-A121-B04146E8C57A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EEG provides the missing cue in a multi-talker mixture</a:t>
            </a:r>
            <a:endParaRPr sz="2600"/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4CED219E-45EA-9EDA-E772-90F8D1040200}"/>
              </a:ext>
            </a:extLst>
          </p:cNvPr>
          <p:cNvSpPr>
            <a:spLocks noGrp="1"/>
          </p:cNvSpPr>
          <p:nvPr/>
        </p:nvSpPr>
        <p:spPr>
          <a:xfrm>
            <a:off x="600012" y="3809999"/>
            <a:ext cx="3811968" cy="463063"/>
          </a:xfrm>
          <a:prstGeom prst="roundRect">
            <a:avLst>
              <a:gd name="adj" fmla="val 3750"/>
            </a:avLst>
          </a:prstGeom>
          <a:solidFill>
            <a:srgbClr val="FFF2F2"/>
          </a:solidFill>
          <a:ln w="76200">
            <a:solidFill>
              <a:srgbClr val="C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B87DEAF1-8B22-CB34-58FA-659F57598176}"/>
              </a:ext>
            </a:extLst>
          </p:cNvPr>
          <p:cNvSpPr>
            <a:spLocks noGrp="1"/>
          </p:cNvSpPr>
          <p:nvPr/>
        </p:nvSpPr>
        <p:spPr>
          <a:xfrm>
            <a:off x="737171" y="3559904"/>
            <a:ext cx="3539685" cy="92867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sz="12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EEG answers the question that the mixture cannot: which voice is the target?</a:t>
            </a:r>
            <a:endParaRPr sz="120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56B9E1-28F1-561B-619F-0C631B003EB1}"/>
              </a:ext>
            </a:extLst>
          </p:cNvPr>
          <p:cNvSpPr>
            <a:spLocks noGrp="1"/>
          </p:cNvSpPr>
          <p:nvPr/>
        </p:nvSpPr>
        <p:spPr>
          <a:xfrm>
            <a:off x="-1" y="4641356"/>
            <a:ext cx="5525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00000"/>
              <a:buNone/>
            </a:pPr>
            <a:r>
              <a:rPr sz="600"/>
              <a:t>Task: x = attended speech + interferers; EEG is the only auxiliary cue; output is the attended waveform.</a:t>
            </a:r>
          </a:p>
        </p:txBody>
      </p:sp>
    </p:spTree>
    <p:extLst>
      <p:ext uri="{BB962C8B-B14F-4D97-AF65-F5344CB8AC3E}">
        <p14:creationId xmlns:p14="http://schemas.microsoft.com/office/powerpoint/2010/main" val="116814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>
            <a:extLst>
              <a:ext uri="{FF2B5EF4-FFF2-40B4-BE49-F238E27FC236}">
                <a16:creationId xmlns:a16="http://schemas.microsoft.com/office/drawing/2014/main" id="{D1510120-B318-A97A-C313-C64563017DFC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5D701540-EA58-8038-1718-63FF145B61F9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4425488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 dirty="0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Weak and heterogeneous neural evidence</a:t>
            </a:r>
            <a:endParaRPr sz="17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D6D467AA-41E9-CA0B-5226-D8A107F50486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Low signal-to-noise ratio</a:t>
            </a: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Strong subject and session variability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static encoder can learn artifacts instead of attention</a:t>
            </a:r>
            <a:endParaRPr sz="160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E4EBD1F1-31CB-5CC0-7102-017D88A60536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5AECE415-CB9C-360F-662A-75A42A06B91C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 dirty="0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Unstructured cross-modal fusion</a:t>
            </a:r>
            <a:endParaRPr sz="1700" dirty="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95072258-BD52-B46D-4C17-DBC4C4BA7D51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Attention cues differ across EEG bands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Audio and EEG have mismatched time scales</a:t>
            </a: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Direct fusion can degrade fine acoustic detail</a:t>
            </a:r>
            <a:endParaRPr sz="1600"/>
          </a:p>
        </p:txBody>
      </p:sp>
      <p:sp>
        <p:nvSpPr>
          <p:cNvPr id="22" name="Text 0">
            <a:extLst>
              <a:ext uri="{FF2B5EF4-FFF2-40B4-BE49-F238E27FC236}">
                <a16:creationId xmlns:a16="http://schemas.microsoft.com/office/drawing/2014/main" id="{6706976C-1D3C-D6CF-A121-B04146E8C57A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Three bottlenecks make EEG-guided extraction difficult</a:t>
            </a:r>
            <a:endParaRPr sz="2600"/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4CED219E-45EA-9EDA-E772-90F8D1040200}"/>
              </a:ext>
            </a:extLst>
          </p:cNvPr>
          <p:cNvSpPr>
            <a:spLocks noGrp="1"/>
          </p:cNvSpPr>
          <p:nvPr/>
        </p:nvSpPr>
        <p:spPr>
          <a:xfrm>
            <a:off x="600012" y="3809999"/>
            <a:ext cx="3811968" cy="463063"/>
          </a:xfrm>
          <a:prstGeom prst="roundRect">
            <a:avLst>
              <a:gd name="adj" fmla="val 3750"/>
            </a:avLst>
          </a:prstGeom>
          <a:solidFill>
            <a:srgbClr val="FFF2F2"/>
          </a:solidFill>
          <a:ln w="76200">
            <a:solidFill>
              <a:srgbClr val="C0000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B87DEAF1-8B22-CB34-58FA-659F57598176}"/>
              </a:ext>
            </a:extLst>
          </p:cNvPr>
          <p:cNvSpPr>
            <a:spLocks noGrp="1"/>
          </p:cNvSpPr>
          <p:nvPr/>
        </p:nvSpPr>
        <p:spPr>
          <a:xfrm>
            <a:off x="737171" y="3559904"/>
            <a:ext cx="3539685" cy="928677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indent="0" algn="l">
              <a:buNone/>
            </a:pPr>
            <a:r>
              <a:rPr sz="12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Design principle: preserve speech evidence, adapt EEG features, then inject neural cues progressively.</a:t>
            </a:r>
            <a:endParaRPr sz="120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56B9E1-28F1-561B-619F-0C631B003EB1}"/>
              </a:ext>
            </a:extLst>
          </p:cNvPr>
          <p:cNvSpPr>
            <a:spLocks noGrp="1"/>
          </p:cNvSpPr>
          <p:nvPr/>
        </p:nvSpPr>
        <p:spPr>
          <a:xfrm>
            <a:off x="-1" y="4641356"/>
            <a:ext cx="552590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ct val="100000"/>
              <a:buNone/>
            </a:pPr>
            <a:r>
              <a:rPr sz="600"/>
              <a:t>Low-frequency activity supports slower envelope tracking; beta and gamma can reflect faster auditory dynamics.</a:t>
            </a:r>
          </a:p>
        </p:txBody>
      </p:sp>
    </p:spTree>
    <p:extLst>
      <p:ext uri="{BB962C8B-B14F-4D97-AF65-F5344CB8AC3E}">
        <p14:creationId xmlns:p14="http://schemas.microsoft.com/office/powerpoint/2010/main" val="1168140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ABCD2F6A-E9FF-CA3E-FA89-CB11702DCD13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EGPFNet assigns one mechanism to each bottleneck</a:t>
            </a:r>
            <a:endParaRPr sz="260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B22EA026-4632-0FA7-D6E1-FC50C43BB382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400E025C-F176-D958-A36A-D2A5DC860552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Adaptive dual encoders</a:t>
            </a:r>
            <a:endParaRPr sz="170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F18BDF07-B071-31E2-F3F9-5B22E4261626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Bidirectional Mamba models long acoustic context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Five DWT bands remain separate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Top-2 routing selects two of three KAN experts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Load balancing discourages expert collapse</a:t>
            </a:r>
            <a:endParaRPr sz="160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C66648D-0399-9A7A-5F1C-C77DF797C10E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4F6E85E3-679C-2301-C264-C91D616783E2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Progressive neural guidance</a:t>
            </a:r>
            <a:endParaRPr sz="170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7CD32BF6-F5EA-4DBC-8EA3-1153AC5F1D48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Speech remains the fusion query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EEG bands enter from gamma to delta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KAN-FFN models nonlinear cross-modal relations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 soft mask selects the attended acoustic basis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29834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>
            <a:extLst>
              <a:ext uri="{FF2B5EF4-FFF2-40B4-BE49-F238E27FC236}">
                <a16:creationId xmlns:a16="http://schemas.microsoft.com/office/drawing/2014/main" id="{55725AEA-2A83-4738-AA57-4FF970A673AF}"/>
              </a:ext>
            </a:extLst>
          </p:cNvPr>
          <p:cNvSpPr>
            <a:spLocks noGrp="1"/>
          </p:cNvSpPr>
          <p:nvPr/>
        </p:nvSpPr>
        <p:spPr>
          <a:xfrm>
            <a:off x="411479" y="164592"/>
            <a:ext cx="8800061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 dirty="0" err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EGPFNet</a:t>
            </a:r>
            <a:r>
              <a:rPr sz="26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 separates selection from acoustic reconstruction</a:t>
            </a:r>
            <a:endParaRPr sz="2600" dirty="0"/>
          </a:p>
        </p:txBody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6952F0F0-2FD1-3E07-FE6B-2A43158C84EE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noGOL"/>
          <p:cNvPicPr>
            <a:picLocks noChangeAspect="1"/>
          </p:cNvPicPr>
          <p:nvPr/>
        </p:nvPicPr>
        <p:blipFill>
          <a:blip r:embed="rId2"/>
          <a:srcRect t="16422" b="16422"/>
          <a:stretch>
            <a:fillRect/>
          </a:stretch>
        </p:blipFill>
        <p:spPr>
          <a:xfrm>
            <a:off x="411480" y="1066800"/>
            <a:ext cx="832104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22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ABCD2F6A-E9FF-CA3E-FA89-CB11702DCD13}"/>
              </a:ext>
            </a:extLst>
          </p:cNvPr>
          <p:cNvSpPr>
            <a:spLocks noGrp="1"/>
          </p:cNvSpPr>
          <p:nvPr/>
        </p:nvSpPr>
        <p:spPr>
          <a:xfrm>
            <a:off x="411479" y="164592"/>
            <a:ext cx="8680565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Bidirectional Mamba preserves detail and long-range context</a:t>
            </a:r>
            <a:endParaRPr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B22EA026-4632-0FA7-D6E1-FC50C43BB382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400E025C-F176-D958-A36A-D2A5DC860552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Preserve a waveform-compatible basis</a:t>
            </a:r>
            <a:endParaRPr sz="170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F18BDF07-B071-31E2-F3F9-5B22E4261626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Conv1D learns a time-domain analysis filterbank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Latent features retain phase-compatible detail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original basis is saved for mask application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Reconstruction mirrors the analysis convolution</a:t>
            </a:r>
            <a:endParaRPr sz="160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C66648D-0399-9A7A-5F1C-C77DF797C10E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4F6E85E3-679C-2301-C264-C91D616783E2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Model context in both directions</a:t>
            </a:r>
            <a:endParaRPr sz="170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7CD32BF6-F5EA-4DBC-8EA3-1153AC5F1D48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Forward Mamba: past-to-future context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Backward Mamba: future-to-past context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Concatenate, project, and normalize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Linear-time alternative to full self-attention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29834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ABCD2F6A-E9FF-CA3E-FA89-CB11702DCD13}"/>
              </a:ext>
            </a:extLst>
          </p:cNvPr>
          <p:cNvSpPr>
            <a:spLocks noGrp="1"/>
          </p:cNvSpPr>
          <p:nvPr/>
        </p:nvSpPr>
        <p:spPr>
          <a:xfrm>
            <a:off x="411479" y="164592"/>
            <a:ext cx="8649393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Sparse KAN experts adapt to heterogeneous EEG patterns</a:t>
            </a:r>
            <a:endParaRPr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B22EA026-4632-0FA7-D6E1-FC50C43BB382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400E025C-F176-D958-A36A-D2A5DC860552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Keep physiological bands explicit</a:t>
            </a:r>
            <a:endParaRPr sz="170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F18BDF07-B071-31E2-F3F9-5B22E4261626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Resample EEG to 128 Hz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Four-level db4 DWT yields five subbands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Normalize each channel and align time lengths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Share one encoder while preserving band identity</a:t>
            </a:r>
            <a:endParaRPr sz="160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4C66648D-0399-9A7A-5F1C-C77DF797C10E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4F6E85E3-679C-2301-C264-C91D616783E2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Route each time step to specialists</a:t>
            </a:r>
            <a:endParaRPr sz="170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7CD32BF6-F5EA-4DBC-8EA3-1153AC5F1D48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Multi-head attention captures temporal and spatial context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Router keeps the top two of three KAN experts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Sparse evaluation supports specialization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Auxiliary loss balances expert utilization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29834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0DD99E7B-A851-C57A-2212-70E1EB3294E7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6182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Ordered fusion turns EEG bands into successive refinements</a:t>
            </a:r>
            <a:endParaRPr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6A12596A-15BB-A74E-A4B6-B0F95E54E601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39915B88-A4D8-E43E-C6B3-7F71765514C5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Speech remains the query</a:t>
            </a:r>
            <a:endParaRPr sz="170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470A0A94-3BD2-6A0B-E72C-76FFB86F0722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Start with the bidirectional speech embedding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Align each EEG band to the acoustic frame length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Use each band as key and value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Preserve acoustic evidence through residual updates</a:t>
            </a:r>
            <a:endParaRPr sz="1600"/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9C67D2D6-AB06-7779-F0EC-9B9420DDEE1C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C006AA25-787E-8FAC-B3CE-EFAE64968010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EEG bands refine it in order</a:t>
            </a:r>
            <a:endParaRPr sz="1700"/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C34F24A9-01CE-412B-AB3B-99F81F8AF249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gamma → beta → alpha → theta → delta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Cross-attention injects one band per depth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KAN-FFN captures nonlinear modulation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Final sigmoid mask selects the attended source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904373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">
            <a:extLst>
              <a:ext uri="{FF2B5EF4-FFF2-40B4-BE49-F238E27FC236}">
                <a16:creationId xmlns:a16="http://schemas.microsoft.com/office/drawing/2014/main" id="{2B580E03-D842-824E-5C47-3F6EAD91F94F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882ED9B4-D9EC-09C9-A580-94B9264ADE21}"/>
              </a:ext>
            </a:extLst>
          </p:cNvPr>
          <p:cNvSpPr>
            <a:spLocks noGrp="1"/>
          </p:cNvSpPr>
          <p:nvPr/>
        </p:nvSpPr>
        <p:spPr>
          <a:xfrm>
            <a:off x="411480" y="1078992"/>
            <a:ext cx="393192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Complementary datasets</a:t>
            </a:r>
            <a:endParaRPr sz="1700"/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2D7C15F8-77E5-08C1-FF4E-0B10562E83B0}"/>
              </a:ext>
            </a:extLst>
          </p:cNvPr>
          <p:cNvSpPr>
            <a:spLocks noGrp="1"/>
          </p:cNvSpPr>
          <p:nvPr/>
        </p:nvSpPr>
        <p:spPr>
          <a:xfrm>
            <a:off x="411480" y="1426464"/>
            <a:ext cx="393192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KUL</a:t>
            </a:r>
            <a:endParaRPr sz="1600">
              <a:latin typeface="Calibri"/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16 subjects, 64 EEG channels</a:t>
            </a: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Spatially separated competing speech</a:t>
            </a:r>
            <a:endParaRPr sz="1600">
              <a:latin typeface="Calibri"/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endParaRPr sz="1600">
              <a:latin typeface="Calibri"/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AVED</a:t>
            </a:r>
          </a:p>
          <a:p>
            <a:pPr marL="342900" indent="-342900">
              <a:buSzPct val="100000"/>
              <a:buChar char="•"/>
            </a:pPr>
            <a:r>
              <a:rPr sz="1600">
                <a:latin typeface="Calibri"/>
                <a:ea typeface="Calibri"/>
                <a:cs typeface="Calibri"/>
              </a:rPr>
              <a:t>20 subjects, 32 EEG channels</a:t>
            </a:r>
          </a:p>
          <a:p>
            <a:pPr marL="342900" indent="-342900">
              <a:buSzPct val="100000"/>
              <a:buChar char="•"/>
            </a:pPr>
            <a:r>
              <a:rPr sz="16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Competing Mandarin narratives</a:t>
            </a:r>
            <a:endParaRPr sz="1600">
              <a:latin typeface="Calibri"/>
              <a:ea typeface="Calibri"/>
              <a:cs typeface="Calibri"/>
            </a:endParaRPr>
          </a:p>
          <a:p>
            <a:pPr marL="342900" indent="-342900">
              <a:buSzPct val="100000"/>
              <a:buChar char="•"/>
            </a:pPr>
            <a:r>
              <a:rPr sz="16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In-ear headphone presentation</a:t>
            </a:r>
            <a:endParaRPr sz="1600">
              <a:latin typeface="Calibri"/>
              <a:ea typeface="Calibri"/>
              <a:cs typeface="Calibri"/>
            </a:endParaRPr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852652CE-1C98-61C3-073A-7A55A4CAB980}"/>
              </a:ext>
            </a:extLst>
          </p:cNvPr>
          <p:cNvSpPr>
            <a:spLocks noGrp="1"/>
          </p:cNvSpPr>
          <p:nvPr/>
        </p:nvSpPr>
        <p:spPr>
          <a:xfrm>
            <a:off x="4617720" y="1078992"/>
            <a:ext cx="0" cy="3108960"/>
          </a:xfrm>
          <a:prstGeom prst="line">
            <a:avLst/>
          </a:prstGeom>
          <a:noFill/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6455E5E-FA5C-F999-FC86-D8707F102C8B}"/>
              </a:ext>
            </a:extLst>
          </p:cNvPr>
          <p:cNvSpPr>
            <a:spLocks noGrp="1"/>
          </p:cNvSpPr>
          <p:nvPr/>
        </p:nvSpPr>
        <p:spPr>
          <a:xfrm>
            <a:off x="4754880" y="1078992"/>
            <a:ext cx="40233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Training and evaluation</a:t>
            </a:r>
            <a:endParaRPr sz="170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CEAAF669-CB0C-AD70-C86B-5BB3A06CD212}"/>
              </a:ext>
            </a:extLst>
          </p:cNvPr>
          <p:cNvSpPr>
            <a:spLocks noGrp="1"/>
          </p:cNvSpPr>
          <p:nvPr/>
        </p:nvSpPr>
        <p:spPr>
          <a:xfrm>
            <a:off x="4754880" y="1426464"/>
            <a:ext cx="4023360" cy="274320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Font typeface="+mj-lt"/>
              <a:buAutoNum type="arabicPeriod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Audio and EEG: 44.1 kHz and 128 Hz</a:t>
            </a:r>
            <a:endParaRPr sz="1600">
              <a:latin typeface="Calibri"/>
              <a:ea typeface="Calibri"/>
              <a:cs typeface="Calibri"/>
            </a:endParaRP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Trial-level 80/10/10 split per subject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Adam, batch 8, cosine schedule; 300/400 epochs; four metrics; subject averages</a:t>
            </a:r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90DF16DD-8249-32A5-F54E-FFDDD12368E7}"/>
              </a:ext>
            </a:extLst>
          </p:cNvPr>
          <p:cNvSpPr>
            <a:spLocks noGrp="1"/>
          </p:cNvSpPr>
          <p:nvPr/>
        </p:nvSpPr>
        <p:spPr>
          <a:xfrm>
            <a:off x="411479" y="164592"/>
            <a:ext cx="9511839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Evaluation spans different conditions</a:t>
            </a:r>
            <a:endParaRPr sz="2600" dirty="0"/>
          </a:p>
        </p:txBody>
      </p:sp>
    </p:spTree>
    <p:extLst>
      <p:ext uri="{BB962C8B-B14F-4D97-AF65-F5344CB8AC3E}">
        <p14:creationId xmlns:p14="http://schemas.microsoft.com/office/powerpoint/2010/main" val="3150296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4E545CA1-F163-ABF4-3259-5E9A2F2E2219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EGPFNet achieves the strongest point estimates on KUL</a:t>
            </a:r>
            <a:endParaRPr sz="260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5F32462B-F208-2295-0A1B-0EA093CC6463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AA7BAC5E-E854-0FF1-354D-3D63E92EAF49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2606040" cy="138988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64621B8A-BCBD-2EF3-BCAD-349A20247C5F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6.97</a:t>
            </a:r>
            <a:endParaRPr sz="320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FAF083D1-975C-2A59-D81D-5F12989068EA}"/>
              </a:ext>
            </a:extLst>
          </p:cNvPr>
          <p:cNvSpPr>
            <a:spLocks noGrp="1"/>
          </p:cNvSpPr>
          <p:nvPr/>
        </p:nvSpPr>
        <p:spPr>
          <a:xfrm>
            <a:off x="41148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SI-SDR (dB)</a:t>
            </a:r>
            <a:endParaRPr sz="120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3B5518D-0645-227D-5CBF-8A171CCAA855}"/>
              </a:ext>
            </a:extLst>
          </p:cNvPr>
          <p:cNvSpPr>
            <a:spLocks noGrp="1"/>
          </p:cNvSpPr>
          <p:nvPr/>
        </p:nvSpPr>
        <p:spPr>
          <a:xfrm>
            <a:off x="41148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E0E0E0"/>
                </a:solidFill>
                <a:latin typeface="Calibri"/>
                <a:ea typeface="Calibri"/>
                <a:cs typeface="Calibri"/>
              </a:rPr>
              <a:t>+0.12 vs IFENet</a:t>
            </a:r>
            <a:endParaRPr sz="100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EE6A431-F393-D2B2-1B6F-863F769D573F}"/>
              </a:ext>
            </a:extLst>
          </p:cNvPr>
          <p:cNvSpPr>
            <a:spLocks noGrp="1"/>
          </p:cNvSpPr>
          <p:nvPr/>
        </p:nvSpPr>
        <p:spPr>
          <a:xfrm>
            <a:off x="3200400" y="1097280"/>
            <a:ext cx="2606040" cy="13898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BB6A65BF-9806-D499-F6A8-513719C307B6}"/>
              </a:ext>
            </a:extLst>
          </p:cNvPr>
          <p:cNvSpPr>
            <a:spLocks noGrp="1"/>
          </p:cNvSpPr>
          <p:nvPr/>
        </p:nvSpPr>
        <p:spPr>
          <a:xfrm>
            <a:off x="320040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0.79</a:t>
            </a:r>
            <a:endParaRPr sz="320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14ABC34D-8248-F565-4192-34DC39E1A966}"/>
              </a:ext>
            </a:extLst>
          </p:cNvPr>
          <p:cNvSpPr>
            <a:spLocks noGrp="1"/>
          </p:cNvSpPr>
          <p:nvPr/>
        </p:nvSpPr>
        <p:spPr>
          <a:xfrm>
            <a:off x="320040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ESTOI</a:t>
            </a:r>
            <a:endParaRPr sz="120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1CEA6D3-73CC-4550-3FFB-7B41BF73F139}"/>
              </a:ext>
            </a:extLst>
          </p:cNvPr>
          <p:cNvSpPr>
            <a:spLocks noGrp="1"/>
          </p:cNvSpPr>
          <p:nvPr/>
        </p:nvSpPr>
        <p:spPr>
          <a:xfrm>
            <a:off x="320040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E0E0E0"/>
                </a:solidFill>
                <a:latin typeface="Calibri"/>
                <a:ea typeface="Calibri"/>
                <a:cs typeface="Calibri"/>
              </a:rPr>
              <a:t>+0.02 vs IFENet</a:t>
            </a:r>
            <a:endParaRPr sz="1000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218441C-DF1C-4B1D-88A5-8484CEB37479}"/>
              </a:ext>
            </a:extLst>
          </p:cNvPr>
          <p:cNvSpPr>
            <a:spLocks noGrp="1"/>
          </p:cNvSpPr>
          <p:nvPr/>
        </p:nvSpPr>
        <p:spPr>
          <a:xfrm>
            <a:off x="5989320" y="1097280"/>
            <a:ext cx="260604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E8BBC260-1BED-A26F-3476-9153C8373892}"/>
              </a:ext>
            </a:extLst>
          </p:cNvPr>
          <p:cNvSpPr>
            <a:spLocks noGrp="1"/>
          </p:cNvSpPr>
          <p:nvPr/>
        </p:nvSpPr>
        <p:spPr>
          <a:xfrm>
            <a:off x="598932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2.50</a:t>
            </a:r>
            <a:endParaRPr sz="320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FFDEE44D-1416-E98E-400B-2D5948B161C1}"/>
              </a:ext>
            </a:extLst>
          </p:cNvPr>
          <p:cNvSpPr>
            <a:spLocks noGrp="1"/>
          </p:cNvSpPr>
          <p:nvPr/>
        </p:nvSpPr>
        <p:spPr>
          <a:xfrm>
            <a:off x="598932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PESQ</a:t>
            </a:r>
            <a:endParaRPr sz="120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5D27398D-5855-EBAD-6ED9-8283C4D622AE}"/>
              </a:ext>
            </a:extLst>
          </p:cNvPr>
          <p:cNvSpPr>
            <a:spLocks noGrp="1"/>
          </p:cNvSpPr>
          <p:nvPr/>
        </p:nvSpPr>
        <p:spPr>
          <a:xfrm>
            <a:off x="598932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+0.06 vs IFENet</a:t>
            </a:r>
            <a:endParaRPr sz="1000"/>
          </a:p>
        </p:txBody>
      </p:sp>
      <p:graphicFrame>
        <p:nvGraphicFramePr>
          <p:cNvPr id="50" name="Chart"/>
          <p:cNvGraphicFramePr/>
          <p:nvPr/>
        </p:nvGraphicFramePr>
        <p:xfrm>
          <a:off x="411480" y="2606040"/>
          <a:ext cx="818388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8646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4E545CA1-F163-ABF4-3259-5E9A2F2E2219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The gains persist on the more distinct AVED setting</a:t>
            </a:r>
            <a:endParaRPr sz="260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5F32462B-F208-2295-0A1B-0EA093CC6463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AA7BAC5E-E854-0FF1-354D-3D63E92EAF49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2606040" cy="138988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64621B8A-BCBD-2EF3-BCAD-349A20247C5F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9.02</a:t>
            </a:r>
            <a:endParaRPr sz="320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FAF083D1-975C-2A59-D81D-5F12989068EA}"/>
              </a:ext>
            </a:extLst>
          </p:cNvPr>
          <p:cNvSpPr>
            <a:spLocks noGrp="1"/>
          </p:cNvSpPr>
          <p:nvPr/>
        </p:nvSpPr>
        <p:spPr>
          <a:xfrm>
            <a:off x="41148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SI-SDR (dB)</a:t>
            </a:r>
            <a:endParaRPr sz="120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3B5518D-0645-227D-5CBF-8A171CCAA855}"/>
              </a:ext>
            </a:extLst>
          </p:cNvPr>
          <p:cNvSpPr>
            <a:spLocks noGrp="1"/>
          </p:cNvSpPr>
          <p:nvPr/>
        </p:nvSpPr>
        <p:spPr>
          <a:xfrm>
            <a:off x="41148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E0E0E0"/>
                </a:solidFill>
                <a:latin typeface="Calibri"/>
                <a:ea typeface="Calibri"/>
                <a:cs typeface="Calibri"/>
              </a:rPr>
              <a:t>+0.26 vs IFENet</a:t>
            </a:r>
            <a:endParaRPr sz="100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EE6A431-F393-D2B2-1B6F-863F769D573F}"/>
              </a:ext>
            </a:extLst>
          </p:cNvPr>
          <p:cNvSpPr>
            <a:spLocks noGrp="1"/>
          </p:cNvSpPr>
          <p:nvPr/>
        </p:nvSpPr>
        <p:spPr>
          <a:xfrm>
            <a:off x="3200400" y="1097280"/>
            <a:ext cx="2606040" cy="13898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BB6A65BF-9806-D499-F6A8-513719C307B6}"/>
              </a:ext>
            </a:extLst>
          </p:cNvPr>
          <p:cNvSpPr>
            <a:spLocks noGrp="1"/>
          </p:cNvSpPr>
          <p:nvPr/>
        </p:nvSpPr>
        <p:spPr>
          <a:xfrm>
            <a:off x="320040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0.80</a:t>
            </a:r>
            <a:endParaRPr sz="320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14ABC34D-8248-F565-4192-34DC39E1A966}"/>
              </a:ext>
            </a:extLst>
          </p:cNvPr>
          <p:cNvSpPr>
            <a:spLocks noGrp="1"/>
          </p:cNvSpPr>
          <p:nvPr/>
        </p:nvSpPr>
        <p:spPr>
          <a:xfrm>
            <a:off x="320040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ESTOI</a:t>
            </a:r>
            <a:endParaRPr sz="120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1CEA6D3-73CC-4550-3FFB-7B41BF73F139}"/>
              </a:ext>
            </a:extLst>
          </p:cNvPr>
          <p:cNvSpPr>
            <a:spLocks noGrp="1"/>
          </p:cNvSpPr>
          <p:nvPr/>
        </p:nvSpPr>
        <p:spPr>
          <a:xfrm>
            <a:off x="320040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E0E0E0"/>
                </a:solidFill>
                <a:latin typeface="Calibri"/>
                <a:ea typeface="Calibri"/>
                <a:cs typeface="Calibri"/>
              </a:rPr>
              <a:t>+0.03 vs IFENet</a:t>
            </a:r>
            <a:endParaRPr sz="1000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218441C-DF1C-4B1D-88A5-8484CEB37479}"/>
              </a:ext>
            </a:extLst>
          </p:cNvPr>
          <p:cNvSpPr>
            <a:spLocks noGrp="1"/>
          </p:cNvSpPr>
          <p:nvPr/>
        </p:nvSpPr>
        <p:spPr>
          <a:xfrm>
            <a:off x="5989320" y="1097280"/>
            <a:ext cx="260604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E8BBC260-1BED-A26F-3476-9153C8373892}"/>
              </a:ext>
            </a:extLst>
          </p:cNvPr>
          <p:cNvSpPr>
            <a:spLocks noGrp="1"/>
          </p:cNvSpPr>
          <p:nvPr/>
        </p:nvSpPr>
        <p:spPr>
          <a:xfrm>
            <a:off x="598932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1.99</a:t>
            </a:r>
            <a:endParaRPr sz="320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FFDEE44D-1416-E98E-400B-2D5948B161C1}"/>
              </a:ext>
            </a:extLst>
          </p:cNvPr>
          <p:cNvSpPr>
            <a:spLocks noGrp="1"/>
          </p:cNvSpPr>
          <p:nvPr/>
        </p:nvSpPr>
        <p:spPr>
          <a:xfrm>
            <a:off x="598932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PESQ</a:t>
            </a:r>
            <a:endParaRPr sz="120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5D27398D-5855-EBAD-6ED9-8283C4D622AE}"/>
              </a:ext>
            </a:extLst>
          </p:cNvPr>
          <p:cNvSpPr>
            <a:spLocks noGrp="1"/>
          </p:cNvSpPr>
          <p:nvPr/>
        </p:nvSpPr>
        <p:spPr>
          <a:xfrm>
            <a:off x="598932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+0.08 vs IFENet</a:t>
            </a:r>
            <a:endParaRPr sz="1000"/>
          </a:p>
        </p:txBody>
      </p:sp>
      <p:graphicFrame>
        <p:nvGraphicFramePr>
          <p:cNvPr id="50" name="Chart"/>
          <p:cNvGraphicFramePr/>
          <p:nvPr/>
        </p:nvGraphicFramePr>
        <p:xfrm>
          <a:off x="411480" y="2606040"/>
          <a:ext cx="818388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8646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4E545CA1-F163-ABF4-3259-5E9A2F2E2219}"/>
              </a:ext>
            </a:extLst>
          </p:cNvPr>
          <p:cNvSpPr>
            <a:spLocks noGrp="1"/>
          </p:cNvSpPr>
          <p:nvPr/>
        </p:nvSpPr>
        <p:spPr>
          <a:xfrm>
            <a:off x="411479" y="164592"/>
            <a:ext cx="8420793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 dirty="0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The expert-routed EEG encoder contributes the largest gain</a:t>
            </a:r>
            <a:endParaRPr sz="2600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5F32462B-F208-2295-0A1B-0EA093CC6463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AA7BAC5E-E854-0FF1-354D-3D63E92EAF49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2606040" cy="1389888"/>
          </a:xfrm>
          <a:prstGeom prst="rect">
            <a:avLst/>
          </a:prstGeom>
          <a:solidFill>
            <a:srgbClr val="2E75B6"/>
          </a:solidFill>
          <a:ln w="1270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64621B8A-BCBD-2EF3-BCAD-349A20247C5F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-1.49 dB</a:t>
            </a:r>
            <a:endParaRPr sz="320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FAF083D1-975C-2A59-D81D-5F12989068EA}"/>
              </a:ext>
            </a:extLst>
          </p:cNvPr>
          <p:cNvSpPr>
            <a:spLocks noGrp="1"/>
          </p:cNvSpPr>
          <p:nvPr/>
        </p:nvSpPr>
        <p:spPr>
          <a:xfrm>
            <a:off x="41148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KUL without MEE</a:t>
            </a:r>
            <a:endParaRPr sz="120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3B5518D-0645-227D-5CBF-8A171CCAA855}"/>
              </a:ext>
            </a:extLst>
          </p:cNvPr>
          <p:cNvSpPr>
            <a:spLocks noGrp="1"/>
          </p:cNvSpPr>
          <p:nvPr/>
        </p:nvSpPr>
        <p:spPr>
          <a:xfrm>
            <a:off x="41148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E0E0E0"/>
                </a:solidFill>
                <a:latin typeface="Calibri"/>
                <a:ea typeface="Calibri"/>
                <a:cs typeface="Calibri"/>
              </a:rPr>
              <a:t>Largest KUL drop</a:t>
            </a:r>
            <a:endParaRPr sz="100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4EE6A431-F393-D2B2-1B6F-863F769D573F}"/>
              </a:ext>
            </a:extLst>
          </p:cNvPr>
          <p:cNvSpPr>
            <a:spLocks noGrp="1"/>
          </p:cNvSpPr>
          <p:nvPr/>
        </p:nvSpPr>
        <p:spPr>
          <a:xfrm>
            <a:off x="3200400" y="1097280"/>
            <a:ext cx="2606040" cy="1389888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BB6A65BF-9806-D499-F6A8-513719C307B6}"/>
              </a:ext>
            </a:extLst>
          </p:cNvPr>
          <p:cNvSpPr>
            <a:spLocks noGrp="1"/>
          </p:cNvSpPr>
          <p:nvPr/>
        </p:nvSpPr>
        <p:spPr>
          <a:xfrm>
            <a:off x="320040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-1.13 dB</a:t>
            </a:r>
            <a:endParaRPr sz="3200"/>
          </a:p>
        </p:txBody>
      </p:sp>
      <p:sp>
        <p:nvSpPr>
          <p:cNvPr id="24" name="Text 8">
            <a:extLst>
              <a:ext uri="{FF2B5EF4-FFF2-40B4-BE49-F238E27FC236}">
                <a16:creationId xmlns:a16="http://schemas.microsoft.com/office/drawing/2014/main" id="{14ABC34D-8248-F565-4192-34DC39E1A966}"/>
              </a:ext>
            </a:extLst>
          </p:cNvPr>
          <p:cNvSpPr>
            <a:spLocks noGrp="1"/>
          </p:cNvSpPr>
          <p:nvPr/>
        </p:nvSpPr>
        <p:spPr>
          <a:xfrm>
            <a:off x="320040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AVED without MEE</a:t>
            </a:r>
            <a:endParaRPr sz="1200"/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D1CEA6D3-73CC-4550-3FFB-7B41BF73F139}"/>
              </a:ext>
            </a:extLst>
          </p:cNvPr>
          <p:cNvSpPr>
            <a:spLocks noGrp="1"/>
          </p:cNvSpPr>
          <p:nvPr/>
        </p:nvSpPr>
        <p:spPr>
          <a:xfrm>
            <a:off x="320040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E0E0E0"/>
                </a:solidFill>
                <a:latin typeface="Calibri"/>
                <a:ea typeface="Calibri"/>
                <a:cs typeface="Calibri"/>
              </a:rPr>
              <a:t>Largest AVED drop</a:t>
            </a:r>
            <a:endParaRPr sz="1000"/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F218441C-DF1C-4B1D-88A5-8484CEB37479}"/>
              </a:ext>
            </a:extLst>
          </p:cNvPr>
          <p:cNvSpPr>
            <a:spLocks noGrp="1"/>
          </p:cNvSpPr>
          <p:nvPr/>
        </p:nvSpPr>
        <p:spPr>
          <a:xfrm>
            <a:off x="5989320" y="1097280"/>
            <a:ext cx="2606040" cy="1389888"/>
          </a:xfrm>
          <a:prstGeom prst="rect">
            <a:avLst/>
          </a:prstGeom>
          <a:solidFill>
            <a:srgbClr val="F2F2F2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E8BBC260-1BED-A26F-3476-9153C8373892}"/>
              </a:ext>
            </a:extLst>
          </p:cNvPr>
          <p:cNvSpPr>
            <a:spLocks noGrp="1"/>
          </p:cNvSpPr>
          <p:nvPr/>
        </p:nvSpPr>
        <p:spPr>
          <a:xfrm>
            <a:off x="5989320" y="1097280"/>
            <a:ext cx="2606040" cy="822960"/>
          </a:xfrm>
          <a:prstGeom prst="rect">
            <a:avLst/>
          </a:prstGeom>
          <a:noFill/>
        </p:spPr>
        <p:txBody>
          <a:bodyPr wrap="square" anchor="b"/>
          <a:lstStyle/>
          <a:p>
            <a:pPr marL="0" indent="0" algn="ctr">
              <a:buNone/>
            </a:pPr>
            <a:r>
              <a:rPr sz="32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All three</a:t>
            </a:r>
            <a:endParaRPr sz="3200"/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FFDEE44D-1416-E98E-400B-2D5948B161C1}"/>
              </a:ext>
            </a:extLst>
          </p:cNvPr>
          <p:cNvSpPr>
            <a:spLocks noGrp="1"/>
          </p:cNvSpPr>
          <p:nvPr/>
        </p:nvSpPr>
        <p:spPr>
          <a:xfrm>
            <a:off x="5989320" y="1828800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2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modules contribute</a:t>
            </a:r>
            <a:endParaRPr sz="1200"/>
          </a:p>
        </p:txBody>
      </p:sp>
      <p:sp>
        <p:nvSpPr>
          <p:cNvPr id="34" name="Text 13">
            <a:extLst>
              <a:ext uri="{FF2B5EF4-FFF2-40B4-BE49-F238E27FC236}">
                <a16:creationId xmlns:a16="http://schemas.microsoft.com/office/drawing/2014/main" id="{5D27398D-5855-EBAD-6ED9-8283C4D622AE}"/>
              </a:ext>
            </a:extLst>
          </p:cNvPr>
          <p:cNvSpPr>
            <a:spLocks noGrp="1"/>
          </p:cNvSpPr>
          <p:nvPr/>
        </p:nvSpPr>
        <p:spPr>
          <a:xfrm>
            <a:off x="5989320" y="2139696"/>
            <a:ext cx="2606040" cy="329184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000">
                <a:solidFill>
                  <a:srgbClr val="777777"/>
                </a:solidFill>
                <a:latin typeface="Calibri"/>
                <a:ea typeface="Calibri"/>
                <a:cs typeface="Calibri"/>
              </a:rPr>
              <a:t>MEE is most influential</a:t>
            </a:r>
            <a:endParaRPr sz="1000"/>
          </a:p>
        </p:txBody>
      </p:sp>
      <p:graphicFrame>
        <p:nvGraphicFramePr>
          <p:cNvPr id="50" name="Chart 0"/>
          <p:cNvGraphicFramePr/>
          <p:nvPr/>
        </p:nvGraphicFramePr>
        <p:xfrm>
          <a:off x="411480" y="2606040"/>
          <a:ext cx="818388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864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0">
            <a:extLst>
              <a:ext uri="{FF2B5EF4-FFF2-40B4-BE49-F238E27FC236}">
                <a16:creationId xmlns:a16="http://schemas.microsoft.com/office/drawing/2014/main" id="{8B5ECB77-9482-1CC9-1080-C7FF8F1DE1FA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Structured neural guidance improves target extraction</a:t>
            </a:r>
            <a:endParaRPr sz="260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0557BDB9-9102-B8E8-72FE-C04ED20B3592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71F7DD12-54F5-808F-8D05-9C2CE7853050}"/>
              </a:ext>
            </a:extLst>
          </p:cNvPr>
          <p:cNvSpPr>
            <a:spLocks noGrp="1"/>
          </p:cNvSpPr>
          <p:nvPr/>
        </p:nvSpPr>
        <p:spPr>
          <a:xfrm>
            <a:off x="411480" y="1097280"/>
            <a:ext cx="8339328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What EGPFNet changes</a:t>
            </a:r>
            <a:endParaRPr sz="170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0CEBB758-4562-1A79-E59C-05C7D74CDF5C}"/>
              </a:ext>
            </a:extLst>
          </p:cNvPr>
          <p:cNvSpPr>
            <a:spLocks noGrp="1"/>
          </p:cNvSpPr>
          <p:nvPr/>
        </p:nvSpPr>
        <p:spPr>
          <a:xfrm>
            <a:off x="411480" y="1435608"/>
            <a:ext cx="8339328" cy="822960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>
              <a:buNone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Long-context speech modeling + adaptive EEG experts + ordered neural fusion</a:t>
            </a:r>
            <a:endParaRPr sz="1600"/>
          </a:p>
          <a:p>
            <a:pPr marL="0" indent="0">
              <a:buNone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resulting mask guides selection while the original acoustic basis preserves reconstruction detail.</a:t>
            </a: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B5D14165-469B-D1B2-6974-E97DAA6AD3F5}"/>
              </a:ext>
            </a:extLst>
          </p:cNvPr>
          <p:cNvSpPr>
            <a:spLocks noGrp="1"/>
          </p:cNvSpPr>
          <p:nvPr/>
        </p:nvSpPr>
        <p:spPr>
          <a:xfrm>
            <a:off x="411480" y="2476161"/>
            <a:ext cx="8339328" cy="347472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1700" b="1">
                <a:solidFill>
                  <a:srgbClr val="2E75B6"/>
                </a:solidFill>
                <a:latin typeface="Calibri"/>
                <a:ea typeface="Calibri"/>
                <a:cs typeface="Calibri"/>
              </a:rPr>
              <a:t>What the evidence shows</a:t>
            </a:r>
            <a:endParaRPr sz="170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BD156622-D17A-9610-4A62-3802B3326364}"/>
              </a:ext>
            </a:extLst>
          </p:cNvPr>
          <p:cNvSpPr>
            <a:spLocks noGrp="1"/>
          </p:cNvSpPr>
          <p:nvPr/>
        </p:nvSpPr>
        <p:spPr>
          <a:xfrm>
            <a:off x="411480" y="2848071"/>
            <a:ext cx="8339328" cy="1280160"/>
          </a:xfrm>
          <a:prstGeom prst="rect">
            <a:avLst/>
          </a:prstGeom>
          <a:noFill/>
        </p:spPr>
        <p:txBody>
          <a:bodyPr wrap="square" anchor="t"/>
          <a:lstStyle/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Best SI-SDR, ESTOI, and PESQ point estimates on KUL and AVED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MEE removal causes the largest tested degradation</a:t>
            </a:r>
            <a:endParaRPr sz="1600"/>
          </a:p>
          <a:p>
            <a:pPr marL="342900" indent="-342900">
              <a:buSzPct val="100000"/>
              <a:buChar char="•"/>
            </a:pPr>
            <a:r>
              <a:rPr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Next: isolate routing, KAN, band order, and subject-independent generalization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3290424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2">
            <a:extLst>
              <a:ext uri="{FF2B5EF4-FFF2-40B4-BE49-F238E27FC236}">
                <a16:creationId xmlns:a16="http://schemas.microsoft.com/office/drawing/2014/main" id="{0F1F7C62-DA6E-AE35-4D6F-8BB613C48C56}"/>
              </a:ext>
            </a:extLst>
          </p:cNvPr>
          <p:cNvSpPr>
            <a:spLocks noGrp="1"/>
          </p:cNvSpPr>
          <p:nvPr/>
        </p:nvSpPr>
        <p:spPr>
          <a:xfrm>
            <a:off x="952500" y="2255898"/>
            <a:ext cx="7239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1350">
                <a:solidFill>
                  <a:srgbClr val="000000"/>
                </a:solidFill>
              </a:defRPr>
            </a:pPr>
            <a:r>
              <a:rPr lang="en-US" sz="1350" dirty="0">
                <a:solidFill>
                  <a:srgbClr val="000000"/>
                </a:solidFill>
              </a:rPr>
              <a:t>Supported by the NCUT Education Teaching Reform Research Project Fund,</a:t>
            </a:r>
          </a:p>
          <a:p>
            <a:pPr algn="ctr">
              <a:buNone/>
              <a:defRPr sz="1350">
                <a:solidFill>
                  <a:srgbClr val="000000"/>
                </a:solidFill>
              </a:defRPr>
            </a:pPr>
            <a:r>
              <a:rPr lang="en-US" sz="1350" dirty="0">
                <a:solidFill>
                  <a:srgbClr val="000000"/>
                </a:solidFill>
              </a:rPr>
              <a:t>the NCUT Graduate Educational Reform Research Project,</a:t>
            </a:r>
          </a:p>
          <a:p>
            <a:pPr algn="ctr">
              <a:buNone/>
              <a:defRPr sz="1350">
                <a:solidFill>
                  <a:srgbClr val="000000"/>
                </a:solidFill>
              </a:defRPr>
            </a:pPr>
            <a:r>
              <a:rPr lang="en-US" sz="1350" dirty="0">
                <a:solidFill>
                  <a:srgbClr val="000000"/>
                </a:solidFill>
              </a:rPr>
              <a:t>and the Undergraduate Training Program for Innovation and Entrepreneurship.</a:t>
            </a:r>
          </a:p>
          <a:p>
            <a:pPr algn="ctr"/>
            <a:endParaRPr lang="en-US" sz="1350" dirty="0">
              <a:solidFill>
                <a:srgbClr val="00000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E3BB2326-4F48-A5E3-3758-E8128457B6F9}"/>
              </a:ext>
            </a:extLst>
          </p:cNvPr>
          <p:cNvSpPr>
            <a:spLocks noGrp="1"/>
          </p:cNvSpPr>
          <p:nvPr/>
        </p:nvSpPr>
        <p:spPr>
          <a:xfrm>
            <a:off x="1238250" y="1354138"/>
            <a:ext cx="6667500" cy="5238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anchor="t">
            <a:normAutofit/>
          </a:bodyPr>
          <a:lstStyle>
            <a:lvl1pPr marL="342900" indent="-342900" algn="l" defTabSz="503238">
              <a:spcBef>
                <a:spcPts val="600"/>
              </a:spcBef>
              <a:spcAft>
                <a:spcPct val="0"/>
              </a:spcAft>
              <a:buFont typeface="Arial"/>
              <a:buNone/>
              <a:defRPr sz="31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269875" indent="-269875" algn="l" defTabSz="503238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31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620713" indent="-350838" algn="l" defTabSz="503238">
              <a:spcBef>
                <a:spcPct val="20000"/>
              </a:spcBef>
              <a:spcAft>
                <a:spcPct val="0"/>
              </a:spcAft>
              <a:buFont typeface="Arial"/>
              <a:buNone/>
              <a:defRPr sz="26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539750" indent="-269875" algn="l" defTabSz="503238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2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160463" indent="-620713" algn="l" defTabSz="503238">
              <a:spcBef>
                <a:spcPct val="20000"/>
              </a:spcBef>
              <a:spcAft>
                <a:spcPct val="0"/>
              </a:spcAft>
              <a:buFont typeface="Arial"/>
              <a:buNone/>
              <a:defRPr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772095" indent="-252009" algn="l" defTabSz="504017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276112" indent="-252009" algn="l" defTabSz="504017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780130" indent="-252009" algn="l" defTabSz="504017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284147" indent="-252009" algn="l" defTabSz="504017">
              <a:spcBef>
                <a:spcPct val="20000"/>
              </a:spcBef>
              <a:buFont typeface="Arial"/>
              <a:buChar char="•"/>
              <a:defRPr sz="22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/>
            <a:r>
              <a:rPr sz="3200" b="1" dirty="0"/>
              <a:t>Thank you for your attention</a:t>
            </a:r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0A0F1E2F-7369-2475-A444-DA8C457B85AA}"/>
              </a:ext>
            </a:extLst>
          </p:cNvPr>
          <p:cNvSpPr>
            <a:spLocks noGrp="1"/>
          </p:cNvSpPr>
          <p:nvPr/>
        </p:nvSpPr>
        <p:spPr>
          <a:xfrm>
            <a:off x="411480" y="932688"/>
            <a:ext cx="8321040" cy="0"/>
          </a:xfrm>
          <a:prstGeom prst="line">
            <a:avLst/>
          </a:prstGeom>
          <a:noFill/>
          <a:ln w="19050">
            <a:solidFill>
              <a:srgbClr val="2E75B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2DEFC83F-F453-7738-9CA3-C54FF469A1ED}"/>
              </a:ext>
            </a:extLst>
          </p:cNvPr>
          <p:cNvSpPr>
            <a:spLocks noGrp="1"/>
          </p:cNvSpPr>
          <p:nvPr/>
        </p:nvSpPr>
        <p:spPr>
          <a:xfrm>
            <a:off x="411480" y="164592"/>
            <a:ext cx="8046720" cy="749808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buNone/>
            </a:pPr>
            <a:r>
              <a:rPr sz="2600" b="1">
                <a:solidFill>
                  <a:srgbClr val="1F3864"/>
                </a:solidFill>
                <a:latin typeface="Calibri"/>
                <a:ea typeface="Calibri"/>
                <a:cs typeface="Calibri"/>
              </a:rPr>
              <a:t>Acknowledgments</a:t>
            </a:r>
            <a:endParaRPr sz="26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E736B9E-9F92-78A2-BF41-2DE2D0C01C89}"/>
              </a:ext>
            </a:extLst>
          </p:cNvPr>
          <p:cNvSpPr txBox="1"/>
          <p:nvPr/>
        </p:nvSpPr>
        <p:spPr>
          <a:xfrm>
            <a:off x="984538" y="3354140"/>
            <a:ext cx="71749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defRPr sz="1350">
                <a:solidFill>
                  <a:srgbClr val="000000"/>
                </a:solidFill>
              </a:defRPr>
            </a:pPr>
            <a:r>
              <a:rPr lang="en-US" altLang="zh-CN" sz="1600" dirty="0">
                <a:solidFill>
                  <a:srgbClr val="000000"/>
                </a:solidFill>
              </a:rPr>
              <a:t>Corresponding author: myuqiao@ncut.edu.cn</a:t>
            </a:r>
          </a:p>
          <a:p>
            <a:pPr algn="ctr">
              <a:buNone/>
              <a:defRPr sz="1350">
                <a:solidFill>
                  <a:srgbClr val="000000"/>
                </a:solidFill>
              </a:defRPr>
            </a:pPr>
            <a:r>
              <a:rPr lang="en-US" altLang="zh-CN" sz="1600" dirty="0">
                <a:solidFill>
                  <a:srgbClr val="000000"/>
                </a:solidFill>
              </a:rPr>
              <a:t>Presenter: hongyang_xie@qq.com</a:t>
            </a:r>
          </a:p>
        </p:txBody>
      </p:sp>
    </p:spTree>
    <p:extLst>
      <p:ext uri="{BB962C8B-B14F-4D97-AF65-F5344CB8AC3E}">
        <p14:creationId xmlns:p14="http://schemas.microsoft.com/office/powerpoint/2010/main" val="70403097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HRW_vorlage_Powerpoint_20September2010">
  <a:themeElements>
    <a:clrScheme name="Custom 1">
      <a:dk1>
        <a:sysClr val="windowText" lastClr="000000"/>
      </a:dk1>
      <a:lt1>
        <a:sysClr val="window" lastClr="FFFFFF"/>
      </a:lt1>
      <a:dk2>
        <a:srgbClr val="28255A"/>
      </a:dk2>
      <a:lt2>
        <a:srgbClr val="BEBEBE"/>
      </a:lt2>
      <a:accent1>
        <a:srgbClr val="00AFC8"/>
      </a:accent1>
      <a:accent2>
        <a:srgbClr val="0088C8"/>
      </a:accent2>
      <a:accent3>
        <a:srgbClr val="7AB51D"/>
      </a:accent3>
      <a:accent4>
        <a:srgbClr val="E2001A"/>
      </a:accent4>
      <a:accent5>
        <a:srgbClr val="E1007A"/>
      </a:accent5>
      <a:accent6>
        <a:srgbClr val="878787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ustom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HRW_vorlage_Powerpoint_20September2010">
  <a:themeElements>
    <a:clrScheme name="Custom 1">
      <a:dk1>
        <a:sysClr val="windowText" lastClr="000000"/>
      </a:dk1>
      <a:lt1>
        <a:sysClr val="window" lastClr="FFFFFF"/>
      </a:lt1>
      <a:dk2>
        <a:srgbClr val="28255A"/>
      </a:dk2>
      <a:lt2>
        <a:srgbClr val="BEBEBE"/>
      </a:lt2>
      <a:accent1>
        <a:srgbClr val="00AFC8"/>
      </a:accent1>
      <a:accent2>
        <a:srgbClr val="0088C8"/>
      </a:accent2>
      <a:accent3>
        <a:srgbClr val="7AB51D"/>
      </a:accent3>
      <a:accent4>
        <a:srgbClr val="E2001A"/>
      </a:accent4>
      <a:accent5>
        <a:srgbClr val="E1007A"/>
      </a:accent5>
      <a:accent6>
        <a:srgbClr val="878787"/>
      </a:accent6>
      <a:hlink>
        <a:srgbClr val="0000FF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ustom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800</Words>
  <Application>Microsoft Office PowerPoint</Application>
  <DocSecurity>0</DocSecurity>
  <PresentationFormat>全屏显示(16:9)</PresentationFormat>
  <Paragraphs>135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1_Office Theme</vt:lpstr>
      <vt:lpstr>HRW_vorlage_Powerpoint_20September2010</vt:lpstr>
      <vt:lpstr>Custom Design</vt:lpstr>
      <vt:lpstr>1_HRW_vorlage_Powerpoint_20September2010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弘杨 谢</cp:lastModifiedBy>
  <cp:revision>1</cp:revision>
  <dcterms:created xsi:type="dcterms:W3CDTF">2026-08-30T09:49:13Z</dcterms:created>
  <dcterms:modified xsi:type="dcterms:W3CDTF">2026-08-30T10:19:38Z</dcterms:modified>
</cp:coreProperties>
</file>