
<file path=[Content_Types].xml><?xml version="1.0" encoding="utf-8"?>
<Types xmlns="http://schemas.openxmlformats.org/package/2006/content-types">
  <Default Extension="emf" ContentType="image/x-emf"/>
  <Default Extension="jpeg" ContentType="image/jpeg"/>
  <Default Extension="jpg" ContentType="image/jpeg"/>
  <Default Extension="m4a" ContentType="audio/mp4"/>
  <Default Extension="mov" ContentType="video/quicktime"/>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5" r:id="rId10"/>
    <p:sldId id="267" r:id="rId11"/>
    <p:sldId id="268" r:id="rId12"/>
    <p:sldId id="270" r:id="rId13"/>
    <p:sldId id="271" r:id="rId14"/>
    <p:sldId id="272" r:id="rId15"/>
    <p:sldId id="273" r:id="rId16"/>
    <p:sldId id="274" r:id="rId17"/>
    <p:sldId id="275" r:id="rId18"/>
    <p:sldId id="276"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600"/>
    <p:restoredTop sz="74968"/>
  </p:normalViewPr>
  <p:slideViewPr>
    <p:cSldViewPr snapToGrid="0">
      <p:cViewPr varScale="1">
        <p:scale>
          <a:sx n="100" d="100"/>
          <a:sy n="100" d="100"/>
        </p:scale>
        <p:origin x="1528"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B8ED84-CDA5-874C-8235-F3BC76D77C3A}" type="datetimeFigureOut">
              <a:rPr lang="en-US" smtClean="0"/>
              <a:t>9/9/26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C8442B-EC3A-DE42-98B1-09591F0E326C}" type="slidenum">
              <a:rPr lang="en-US" smtClean="0"/>
              <a:t>‹#›</a:t>
            </a:fld>
            <a:endParaRPr lang="en-US"/>
          </a:p>
        </p:txBody>
      </p:sp>
    </p:spTree>
    <p:extLst>
      <p:ext uri="{BB962C8B-B14F-4D97-AF65-F5344CB8AC3E}">
        <p14:creationId xmlns:p14="http://schemas.microsoft.com/office/powerpoint/2010/main" val="8173911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C8442B-EC3A-DE42-98B1-09591F0E326C}" type="slidenum">
              <a:rPr lang="en-US" smtClean="0"/>
              <a:t>1</a:t>
            </a:fld>
            <a:endParaRPr lang="en-US"/>
          </a:p>
        </p:txBody>
      </p:sp>
    </p:spTree>
    <p:extLst>
      <p:ext uri="{BB962C8B-B14F-4D97-AF65-F5344CB8AC3E}">
        <p14:creationId xmlns:p14="http://schemas.microsoft.com/office/powerpoint/2010/main" val="10353317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6A4DD3-4A8B-4024-22A2-97AC7D5FA6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8C75D8-39F3-E6EF-E37B-961EA58238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AF52F7-5689-8367-8C2F-76B896AA8C1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95BC563-8E36-2448-0FB4-7389840500A5}"/>
              </a:ext>
            </a:extLst>
          </p:cNvPr>
          <p:cNvSpPr>
            <a:spLocks noGrp="1"/>
          </p:cNvSpPr>
          <p:nvPr>
            <p:ph type="sldNum" sz="quarter" idx="5"/>
          </p:nvPr>
        </p:nvSpPr>
        <p:spPr/>
        <p:txBody>
          <a:bodyPr/>
          <a:lstStyle/>
          <a:p>
            <a:fld id="{05C8442B-EC3A-DE42-98B1-09591F0E326C}" type="slidenum">
              <a:rPr lang="en-US" smtClean="0"/>
              <a:t>2</a:t>
            </a:fld>
            <a:endParaRPr lang="en-US"/>
          </a:p>
        </p:txBody>
      </p:sp>
    </p:spTree>
    <p:extLst>
      <p:ext uri="{BB962C8B-B14F-4D97-AF65-F5344CB8AC3E}">
        <p14:creationId xmlns:p14="http://schemas.microsoft.com/office/powerpoint/2010/main" val="4241753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0CBDD6-CC4B-9B45-546F-F7E02AD932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9DEE03-8714-BB6A-A2B7-E91EC98308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0619F1-B393-4EFD-B079-4F1920889A9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D318D33-CE2D-680C-FB57-0A64D3BE3B11}"/>
              </a:ext>
            </a:extLst>
          </p:cNvPr>
          <p:cNvSpPr>
            <a:spLocks noGrp="1"/>
          </p:cNvSpPr>
          <p:nvPr>
            <p:ph type="sldNum" sz="quarter" idx="5"/>
          </p:nvPr>
        </p:nvSpPr>
        <p:spPr/>
        <p:txBody>
          <a:bodyPr/>
          <a:lstStyle/>
          <a:p>
            <a:fld id="{05C8442B-EC3A-DE42-98B1-09591F0E326C}" type="slidenum">
              <a:rPr lang="en-US" smtClean="0"/>
              <a:t>3</a:t>
            </a:fld>
            <a:endParaRPr lang="en-US"/>
          </a:p>
        </p:txBody>
      </p:sp>
    </p:spTree>
    <p:extLst>
      <p:ext uri="{BB962C8B-B14F-4D97-AF65-F5344CB8AC3E}">
        <p14:creationId xmlns:p14="http://schemas.microsoft.com/office/powerpoint/2010/main" val="17774400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C8FB9F-138E-2410-72D9-1A280EB4B9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08DA8D-8728-32AB-E27A-7A3548E7C5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62E495-53E0-8AAD-4F9C-DC65A211298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A44C9C3-A6EA-6BFD-BC6A-7127CCC42C70}"/>
              </a:ext>
            </a:extLst>
          </p:cNvPr>
          <p:cNvSpPr>
            <a:spLocks noGrp="1"/>
          </p:cNvSpPr>
          <p:nvPr>
            <p:ph type="sldNum" sz="quarter" idx="5"/>
          </p:nvPr>
        </p:nvSpPr>
        <p:spPr/>
        <p:txBody>
          <a:bodyPr/>
          <a:lstStyle/>
          <a:p>
            <a:fld id="{05C8442B-EC3A-DE42-98B1-09591F0E326C}" type="slidenum">
              <a:rPr lang="en-US" smtClean="0"/>
              <a:t>4</a:t>
            </a:fld>
            <a:endParaRPr lang="en-US"/>
          </a:p>
        </p:txBody>
      </p:sp>
    </p:spTree>
    <p:extLst>
      <p:ext uri="{BB962C8B-B14F-4D97-AF65-F5344CB8AC3E}">
        <p14:creationId xmlns:p14="http://schemas.microsoft.com/office/powerpoint/2010/main" val="345273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0B3039-4470-B2AB-3322-C227732DF9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4DAE0E-3BE9-407D-F968-17415562E5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5107ED-5A09-B9A3-6DF8-085CF9D2967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658A4E6-46EA-9E8C-55C8-42556C8CEDE1}"/>
              </a:ext>
            </a:extLst>
          </p:cNvPr>
          <p:cNvSpPr>
            <a:spLocks noGrp="1"/>
          </p:cNvSpPr>
          <p:nvPr>
            <p:ph type="sldNum" sz="quarter" idx="5"/>
          </p:nvPr>
        </p:nvSpPr>
        <p:spPr/>
        <p:txBody>
          <a:bodyPr/>
          <a:lstStyle/>
          <a:p>
            <a:fld id="{05C8442B-EC3A-DE42-98B1-09591F0E326C}" type="slidenum">
              <a:rPr lang="en-US" smtClean="0"/>
              <a:t>5</a:t>
            </a:fld>
            <a:endParaRPr lang="en-US"/>
          </a:p>
        </p:txBody>
      </p:sp>
    </p:spTree>
    <p:extLst>
      <p:ext uri="{BB962C8B-B14F-4D97-AF65-F5344CB8AC3E}">
        <p14:creationId xmlns:p14="http://schemas.microsoft.com/office/powerpoint/2010/main" val="19151098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C8442B-EC3A-DE42-98B1-09591F0E326C}" type="slidenum">
              <a:rPr lang="en-US" smtClean="0"/>
              <a:t>6</a:t>
            </a:fld>
            <a:endParaRPr lang="en-US"/>
          </a:p>
        </p:txBody>
      </p:sp>
    </p:spTree>
    <p:extLst>
      <p:ext uri="{BB962C8B-B14F-4D97-AF65-F5344CB8AC3E}">
        <p14:creationId xmlns:p14="http://schemas.microsoft.com/office/powerpoint/2010/main" val="1254778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With the goal of engineering a framework to do both of thsoe we ran three feasibility studies</a:t>
            </a:r>
          </a:p>
          <a:p>
            <a:endParaRPr lang="en-US"/>
          </a:p>
          <a:p>
            <a:r>
              <a:rPr lang="en-US"/>
              <a:t>We start by looking at a comparison of behavioral telemetry and EEG-based predictions in design time experimentation</a:t>
            </a:r>
          </a:p>
          <a:p>
            <a:endParaRPr lang="en-US"/>
          </a:p>
          <a:p>
            <a:r>
              <a:rPr lang="en-US"/>
              <a:t>Then I'll talk about a small project I made, classifying my own emotional arousal in real time synchronized with eye tracking </a:t>
            </a:r>
            <a:br>
              <a:rPr lang="en-US"/>
            </a:br>
            <a:r>
              <a:rPr lang="en-US"/>
              <a:t>but what is most important about this is that we created a fast enough classifier to</a:t>
            </a:r>
          </a:p>
          <a:p>
            <a:endParaRPr lang="en-US"/>
          </a:p>
          <a:p>
            <a:r>
              <a:rPr lang="en-US"/>
              <a:t>create a neuroadaptive version of tetris with continuous emotion adaptation. This will show how we leverage modern machine learning and feed affective state predictions into a live control-loop rather than using band-ratio heuristics or threshold level predictors like in previous studies. </a:t>
            </a:r>
            <a:endParaRPr lang="en-US" dirty="0"/>
          </a:p>
        </p:txBody>
      </p:sp>
      <p:sp>
        <p:nvSpPr>
          <p:cNvPr id="4" name="Slide Number Placeholder 3"/>
          <p:cNvSpPr>
            <a:spLocks noGrp="1"/>
          </p:cNvSpPr>
          <p:nvPr>
            <p:ph type="sldNum" sz="quarter" idx="5"/>
          </p:nvPr>
        </p:nvSpPr>
        <p:spPr/>
        <p:txBody>
          <a:bodyPr/>
          <a:lstStyle/>
          <a:p>
            <a:fld id="{05C8442B-EC3A-DE42-98B1-09591F0E326C}" type="slidenum">
              <a:rPr lang="en-US" smtClean="0"/>
              <a:t>7</a:t>
            </a:fld>
            <a:endParaRPr lang="en-US"/>
          </a:p>
        </p:txBody>
      </p:sp>
    </p:spTree>
    <p:extLst>
      <p:ext uri="{BB962C8B-B14F-4D97-AF65-F5344CB8AC3E}">
        <p14:creationId xmlns:p14="http://schemas.microsoft.com/office/powerpoint/2010/main" val="29277810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C8442B-EC3A-DE42-98B1-09591F0E326C}" type="slidenum">
              <a:rPr lang="en-US" smtClean="0"/>
              <a:t>8</a:t>
            </a:fld>
            <a:endParaRPr lang="en-US"/>
          </a:p>
        </p:txBody>
      </p:sp>
    </p:spTree>
    <p:extLst>
      <p:ext uri="{BB962C8B-B14F-4D97-AF65-F5344CB8AC3E}">
        <p14:creationId xmlns:p14="http://schemas.microsoft.com/office/powerpoint/2010/main" val="36848339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C8442B-EC3A-DE42-98B1-09591F0E326C}" type="slidenum">
              <a:rPr lang="en-US" smtClean="0"/>
              <a:t>9</a:t>
            </a:fld>
            <a:endParaRPr lang="en-US"/>
          </a:p>
        </p:txBody>
      </p:sp>
    </p:spTree>
    <p:extLst>
      <p:ext uri="{BB962C8B-B14F-4D97-AF65-F5344CB8AC3E}">
        <p14:creationId xmlns:p14="http://schemas.microsoft.com/office/powerpoint/2010/main" val="7394741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C8442B-EC3A-DE42-98B1-09591F0E326C}" type="slidenum">
              <a:rPr lang="en-US" smtClean="0"/>
              <a:t>10</a:t>
            </a:fld>
            <a:endParaRPr lang="en-US"/>
          </a:p>
        </p:txBody>
      </p:sp>
    </p:spTree>
    <p:extLst>
      <p:ext uri="{BB962C8B-B14F-4D97-AF65-F5344CB8AC3E}">
        <p14:creationId xmlns:p14="http://schemas.microsoft.com/office/powerpoint/2010/main" val="38640097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C8442B-EC3A-DE42-98B1-09591F0E326C}" type="slidenum">
              <a:rPr lang="en-US" smtClean="0"/>
              <a:t>11</a:t>
            </a:fld>
            <a:endParaRPr lang="en-US"/>
          </a:p>
        </p:txBody>
      </p:sp>
    </p:spTree>
    <p:extLst>
      <p:ext uri="{BB962C8B-B14F-4D97-AF65-F5344CB8AC3E}">
        <p14:creationId xmlns:p14="http://schemas.microsoft.com/office/powerpoint/2010/main" val="28754378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1C4E19-AC08-C5E0-654B-C57FC20897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E35718-4F38-4E0B-FC74-7C1BCBB7BC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603C25-A7A3-4B83-0AD1-920D187CBE5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9058891-5D8D-A85A-FB4F-8FDF90B468B2}"/>
              </a:ext>
            </a:extLst>
          </p:cNvPr>
          <p:cNvSpPr>
            <a:spLocks noGrp="1"/>
          </p:cNvSpPr>
          <p:nvPr>
            <p:ph type="sldNum" sz="quarter" idx="5"/>
          </p:nvPr>
        </p:nvSpPr>
        <p:spPr/>
        <p:txBody>
          <a:bodyPr/>
          <a:lstStyle/>
          <a:p>
            <a:fld id="{05C8442B-EC3A-DE42-98B1-09591F0E326C}" type="slidenum">
              <a:rPr lang="en-US" smtClean="0"/>
              <a:t>12</a:t>
            </a:fld>
            <a:endParaRPr lang="en-US"/>
          </a:p>
        </p:txBody>
      </p:sp>
    </p:spTree>
    <p:extLst>
      <p:ext uri="{BB962C8B-B14F-4D97-AF65-F5344CB8AC3E}">
        <p14:creationId xmlns:p14="http://schemas.microsoft.com/office/powerpoint/2010/main" val="2248330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90D169-85E6-E96A-159C-814AA2BBB3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D71E3C-83D5-F975-8A55-659DD80E6C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C6E682-EEB3-B35F-0259-C966820523E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FDB7308-2F7B-AFEC-3B16-77F578020F5A}"/>
              </a:ext>
            </a:extLst>
          </p:cNvPr>
          <p:cNvSpPr>
            <a:spLocks noGrp="1"/>
          </p:cNvSpPr>
          <p:nvPr>
            <p:ph type="sldNum" sz="quarter" idx="5"/>
          </p:nvPr>
        </p:nvSpPr>
        <p:spPr/>
        <p:txBody>
          <a:bodyPr/>
          <a:lstStyle/>
          <a:p>
            <a:fld id="{05C8442B-EC3A-DE42-98B1-09591F0E326C}" type="slidenum">
              <a:rPr lang="en-US" smtClean="0"/>
              <a:t>13</a:t>
            </a:fld>
            <a:endParaRPr lang="en-US"/>
          </a:p>
        </p:txBody>
      </p:sp>
    </p:spTree>
    <p:extLst>
      <p:ext uri="{BB962C8B-B14F-4D97-AF65-F5344CB8AC3E}">
        <p14:creationId xmlns:p14="http://schemas.microsoft.com/office/powerpoint/2010/main" val="42194078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7A5100-3F28-7432-50DC-169EE3B557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EEA971-8DD0-0DB8-A130-C2A5D4B392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C333BA-E752-8789-4326-C19D1BD030D0}"/>
              </a:ext>
            </a:extLst>
          </p:cNvPr>
          <p:cNvSpPr>
            <a:spLocks noGrp="1"/>
          </p:cNvSpPr>
          <p:nvPr>
            <p:ph type="body" idx="1"/>
          </p:nvPr>
        </p:nvSpPr>
        <p:spPr/>
        <p:txBody>
          <a:bodyPr/>
          <a:lstStyle/>
          <a:p>
            <a:r>
              <a:rPr lang="en-US" dirty="0"/>
              <a:t>Previous work has attempted </a:t>
            </a:r>
            <a:r>
              <a:rPr lang="en-US" dirty="0" err="1"/>
              <a:t>biocybernetic</a:t>
            </a:r>
            <a:r>
              <a:rPr lang="en-US" dirty="0"/>
              <a:t> loops on Tetris [7, 8, 9] using EEG.</a:t>
            </a:r>
          </a:p>
          <a:p>
            <a:r>
              <a:rPr lang="en-US" dirty="0"/>
              <a:t>We differ by predicting emotion instead of cognitive workload or engagement, and by applying continuous adaptation throughout the entire session (no thresholds and no levels) by using a modern DL pipeline and feeding predictions to a system control loop.</a:t>
            </a:r>
          </a:p>
        </p:txBody>
      </p:sp>
      <p:sp>
        <p:nvSpPr>
          <p:cNvPr id="4" name="Slide Number Placeholder 3">
            <a:extLst>
              <a:ext uri="{FF2B5EF4-FFF2-40B4-BE49-F238E27FC236}">
                <a16:creationId xmlns:a16="http://schemas.microsoft.com/office/drawing/2014/main" id="{87EB3749-C19C-E3E9-7C2A-EF43B42D8D48}"/>
              </a:ext>
            </a:extLst>
          </p:cNvPr>
          <p:cNvSpPr>
            <a:spLocks noGrp="1"/>
          </p:cNvSpPr>
          <p:nvPr>
            <p:ph type="sldNum" sz="quarter" idx="5"/>
          </p:nvPr>
        </p:nvSpPr>
        <p:spPr/>
        <p:txBody>
          <a:bodyPr/>
          <a:lstStyle/>
          <a:p>
            <a:fld id="{05C8442B-EC3A-DE42-98B1-09591F0E326C}" type="slidenum">
              <a:rPr lang="en-US" smtClean="0"/>
              <a:t>14</a:t>
            </a:fld>
            <a:endParaRPr lang="en-US"/>
          </a:p>
        </p:txBody>
      </p:sp>
    </p:spTree>
    <p:extLst>
      <p:ext uri="{BB962C8B-B14F-4D97-AF65-F5344CB8AC3E}">
        <p14:creationId xmlns:p14="http://schemas.microsoft.com/office/powerpoint/2010/main" val="19266450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BFA17D-81A0-11DC-71AA-71BA2BC5E1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595EB0-0B9F-C133-497E-5965CD5CC7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6715DB-FD40-4C40-0F11-58653B15460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6EA6F43-633A-C310-DD58-4955C18C2CD2}"/>
              </a:ext>
            </a:extLst>
          </p:cNvPr>
          <p:cNvSpPr>
            <a:spLocks noGrp="1"/>
          </p:cNvSpPr>
          <p:nvPr>
            <p:ph type="sldNum" sz="quarter" idx="5"/>
          </p:nvPr>
        </p:nvSpPr>
        <p:spPr/>
        <p:txBody>
          <a:bodyPr/>
          <a:lstStyle/>
          <a:p>
            <a:fld id="{05C8442B-EC3A-DE42-98B1-09591F0E326C}" type="slidenum">
              <a:rPr lang="en-US" smtClean="0"/>
              <a:t>15</a:t>
            </a:fld>
            <a:endParaRPr lang="en-US"/>
          </a:p>
        </p:txBody>
      </p:sp>
    </p:spTree>
    <p:extLst>
      <p:ext uri="{BB962C8B-B14F-4D97-AF65-F5344CB8AC3E}">
        <p14:creationId xmlns:p14="http://schemas.microsoft.com/office/powerpoint/2010/main" val="397423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C8442B-EC3A-DE42-98B1-09591F0E326C}" type="slidenum">
              <a:rPr lang="en-US" smtClean="0"/>
              <a:t>16</a:t>
            </a:fld>
            <a:endParaRPr lang="en-US"/>
          </a:p>
        </p:txBody>
      </p:sp>
    </p:spTree>
    <p:extLst>
      <p:ext uri="{BB962C8B-B14F-4D97-AF65-F5344CB8AC3E}">
        <p14:creationId xmlns:p14="http://schemas.microsoft.com/office/powerpoint/2010/main" val="6671998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C8442B-EC3A-DE42-98B1-09591F0E326C}" type="slidenum">
              <a:rPr lang="en-US" smtClean="0"/>
              <a:t>17</a:t>
            </a:fld>
            <a:endParaRPr lang="en-US"/>
          </a:p>
        </p:txBody>
      </p:sp>
    </p:spTree>
    <p:extLst>
      <p:ext uri="{BB962C8B-B14F-4D97-AF65-F5344CB8AC3E}">
        <p14:creationId xmlns:p14="http://schemas.microsoft.com/office/powerpoint/2010/main" val="18196282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C8442B-EC3A-DE42-98B1-09591F0E326C}" type="slidenum">
              <a:rPr lang="en-US" smtClean="0"/>
              <a:t>18</a:t>
            </a:fld>
            <a:endParaRPr lang="en-US"/>
          </a:p>
        </p:txBody>
      </p:sp>
    </p:spTree>
    <p:extLst>
      <p:ext uri="{BB962C8B-B14F-4D97-AF65-F5344CB8AC3E}">
        <p14:creationId xmlns:p14="http://schemas.microsoft.com/office/powerpoint/2010/main" val="1105733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D9DC0-C5E7-B916-3B4C-2513E08CC1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D85B852-D5E3-01DE-01A2-55888BC34E5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0689DFB-1B8C-5E8E-7C09-178BE52FDA4B}"/>
              </a:ext>
            </a:extLst>
          </p:cNvPr>
          <p:cNvSpPr>
            <a:spLocks noGrp="1"/>
          </p:cNvSpPr>
          <p:nvPr>
            <p:ph type="dt" sz="half" idx="10"/>
          </p:nvPr>
        </p:nvSpPr>
        <p:spPr/>
        <p:txBody>
          <a:bodyPr/>
          <a:lstStyle/>
          <a:p>
            <a:fld id="{60B9AF7B-CA99-0E46-8FBF-79FCC6FB6206}" type="datetimeFigureOut">
              <a:rPr lang="en-US" smtClean="0"/>
              <a:t>9/9/26</a:t>
            </a:fld>
            <a:endParaRPr lang="en-US"/>
          </a:p>
        </p:txBody>
      </p:sp>
      <p:sp>
        <p:nvSpPr>
          <p:cNvPr id="5" name="Footer Placeholder 4">
            <a:extLst>
              <a:ext uri="{FF2B5EF4-FFF2-40B4-BE49-F238E27FC236}">
                <a16:creationId xmlns:a16="http://schemas.microsoft.com/office/drawing/2014/main" id="{A1135650-1F8D-42A9-209C-DC1948FAD4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E6C146-D860-5A95-23F0-B98D666B7D02}"/>
              </a:ext>
            </a:extLst>
          </p:cNvPr>
          <p:cNvSpPr>
            <a:spLocks noGrp="1"/>
          </p:cNvSpPr>
          <p:nvPr>
            <p:ph type="sldNum" sz="quarter" idx="12"/>
          </p:nvPr>
        </p:nvSpPr>
        <p:spPr/>
        <p:txBody>
          <a:bodyPr/>
          <a:lstStyle/>
          <a:p>
            <a:fld id="{BD996489-AF3C-BC44-BCD0-60493B3E3059}" type="slidenum">
              <a:rPr lang="en-US" smtClean="0"/>
              <a:t>‹#›</a:t>
            </a:fld>
            <a:endParaRPr lang="en-US"/>
          </a:p>
        </p:txBody>
      </p:sp>
    </p:spTree>
    <p:extLst>
      <p:ext uri="{BB962C8B-B14F-4D97-AF65-F5344CB8AC3E}">
        <p14:creationId xmlns:p14="http://schemas.microsoft.com/office/powerpoint/2010/main" val="36800849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19C3A-AFE4-354B-674F-1437EAA142E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7D791E8-55CB-0AB3-C0A9-3D79B247635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5FF173-1259-873D-E26F-1998F7991E44}"/>
              </a:ext>
            </a:extLst>
          </p:cNvPr>
          <p:cNvSpPr>
            <a:spLocks noGrp="1"/>
          </p:cNvSpPr>
          <p:nvPr>
            <p:ph type="dt" sz="half" idx="10"/>
          </p:nvPr>
        </p:nvSpPr>
        <p:spPr/>
        <p:txBody>
          <a:bodyPr/>
          <a:lstStyle/>
          <a:p>
            <a:fld id="{60B9AF7B-CA99-0E46-8FBF-79FCC6FB6206}" type="datetimeFigureOut">
              <a:rPr lang="en-US" smtClean="0"/>
              <a:t>9/9/26</a:t>
            </a:fld>
            <a:endParaRPr lang="en-US"/>
          </a:p>
        </p:txBody>
      </p:sp>
      <p:sp>
        <p:nvSpPr>
          <p:cNvPr id="5" name="Footer Placeholder 4">
            <a:extLst>
              <a:ext uri="{FF2B5EF4-FFF2-40B4-BE49-F238E27FC236}">
                <a16:creationId xmlns:a16="http://schemas.microsoft.com/office/drawing/2014/main" id="{A33EDE3D-B404-3F4B-2718-4EA0EF0A81E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D40B75-4F9C-33F4-96D7-84F66C6EF0BD}"/>
              </a:ext>
            </a:extLst>
          </p:cNvPr>
          <p:cNvSpPr>
            <a:spLocks noGrp="1"/>
          </p:cNvSpPr>
          <p:nvPr>
            <p:ph type="sldNum" sz="quarter" idx="12"/>
          </p:nvPr>
        </p:nvSpPr>
        <p:spPr/>
        <p:txBody>
          <a:bodyPr/>
          <a:lstStyle/>
          <a:p>
            <a:fld id="{BD996489-AF3C-BC44-BCD0-60493B3E3059}" type="slidenum">
              <a:rPr lang="en-US" smtClean="0"/>
              <a:t>‹#›</a:t>
            </a:fld>
            <a:endParaRPr lang="en-US"/>
          </a:p>
        </p:txBody>
      </p:sp>
    </p:spTree>
    <p:extLst>
      <p:ext uri="{BB962C8B-B14F-4D97-AF65-F5344CB8AC3E}">
        <p14:creationId xmlns:p14="http://schemas.microsoft.com/office/powerpoint/2010/main" val="26028591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1EB2B-AF2D-348E-A94E-350FC7A3404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521BBA1-8F7B-0927-A342-932D5A9709B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8F351E7-7D9F-C456-B71B-282B8525CA9E}"/>
              </a:ext>
            </a:extLst>
          </p:cNvPr>
          <p:cNvSpPr>
            <a:spLocks noGrp="1"/>
          </p:cNvSpPr>
          <p:nvPr>
            <p:ph type="dt" sz="half" idx="10"/>
          </p:nvPr>
        </p:nvSpPr>
        <p:spPr/>
        <p:txBody>
          <a:bodyPr/>
          <a:lstStyle/>
          <a:p>
            <a:fld id="{60B9AF7B-CA99-0E46-8FBF-79FCC6FB6206}" type="datetimeFigureOut">
              <a:rPr lang="en-US" smtClean="0"/>
              <a:t>9/9/26</a:t>
            </a:fld>
            <a:endParaRPr lang="en-US"/>
          </a:p>
        </p:txBody>
      </p:sp>
      <p:sp>
        <p:nvSpPr>
          <p:cNvPr id="5" name="Footer Placeholder 4">
            <a:extLst>
              <a:ext uri="{FF2B5EF4-FFF2-40B4-BE49-F238E27FC236}">
                <a16:creationId xmlns:a16="http://schemas.microsoft.com/office/drawing/2014/main" id="{A2A8B9DF-CC80-C377-8618-4304DA3E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454148-B306-8BE4-D511-F79C0EAB8821}"/>
              </a:ext>
            </a:extLst>
          </p:cNvPr>
          <p:cNvSpPr>
            <a:spLocks noGrp="1"/>
          </p:cNvSpPr>
          <p:nvPr>
            <p:ph type="sldNum" sz="quarter" idx="12"/>
          </p:nvPr>
        </p:nvSpPr>
        <p:spPr/>
        <p:txBody>
          <a:bodyPr/>
          <a:lstStyle/>
          <a:p>
            <a:fld id="{BD996489-AF3C-BC44-BCD0-60493B3E3059}" type="slidenum">
              <a:rPr lang="en-US" smtClean="0"/>
              <a:t>‹#›</a:t>
            </a:fld>
            <a:endParaRPr lang="en-US"/>
          </a:p>
        </p:txBody>
      </p:sp>
    </p:spTree>
    <p:extLst>
      <p:ext uri="{BB962C8B-B14F-4D97-AF65-F5344CB8AC3E}">
        <p14:creationId xmlns:p14="http://schemas.microsoft.com/office/powerpoint/2010/main" val="41412040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300AE-F211-C4B8-4674-FE595AEF010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E21D4A8-692F-049A-3CFD-07DE490B886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329B1F0-1025-0DB8-0696-18736F6AE8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3EA8065-D91A-2AD2-25F5-BDA0DA385FFA}"/>
              </a:ext>
            </a:extLst>
          </p:cNvPr>
          <p:cNvSpPr>
            <a:spLocks noGrp="1"/>
          </p:cNvSpPr>
          <p:nvPr>
            <p:ph type="dt" sz="half" idx="10"/>
          </p:nvPr>
        </p:nvSpPr>
        <p:spPr/>
        <p:txBody>
          <a:bodyPr/>
          <a:lstStyle/>
          <a:p>
            <a:fld id="{60B9AF7B-CA99-0E46-8FBF-79FCC6FB6206}" type="datetimeFigureOut">
              <a:rPr lang="en-US" smtClean="0"/>
              <a:t>9/9/26</a:t>
            </a:fld>
            <a:endParaRPr lang="en-US"/>
          </a:p>
        </p:txBody>
      </p:sp>
      <p:sp>
        <p:nvSpPr>
          <p:cNvPr id="6" name="Footer Placeholder 5">
            <a:extLst>
              <a:ext uri="{FF2B5EF4-FFF2-40B4-BE49-F238E27FC236}">
                <a16:creationId xmlns:a16="http://schemas.microsoft.com/office/drawing/2014/main" id="{D62082AC-98D8-2909-ACC9-4495E1DBC9A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A680EE8-2005-3E15-ACC8-BB2AD2E6D92E}"/>
              </a:ext>
            </a:extLst>
          </p:cNvPr>
          <p:cNvSpPr>
            <a:spLocks noGrp="1"/>
          </p:cNvSpPr>
          <p:nvPr>
            <p:ph type="sldNum" sz="quarter" idx="12"/>
          </p:nvPr>
        </p:nvSpPr>
        <p:spPr/>
        <p:txBody>
          <a:bodyPr/>
          <a:lstStyle/>
          <a:p>
            <a:fld id="{BD996489-AF3C-BC44-BCD0-60493B3E3059}" type="slidenum">
              <a:rPr lang="en-US" smtClean="0"/>
              <a:t>‹#›</a:t>
            </a:fld>
            <a:endParaRPr lang="en-US"/>
          </a:p>
        </p:txBody>
      </p:sp>
    </p:spTree>
    <p:extLst>
      <p:ext uri="{BB962C8B-B14F-4D97-AF65-F5344CB8AC3E}">
        <p14:creationId xmlns:p14="http://schemas.microsoft.com/office/powerpoint/2010/main" val="2118913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43787-48EC-A651-379D-F45E6E27AA3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782317F-5D8D-F86A-41EA-89A23C54F68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F3E8125-ABE0-DE95-2F86-AF3FD0EE603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032C5F2-CD50-0F5B-24F6-26E5F06CC25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390B117-E167-01DE-566F-ED9D23E9E05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823E314-25CF-7BBA-5A71-8AC718C0F635}"/>
              </a:ext>
            </a:extLst>
          </p:cNvPr>
          <p:cNvSpPr>
            <a:spLocks noGrp="1"/>
          </p:cNvSpPr>
          <p:nvPr>
            <p:ph type="dt" sz="half" idx="10"/>
          </p:nvPr>
        </p:nvSpPr>
        <p:spPr/>
        <p:txBody>
          <a:bodyPr/>
          <a:lstStyle/>
          <a:p>
            <a:fld id="{60B9AF7B-CA99-0E46-8FBF-79FCC6FB6206}" type="datetimeFigureOut">
              <a:rPr lang="en-US" smtClean="0"/>
              <a:t>9/9/26</a:t>
            </a:fld>
            <a:endParaRPr lang="en-US"/>
          </a:p>
        </p:txBody>
      </p:sp>
      <p:sp>
        <p:nvSpPr>
          <p:cNvPr id="8" name="Footer Placeholder 7">
            <a:extLst>
              <a:ext uri="{FF2B5EF4-FFF2-40B4-BE49-F238E27FC236}">
                <a16:creationId xmlns:a16="http://schemas.microsoft.com/office/drawing/2014/main" id="{8FD84357-D9CD-F9CF-7447-B0EFA02628D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D01B066-7198-03A5-6CA3-D0A1FFD40B91}"/>
              </a:ext>
            </a:extLst>
          </p:cNvPr>
          <p:cNvSpPr>
            <a:spLocks noGrp="1"/>
          </p:cNvSpPr>
          <p:nvPr>
            <p:ph type="sldNum" sz="quarter" idx="12"/>
          </p:nvPr>
        </p:nvSpPr>
        <p:spPr/>
        <p:txBody>
          <a:bodyPr/>
          <a:lstStyle/>
          <a:p>
            <a:fld id="{BD996489-AF3C-BC44-BCD0-60493B3E3059}" type="slidenum">
              <a:rPr lang="en-US" smtClean="0"/>
              <a:t>‹#›</a:t>
            </a:fld>
            <a:endParaRPr lang="en-US"/>
          </a:p>
        </p:txBody>
      </p:sp>
    </p:spTree>
    <p:extLst>
      <p:ext uri="{BB962C8B-B14F-4D97-AF65-F5344CB8AC3E}">
        <p14:creationId xmlns:p14="http://schemas.microsoft.com/office/powerpoint/2010/main" val="10175809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5A0BF-8977-6984-FBBD-93CED4130C8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FC9A161-D7BE-774A-682A-73E8B36344C8}"/>
              </a:ext>
            </a:extLst>
          </p:cNvPr>
          <p:cNvSpPr>
            <a:spLocks noGrp="1"/>
          </p:cNvSpPr>
          <p:nvPr>
            <p:ph type="dt" sz="half" idx="10"/>
          </p:nvPr>
        </p:nvSpPr>
        <p:spPr/>
        <p:txBody>
          <a:bodyPr/>
          <a:lstStyle/>
          <a:p>
            <a:fld id="{60B9AF7B-CA99-0E46-8FBF-79FCC6FB6206}" type="datetimeFigureOut">
              <a:rPr lang="en-US" smtClean="0"/>
              <a:t>9/9/26</a:t>
            </a:fld>
            <a:endParaRPr lang="en-US"/>
          </a:p>
        </p:txBody>
      </p:sp>
      <p:sp>
        <p:nvSpPr>
          <p:cNvPr id="4" name="Footer Placeholder 3">
            <a:extLst>
              <a:ext uri="{FF2B5EF4-FFF2-40B4-BE49-F238E27FC236}">
                <a16:creationId xmlns:a16="http://schemas.microsoft.com/office/drawing/2014/main" id="{974E2ADC-64B8-0215-F21D-7ABD592429E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83A587E-BF2C-ECC1-778B-36335637D02F}"/>
              </a:ext>
            </a:extLst>
          </p:cNvPr>
          <p:cNvSpPr>
            <a:spLocks noGrp="1"/>
          </p:cNvSpPr>
          <p:nvPr>
            <p:ph type="sldNum" sz="quarter" idx="12"/>
          </p:nvPr>
        </p:nvSpPr>
        <p:spPr/>
        <p:txBody>
          <a:bodyPr/>
          <a:lstStyle/>
          <a:p>
            <a:fld id="{BD996489-AF3C-BC44-BCD0-60493B3E3059}" type="slidenum">
              <a:rPr lang="en-US" smtClean="0"/>
              <a:t>‹#›</a:t>
            </a:fld>
            <a:endParaRPr lang="en-US"/>
          </a:p>
        </p:txBody>
      </p:sp>
    </p:spTree>
    <p:extLst>
      <p:ext uri="{BB962C8B-B14F-4D97-AF65-F5344CB8AC3E}">
        <p14:creationId xmlns:p14="http://schemas.microsoft.com/office/powerpoint/2010/main" val="6610233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CD30347-751C-A62B-0BA7-2782B47BF86D}"/>
              </a:ext>
            </a:extLst>
          </p:cNvPr>
          <p:cNvSpPr>
            <a:spLocks noGrp="1"/>
          </p:cNvSpPr>
          <p:nvPr>
            <p:ph type="dt" sz="half" idx="10"/>
          </p:nvPr>
        </p:nvSpPr>
        <p:spPr/>
        <p:txBody>
          <a:bodyPr/>
          <a:lstStyle/>
          <a:p>
            <a:fld id="{60B9AF7B-CA99-0E46-8FBF-79FCC6FB6206}" type="datetimeFigureOut">
              <a:rPr lang="en-US" smtClean="0"/>
              <a:t>9/9/26</a:t>
            </a:fld>
            <a:endParaRPr lang="en-US"/>
          </a:p>
        </p:txBody>
      </p:sp>
      <p:sp>
        <p:nvSpPr>
          <p:cNvPr id="3" name="Footer Placeholder 2">
            <a:extLst>
              <a:ext uri="{FF2B5EF4-FFF2-40B4-BE49-F238E27FC236}">
                <a16:creationId xmlns:a16="http://schemas.microsoft.com/office/drawing/2014/main" id="{E3A8EA37-DA4C-CBB7-29B3-25A91B4906D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4668F1B-6A59-27E9-A924-CB5760A05022}"/>
              </a:ext>
            </a:extLst>
          </p:cNvPr>
          <p:cNvSpPr>
            <a:spLocks noGrp="1"/>
          </p:cNvSpPr>
          <p:nvPr>
            <p:ph type="sldNum" sz="quarter" idx="12"/>
          </p:nvPr>
        </p:nvSpPr>
        <p:spPr/>
        <p:txBody>
          <a:bodyPr/>
          <a:lstStyle/>
          <a:p>
            <a:fld id="{BD996489-AF3C-BC44-BCD0-60493B3E3059}" type="slidenum">
              <a:rPr lang="en-US" smtClean="0"/>
              <a:t>‹#›</a:t>
            </a:fld>
            <a:endParaRPr lang="en-US"/>
          </a:p>
        </p:txBody>
      </p:sp>
    </p:spTree>
    <p:extLst>
      <p:ext uri="{BB962C8B-B14F-4D97-AF65-F5344CB8AC3E}">
        <p14:creationId xmlns:p14="http://schemas.microsoft.com/office/powerpoint/2010/main" val="35713299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17470-1684-3297-56EB-E1260CD2C25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57F912C-56CD-24EC-A180-91343FB2258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3F53A2D-4282-6CC3-DB2D-5BA8C6AE2B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9EF719C-DDBF-530B-4FBC-3C14AC0F2B7F}"/>
              </a:ext>
            </a:extLst>
          </p:cNvPr>
          <p:cNvSpPr>
            <a:spLocks noGrp="1"/>
          </p:cNvSpPr>
          <p:nvPr>
            <p:ph type="dt" sz="half" idx="10"/>
          </p:nvPr>
        </p:nvSpPr>
        <p:spPr/>
        <p:txBody>
          <a:bodyPr/>
          <a:lstStyle/>
          <a:p>
            <a:fld id="{60B9AF7B-CA99-0E46-8FBF-79FCC6FB6206}" type="datetimeFigureOut">
              <a:rPr lang="en-US" smtClean="0"/>
              <a:t>9/9/26</a:t>
            </a:fld>
            <a:endParaRPr lang="en-US"/>
          </a:p>
        </p:txBody>
      </p:sp>
      <p:sp>
        <p:nvSpPr>
          <p:cNvPr id="6" name="Footer Placeholder 5">
            <a:extLst>
              <a:ext uri="{FF2B5EF4-FFF2-40B4-BE49-F238E27FC236}">
                <a16:creationId xmlns:a16="http://schemas.microsoft.com/office/drawing/2014/main" id="{DD202115-3572-3BF6-06A2-7E8F12124B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E7A84CD-471F-AC87-BF9E-6AA3E684CAF7}"/>
              </a:ext>
            </a:extLst>
          </p:cNvPr>
          <p:cNvSpPr>
            <a:spLocks noGrp="1"/>
          </p:cNvSpPr>
          <p:nvPr>
            <p:ph type="sldNum" sz="quarter" idx="12"/>
          </p:nvPr>
        </p:nvSpPr>
        <p:spPr/>
        <p:txBody>
          <a:bodyPr/>
          <a:lstStyle/>
          <a:p>
            <a:fld id="{BD996489-AF3C-BC44-BCD0-60493B3E3059}" type="slidenum">
              <a:rPr lang="en-US" smtClean="0"/>
              <a:t>‹#›</a:t>
            </a:fld>
            <a:endParaRPr lang="en-US"/>
          </a:p>
        </p:txBody>
      </p:sp>
    </p:spTree>
    <p:extLst>
      <p:ext uri="{BB962C8B-B14F-4D97-AF65-F5344CB8AC3E}">
        <p14:creationId xmlns:p14="http://schemas.microsoft.com/office/powerpoint/2010/main" val="1242291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C330F-80E0-C09D-66E8-EA4C6426F39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124B84D-62F5-8D48-A6C2-BF9F5E22218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4E81CE7-0336-84F3-45D1-8CFC4AFB73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341CE21-F983-73CB-7F15-E5ED15EA8F1D}"/>
              </a:ext>
            </a:extLst>
          </p:cNvPr>
          <p:cNvSpPr>
            <a:spLocks noGrp="1"/>
          </p:cNvSpPr>
          <p:nvPr>
            <p:ph type="dt" sz="half" idx="10"/>
          </p:nvPr>
        </p:nvSpPr>
        <p:spPr/>
        <p:txBody>
          <a:bodyPr/>
          <a:lstStyle/>
          <a:p>
            <a:fld id="{60B9AF7B-CA99-0E46-8FBF-79FCC6FB6206}" type="datetimeFigureOut">
              <a:rPr lang="en-US" smtClean="0"/>
              <a:t>9/9/26</a:t>
            </a:fld>
            <a:endParaRPr lang="en-US"/>
          </a:p>
        </p:txBody>
      </p:sp>
      <p:sp>
        <p:nvSpPr>
          <p:cNvPr id="6" name="Footer Placeholder 5">
            <a:extLst>
              <a:ext uri="{FF2B5EF4-FFF2-40B4-BE49-F238E27FC236}">
                <a16:creationId xmlns:a16="http://schemas.microsoft.com/office/drawing/2014/main" id="{8E2C8076-1526-706A-E99C-F1B550188AD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76C19EB-C21F-7669-7B04-EF13DCCA491E}"/>
              </a:ext>
            </a:extLst>
          </p:cNvPr>
          <p:cNvSpPr>
            <a:spLocks noGrp="1"/>
          </p:cNvSpPr>
          <p:nvPr>
            <p:ph type="sldNum" sz="quarter" idx="12"/>
          </p:nvPr>
        </p:nvSpPr>
        <p:spPr/>
        <p:txBody>
          <a:bodyPr/>
          <a:lstStyle/>
          <a:p>
            <a:fld id="{BD996489-AF3C-BC44-BCD0-60493B3E3059}" type="slidenum">
              <a:rPr lang="en-US" smtClean="0"/>
              <a:t>‹#›</a:t>
            </a:fld>
            <a:endParaRPr lang="en-US"/>
          </a:p>
        </p:txBody>
      </p:sp>
    </p:spTree>
    <p:extLst>
      <p:ext uri="{BB962C8B-B14F-4D97-AF65-F5344CB8AC3E}">
        <p14:creationId xmlns:p14="http://schemas.microsoft.com/office/powerpoint/2010/main" val="40816555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0FDAD-7A91-4CAD-1502-AFA67F5A3C3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6B9114B-070C-F622-B71A-1E51BAF136F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7F3D5A-065E-F882-96B0-687717A4DD41}"/>
              </a:ext>
            </a:extLst>
          </p:cNvPr>
          <p:cNvSpPr>
            <a:spLocks noGrp="1"/>
          </p:cNvSpPr>
          <p:nvPr>
            <p:ph type="dt" sz="half" idx="10"/>
          </p:nvPr>
        </p:nvSpPr>
        <p:spPr/>
        <p:txBody>
          <a:bodyPr/>
          <a:lstStyle/>
          <a:p>
            <a:fld id="{60B9AF7B-CA99-0E46-8FBF-79FCC6FB6206}" type="datetimeFigureOut">
              <a:rPr lang="en-US" smtClean="0"/>
              <a:t>9/9/26</a:t>
            </a:fld>
            <a:endParaRPr lang="en-US"/>
          </a:p>
        </p:txBody>
      </p:sp>
      <p:sp>
        <p:nvSpPr>
          <p:cNvPr id="5" name="Footer Placeholder 4">
            <a:extLst>
              <a:ext uri="{FF2B5EF4-FFF2-40B4-BE49-F238E27FC236}">
                <a16:creationId xmlns:a16="http://schemas.microsoft.com/office/drawing/2014/main" id="{0DC125CE-B631-9562-9661-FF951C4185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D3853E-1D66-626F-C64E-D47AC237EC9B}"/>
              </a:ext>
            </a:extLst>
          </p:cNvPr>
          <p:cNvSpPr>
            <a:spLocks noGrp="1"/>
          </p:cNvSpPr>
          <p:nvPr>
            <p:ph type="sldNum" sz="quarter" idx="12"/>
          </p:nvPr>
        </p:nvSpPr>
        <p:spPr/>
        <p:txBody>
          <a:bodyPr/>
          <a:lstStyle/>
          <a:p>
            <a:fld id="{BD996489-AF3C-BC44-BCD0-60493B3E3059}" type="slidenum">
              <a:rPr lang="en-US" smtClean="0"/>
              <a:t>‹#›</a:t>
            </a:fld>
            <a:endParaRPr lang="en-US"/>
          </a:p>
        </p:txBody>
      </p:sp>
    </p:spTree>
    <p:extLst>
      <p:ext uri="{BB962C8B-B14F-4D97-AF65-F5344CB8AC3E}">
        <p14:creationId xmlns:p14="http://schemas.microsoft.com/office/powerpoint/2010/main" val="16122170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C849A6B-2D79-CDA0-2857-AD31DA56D80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62327EA-6ABE-08EC-DDA3-A190FA22A5F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16E276-631A-4773-ACDA-56EF59E2D1D1}"/>
              </a:ext>
            </a:extLst>
          </p:cNvPr>
          <p:cNvSpPr>
            <a:spLocks noGrp="1"/>
          </p:cNvSpPr>
          <p:nvPr>
            <p:ph type="dt" sz="half" idx="10"/>
          </p:nvPr>
        </p:nvSpPr>
        <p:spPr/>
        <p:txBody>
          <a:bodyPr/>
          <a:lstStyle/>
          <a:p>
            <a:fld id="{60B9AF7B-CA99-0E46-8FBF-79FCC6FB6206}" type="datetimeFigureOut">
              <a:rPr lang="en-US" smtClean="0"/>
              <a:t>9/9/26</a:t>
            </a:fld>
            <a:endParaRPr lang="en-US"/>
          </a:p>
        </p:txBody>
      </p:sp>
      <p:sp>
        <p:nvSpPr>
          <p:cNvPr id="5" name="Footer Placeholder 4">
            <a:extLst>
              <a:ext uri="{FF2B5EF4-FFF2-40B4-BE49-F238E27FC236}">
                <a16:creationId xmlns:a16="http://schemas.microsoft.com/office/drawing/2014/main" id="{36CDD340-B43B-7FB2-2A58-906FF2483C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31FEDD-ECE2-B7CF-5098-002DEE6734B1}"/>
              </a:ext>
            </a:extLst>
          </p:cNvPr>
          <p:cNvSpPr>
            <a:spLocks noGrp="1"/>
          </p:cNvSpPr>
          <p:nvPr>
            <p:ph type="sldNum" sz="quarter" idx="12"/>
          </p:nvPr>
        </p:nvSpPr>
        <p:spPr/>
        <p:txBody>
          <a:bodyPr/>
          <a:lstStyle/>
          <a:p>
            <a:fld id="{BD996489-AF3C-BC44-BCD0-60493B3E3059}" type="slidenum">
              <a:rPr lang="en-US" smtClean="0"/>
              <a:t>‹#›</a:t>
            </a:fld>
            <a:endParaRPr lang="en-US"/>
          </a:p>
        </p:txBody>
      </p:sp>
    </p:spTree>
    <p:extLst>
      <p:ext uri="{BB962C8B-B14F-4D97-AF65-F5344CB8AC3E}">
        <p14:creationId xmlns:p14="http://schemas.microsoft.com/office/powerpoint/2010/main" val="21864735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26763AD-9759-ECF8-E205-1559F7BF22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DA3D87B-0A42-6AC9-28AD-791097A8FFB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438749-CF1E-B7B7-15F0-8EB097571B7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0B9AF7B-CA99-0E46-8FBF-79FCC6FB6206}" type="datetimeFigureOut">
              <a:rPr lang="en-US" smtClean="0"/>
              <a:t>9/9/26</a:t>
            </a:fld>
            <a:endParaRPr lang="en-US"/>
          </a:p>
        </p:txBody>
      </p:sp>
      <p:sp>
        <p:nvSpPr>
          <p:cNvPr id="5" name="Footer Placeholder 4">
            <a:extLst>
              <a:ext uri="{FF2B5EF4-FFF2-40B4-BE49-F238E27FC236}">
                <a16:creationId xmlns:a16="http://schemas.microsoft.com/office/drawing/2014/main" id="{53476BA5-4D20-AA1D-9BFD-F8EEB1F30D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1C8F6E0-CE54-B204-42C9-92F44A67123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D996489-AF3C-BC44-BCD0-60493B3E3059}" type="slidenum">
              <a:rPr lang="en-US" smtClean="0"/>
              <a:t>‹#›</a:t>
            </a:fld>
            <a:endParaRPr lang="en-US"/>
          </a:p>
        </p:txBody>
      </p:sp>
    </p:spTree>
    <p:extLst>
      <p:ext uri="{BB962C8B-B14F-4D97-AF65-F5344CB8AC3E}">
        <p14:creationId xmlns:p14="http://schemas.microsoft.com/office/powerpoint/2010/main" val="26691367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1.xml"/><Relationship Id="rId7" Type="http://schemas.openxmlformats.org/officeDocument/2006/relationships/image" Target="../media/image2.jpg"/><Relationship Id="rId2" Type="http://schemas.openxmlformats.org/officeDocument/2006/relationships/audio" Target="../media/media1.m4a"/><Relationship Id="rId1" Type="http://schemas.microsoft.com/office/2007/relationships/media" Target="../media/media1.m4a"/><Relationship Id="rId6" Type="http://schemas.microsoft.com/office/2007/relationships/hdphoto" Target="../media/hdphoto1.wdp"/><Relationship Id="rId5" Type="http://schemas.openxmlformats.org/officeDocument/2006/relationships/image" Target="../media/image1.png"/><Relationship Id="rId10" Type="http://schemas.openxmlformats.org/officeDocument/2006/relationships/image" Target="../media/image5.png"/><Relationship Id="rId4" Type="http://schemas.openxmlformats.org/officeDocument/2006/relationships/notesSlide" Target="../notesSlides/notesSlide1.xml"/><Relationship Id="rId9"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image" Target="../media/image9.svg"/><Relationship Id="rId13" Type="http://schemas.openxmlformats.org/officeDocument/2006/relationships/image" Target="../media/image5.png"/><Relationship Id="rId3" Type="http://schemas.openxmlformats.org/officeDocument/2006/relationships/slideLayout" Target="../slideLayouts/slideLayout1.xml"/><Relationship Id="rId7" Type="http://schemas.openxmlformats.org/officeDocument/2006/relationships/image" Target="../media/image8.svg"/><Relationship Id="rId12" Type="http://schemas.openxmlformats.org/officeDocument/2006/relationships/image" Target="../media/image13.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7.svg"/><Relationship Id="rId11" Type="http://schemas.openxmlformats.org/officeDocument/2006/relationships/image" Target="../media/image12.svg"/><Relationship Id="rId5" Type="http://schemas.openxmlformats.org/officeDocument/2006/relationships/image" Target="../media/image6.svg"/><Relationship Id="rId10" Type="http://schemas.openxmlformats.org/officeDocument/2006/relationships/image" Target="../media/image11.png"/><Relationship Id="rId4" Type="http://schemas.openxmlformats.org/officeDocument/2006/relationships/notesSlide" Target="../notesSlides/notesSlide2.xml"/><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slideLayout" Target="../slideLayouts/slideLayout1.xml"/><Relationship Id="rId7" Type="http://schemas.openxmlformats.org/officeDocument/2006/relationships/image" Target="../media/image15.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14.png"/><Relationship Id="rId11" Type="http://schemas.openxmlformats.org/officeDocument/2006/relationships/image" Target="../media/image5.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notesSlide" Target="../notesSlides/notesSlide3.xml"/><Relationship Id="rId9"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5.png"/><Relationship Id="rId5" Type="http://schemas.openxmlformats.org/officeDocument/2006/relationships/image" Target="../media/image19.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5.png"/><Relationship Id="rId5" Type="http://schemas.openxmlformats.org/officeDocument/2006/relationships/image" Target="../media/image20.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5.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2.xml"/><Relationship Id="rId7" Type="http://schemas.openxmlformats.org/officeDocument/2006/relationships/image" Target="../media/image25.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8" Type="http://schemas.openxmlformats.org/officeDocument/2006/relationships/hyperlink" Target="https://github.com/EEGo-UNC/EEGProc" TargetMode="External"/><Relationship Id="rId3" Type="http://schemas.openxmlformats.org/officeDocument/2006/relationships/slideLayout" Target="../slideLayouts/slideLayout2.xml"/><Relationship Id="rId7" Type="http://schemas.openxmlformats.org/officeDocument/2006/relationships/image" Target="../media/image28.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27.jpg"/><Relationship Id="rId5" Type="http://schemas.openxmlformats.org/officeDocument/2006/relationships/image" Target="../media/image26.png"/><Relationship Id="rId10" Type="http://schemas.openxmlformats.org/officeDocument/2006/relationships/image" Target="../media/image5.png"/><Relationship Id="rId4" Type="http://schemas.openxmlformats.org/officeDocument/2006/relationships/notesSlide" Target="../notesSlides/notesSlide8.xml"/><Relationship Id="rId9" Type="http://schemas.openxmlformats.org/officeDocument/2006/relationships/image" Target="../media/image29.png"/></Relationships>
</file>

<file path=ppt/slides/_rels/slide9.xml.rels><?xml version="1.0" encoding="UTF-8" standalone="yes"?>
<Relationships xmlns="http://schemas.openxmlformats.org/package/2006/relationships"><Relationship Id="rId8" Type="http://schemas.openxmlformats.org/officeDocument/2006/relationships/image" Target="../media/image31.png"/><Relationship Id="rId3" Type="http://schemas.microsoft.com/office/2007/relationships/media" Target="../media/media10.m4a"/><Relationship Id="rId7" Type="http://schemas.openxmlformats.org/officeDocument/2006/relationships/image" Target="../media/image30.png"/><Relationship Id="rId2" Type="http://schemas.openxmlformats.org/officeDocument/2006/relationships/video" Target="../media/media9.mov"/><Relationship Id="rId1" Type="http://schemas.microsoft.com/office/2007/relationships/media" Target="../media/media9.mov"/><Relationship Id="rId6" Type="http://schemas.openxmlformats.org/officeDocument/2006/relationships/notesSlide" Target="../notesSlides/notesSlide9.xml"/><Relationship Id="rId5" Type="http://schemas.openxmlformats.org/officeDocument/2006/relationships/slideLayout" Target="../slideLayouts/slideLayout2.xml"/><Relationship Id="rId4" Type="http://schemas.openxmlformats.org/officeDocument/2006/relationships/audio" Target="../media/media10.m4a"/><Relationship Id="rId9"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5.pn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5.png"/><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5.png"/><Relationship Id="rId5" Type="http://schemas.openxmlformats.org/officeDocument/2006/relationships/image" Target="../media/image36.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8" Type="http://schemas.openxmlformats.org/officeDocument/2006/relationships/image" Target="../media/image38.png"/><Relationship Id="rId3" Type="http://schemas.microsoft.com/office/2007/relationships/media" Target="../media/media15.m4a"/><Relationship Id="rId7" Type="http://schemas.openxmlformats.org/officeDocument/2006/relationships/image" Target="../media/image37.png"/><Relationship Id="rId2" Type="http://schemas.openxmlformats.org/officeDocument/2006/relationships/video" Target="../media/media14.mov"/><Relationship Id="rId1" Type="http://schemas.microsoft.com/office/2007/relationships/media" Target="../media/media14.mov"/><Relationship Id="rId6" Type="http://schemas.openxmlformats.org/officeDocument/2006/relationships/notesSlide" Target="../notesSlides/notesSlide13.xml"/><Relationship Id="rId5" Type="http://schemas.openxmlformats.org/officeDocument/2006/relationships/slideLayout" Target="../slideLayouts/slideLayout2.xml"/><Relationship Id="rId4" Type="http://schemas.openxmlformats.org/officeDocument/2006/relationships/audio" Target="../media/media15.m4a"/><Relationship Id="rId9" Type="http://schemas.openxmlformats.org/officeDocument/2006/relationships/image" Target="../media/image5.png"/></Relationships>
</file>

<file path=ppt/slides/_rels/slide14.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slideLayout" Target="../slideLayouts/slideLayout2.xml"/><Relationship Id="rId7" Type="http://schemas.openxmlformats.org/officeDocument/2006/relationships/image" Target="../media/image41.png"/><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40.emf"/><Relationship Id="rId11" Type="http://schemas.openxmlformats.org/officeDocument/2006/relationships/image" Target="../media/image5.png"/><Relationship Id="rId5" Type="http://schemas.openxmlformats.org/officeDocument/2006/relationships/image" Target="../media/image39.png"/><Relationship Id="rId10" Type="http://schemas.openxmlformats.org/officeDocument/2006/relationships/image" Target="../media/image44.png"/><Relationship Id="rId4" Type="http://schemas.openxmlformats.org/officeDocument/2006/relationships/notesSlide" Target="../notesSlides/notesSlide14.xml"/><Relationship Id="rId9" Type="http://schemas.openxmlformats.org/officeDocument/2006/relationships/image" Target="../media/image43.png"/></Relationships>
</file>

<file path=ppt/slides/_rels/slide15.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media" Target="../media/media18.m4a"/><Relationship Id="rId7" Type="http://schemas.openxmlformats.org/officeDocument/2006/relationships/image" Target="../media/image45.png"/><Relationship Id="rId2" Type="http://schemas.openxmlformats.org/officeDocument/2006/relationships/video" Target="../media/media17.mp4"/><Relationship Id="rId1" Type="http://schemas.microsoft.com/office/2007/relationships/media" Target="../media/media17.mp4"/><Relationship Id="rId6" Type="http://schemas.openxmlformats.org/officeDocument/2006/relationships/notesSlide" Target="../notesSlides/notesSlide15.xml"/><Relationship Id="rId5" Type="http://schemas.openxmlformats.org/officeDocument/2006/relationships/slideLayout" Target="../slideLayouts/slideLayout2.xml"/><Relationship Id="rId4" Type="http://schemas.openxmlformats.org/officeDocument/2006/relationships/audio" Target="../media/media18.m4a"/></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5" Type="http://schemas.openxmlformats.org/officeDocument/2006/relationships/image" Target="../media/image5.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slideLayout" Target="../slideLayouts/slideLayout2.xml"/><Relationship Id="rId7" Type="http://schemas.openxmlformats.org/officeDocument/2006/relationships/image" Target="../media/image46.png"/><Relationship Id="rId2" Type="http://schemas.openxmlformats.org/officeDocument/2006/relationships/audio" Target="../media/media20.m4a"/><Relationship Id="rId1" Type="http://schemas.microsoft.com/office/2007/relationships/media" Target="../media/media20.m4a"/><Relationship Id="rId6" Type="http://schemas.microsoft.com/office/2007/relationships/hdphoto" Target="../media/hdphoto1.wdp"/><Relationship Id="rId5" Type="http://schemas.openxmlformats.org/officeDocument/2006/relationships/image" Target="../media/image1.png"/><Relationship Id="rId10" Type="http://schemas.openxmlformats.org/officeDocument/2006/relationships/image" Target="../media/image5.png"/><Relationship Id="rId4" Type="http://schemas.openxmlformats.org/officeDocument/2006/relationships/notesSlide" Target="../notesSlides/notesSlide17.xml"/><Relationship Id="rId9"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5" Type="http://schemas.openxmlformats.org/officeDocument/2006/relationships/image" Target="../media/image5.png"/><Relationship Id="rId4"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AF07BFA-C0B3-4819-0087-89EA2C3D2F51}"/>
              </a:ext>
            </a:extLst>
          </p:cNvPr>
          <p:cNvPicPr>
            <a:picLocks noChangeAspect="1"/>
          </p:cNvPicPr>
          <p:nvPr/>
        </p:nvPicPr>
        <p:blipFill>
          <a:blip r:embed="rId5">
            <a:alphaModFix amt="50000"/>
            <a:duotone>
              <a:prstClr val="black"/>
              <a:schemeClr val="accent1">
                <a:tint val="45000"/>
                <a:satMod val="400000"/>
              </a:schemeClr>
            </a:duotone>
            <a:extLst>
              <a:ext uri="{BEBA8EAE-BF5A-486C-A8C5-ECC9F3942E4B}">
                <a14:imgProps xmlns:a14="http://schemas.microsoft.com/office/drawing/2010/main">
                  <a14:imgLayer r:embed="rId6">
                    <a14:imgEffect>
                      <a14:colorTemperature colorTemp="4700"/>
                    </a14:imgEffect>
                    <a14:imgEffect>
                      <a14:saturation sat="33000"/>
                    </a14:imgEffect>
                  </a14:imgLayer>
                </a14:imgProps>
              </a:ext>
            </a:extLst>
          </a:blip>
          <a:stretch>
            <a:fillRect/>
          </a:stretch>
        </p:blipFill>
        <p:spPr>
          <a:xfrm>
            <a:off x="0" y="-730876"/>
            <a:ext cx="12479628" cy="8319752"/>
          </a:xfrm>
          <a:prstGeom prst="rect">
            <a:avLst/>
          </a:prstGeom>
        </p:spPr>
      </p:pic>
      <p:sp>
        <p:nvSpPr>
          <p:cNvPr id="9" name="Title 1">
            <a:extLst>
              <a:ext uri="{FF2B5EF4-FFF2-40B4-BE49-F238E27FC236}">
                <a16:creationId xmlns:a16="http://schemas.microsoft.com/office/drawing/2014/main" id="{508150A6-59D6-3864-1858-53FD3045DEE1}"/>
              </a:ext>
            </a:extLst>
          </p:cNvPr>
          <p:cNvSpPr txBox="1">
            <a:spLocks/>
          </p:cNvSpPr>
          <p:nvPr/>
        </p:nvSpPr>
        <p:spPr>
          <a:xfrm>
            <a:off x="1170709" y="1993633"/>
            <a:ext cx="9850581" cy="1600200"/>
          </a:xfrm>
          <a:prstGeom prst="rect">
            <a:avLst/>
          </a:prstGeom>
        </p:spPr>
        <p:txBody>
          <a:bodyPr vert="horz" wrap="square"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400" b="1" dirty="0">
                <a:solidFill>
                  <a:srgbClr val="203864"/>
                </a:solidFill>
                <a:latin typeface="Aptos" panose="020B0004020202020204" pitchFamily="34" charset="0"/>
              </a:rPr>
              <a:t>EEG Cognitive State Machine: A Modular Framework for Design-Time Experimentation and Run-Time Neurofeedback in Puzzle Games</a:t>
            </a:r>
          </a:p>
        </p:txBody>
      </p:sp>
      <p:sp>
        <p:nvSpPr>
          <p:cNvPr id="10" name="Text Placeholder 2">
            <a:extLst>
              <a:ext uri="{FF2B5EF4-FFF2-40B4-BE49-F238E27FC236}">
                <a16:creationId xmlns:a16="http://schemas.microsoft.com/office/drawing/2014/main" id="{1DC330F0-21FE-E787-890B-9C595F9311D8}"/>
              </a:ext>
            </a:extLst>
          </p:cNvPr>
          <p:cNvSpPr txBox="1">
            <a:spLocks/>
          </p:cNvSpPr>
          <p:nvPr/>
        </p:nvSpPr>
        <p:spPr>
          <a:xfrm>
            <a:off x="2209800" y="4442362"/>
            <a:ext cx="7772400" cy="548640"/>
          </a:xfrm>
          <a:prstGeom prst="rect">
            <a:avLst/>
          </a:prstGeom>
        </p:spPr>
        <p:txBody>
          <a:bodyPr wrap="square"/>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200" dirty="0">
                <a:solidFill>
                  <a:srgbClr val="000000"/>
                </a:solidFill>
                <a:latin typeface="Aptos" panose="020B0004020202020204" pitchFamily="34" charset="0"/>
                <a:cs typeface="Calibri" panose="020F0502020204030204" pitchFamily="34" charset="0"/>
              </a:rPr>
              <a:t>Vitor Inserra &amp; Richard Marks</a:t>
            </a:r>
          </a:p>
        </p:txBody>
      </p:sp>
      <p:sp>
        <p:nvSpPr>
          <p:cNvPr id="12" name="Footer Placeholder 911">
            <a:extLst>
              <a:ext uri="{FF2B5EF4-FFF2-40B4-BE49-F238E27FC236}">
                <a16:creationId xmlns:a16="http://schemas.microsoft.com/office/drawing/2014/main" id="{0C02D67E-214C-EFC8-7FA3-9A9E8B434EEF}"/>
              </a:ext>
            </a:extLst>
          </p:cNvPr>
          <p:cNvSpPr>
            <a:spLocks noGrp="1"/>
          </p:cNvSpPr>
          <p:nvPr>
            <p:ph type="ftr" sz="quarter" idx="11"/>
          </p:nvPr>
        </p:nvSpPr>
        <p:spPr>
          <a:xfrm>
            <a:off x="4552949" y="6363001"/>
            <a:ext cx="3086100" cy="365125"/>
          </a:xfrm>
        </p:spPr>
        <p:txBody>
          <a:bodyPr/>
          <a:lstStyle/>
          <a:p>
            <a:r>
              <a:rPr lang="en-US" dirty="0"/>
              <a:t>IEEE SMC 2026</a:t>
            </a:r>
          </a:p>
        </p:txBody>
      </p:sp>
      <p:sp>
        <p:nvSpPr>
          <p:cNvPr id="13" name="Slide Number Placeholder 912">
            <a:extLst>
              <a:ext uri="{FF2B5EF4-FFF2-40B4-BE49-F238E27FC236}">
                <a16:creationId xmlns:a16="http://schemas.microsoft.com/office/drawing/2014/main" id="{2FC5CE60-264B-BECC-5EB5-B9E629F2E11B}"/>
              </a:ext>
            </a:extLst>
          </p:cNvPr>
          <p:cNvSpPr>
            <a:spLocks noGrp="1"/>
          </p:cNvSpPr>
          <p:nvPr>
            <p:ph type="sldNum" sz="quarter" idx="12"/>
          </p:nvPr>
        </p:nvSpPr>
        <p:spPr>
          <a:xfrm>
            <a:off x="11021290" y="6363001"/>
            <a:ext cx="1038120" cy="365125"/>
          </a:xfrm>
        </p:spPr>
        <p:txBody>
          <a:bodyPr/>
          <a:lstStyle/>
          <a:p>
            <a:fld id="{888CC2B5-7555-4954-8704-E5081F891950}" type="slidenum">
              <a:rPr lang="en-US" smtClean="0"/>
              <a:t>1</a:t>
            </a:fld>
            <a:endParaRPr lang="en-US"/>
          </a:p>
        </p:txBody>
      </p:sp>
      <p:sp>
        <p:nvSpPr>
          <p:cNvPr id="14" name="TextBox 13">
            <a:extLst>
              <a:ext uri="{FF2B5EF4-FFF2-40B4-BE49-F238E27FC236}">
                <a16:creationId xmlns:a16="http://schemas.microsoft.com/office/drawing/2014/main" id="{BF25C621-C953-2A65-2D70-A70B2275BB49}"/>
              </a:ext>
            </a:extLst>
          </p:cNvPr>
          <p:cNvSpPr txBox="1"/>
          <p:nvPr/>
        </p:nvSpPr>
        <p:spPr>
          <a:xfrm>
            <a:off x="2849879" y="4785784"/>
            <a:ext cx="6492240" cy="247760"/>
          </a:xfrm>
          <a:prstGeom prst="rect">
            <a:avLst/>
          </a:prstGeom>
          <a:noFill/>
        </p:spPr>
        <p:txBody>
          <a:bodyPr wrap="square" lIns="54864" tIns="27432" rIns="54864" bIns="27432">
            <a:spAutoFit/>
          </a:bodyPr>
          <a:lstStyle/>
          <a:p>
            <a:pPr algn="ctr"/>
            <a:r>
              <a:rPr lang="en-US" sz="1200" b="0" i="0" dirty="0">
                <a:solidFill>
                  <a:srgbClr val="595959"/>
                </a:solidFill>
                <a:cs typeface="Calibri" panose="020F0502020204030204" pitchFamily="34" charset="0"/>
              </a:rPr>
              <a:t>UNC Chapel Hill </a:t>
            </a:r>
            <a:r>
              <a:rPr sz="1200" b="0" i="0" dirty="0">
                <a:solidFill>
                  <a:srgbClr val="595959"/>
                </a:solidFill>
                <a:cs typeface="Calibri" panose="020F0502020204030204" pitchFamily="34" charset="0"/>
              </a:rPr>
              <a:t>·  </a:t>
            </a:r>
            <a:r>
              <a:rPr lang="en-US" sz="1200" b="0" i="0" dirty="0">
                <a:solidFill>
                  <a:srgbClr val="595959"/>
                </a:solidFill>
                <a:cs typeface="Calibri" panose="020F0502020204030204" pitchFamily="34" charset="0"/>
              </a:rPr>
              <a:t>Department of Computer Science</a:t>
            </a:r>
            <a:endParaRPr sz="1200" b="0" i="0" dirty="0">
              <a:solidFill>
                <a:srgbClr val="595959"/>
              </a:solidFill>
              <a:cs typeface="Calibri" panose="020F0502020204030204" pitchFamily="34" charset="0"/>
            </a:endParaRPr>
          </a:p>
        </p:txBody>
      </p:sp>
      <p:pic>
        <p:nvPicPr>
          <p:cNvPr id="17" name="Picture 16">
            <a:extLst>
              <a:ext uri="{FF2B5EF4-FFF2-40B4-BE49-F238E27FC236}">
                <a16:creationId xmlns:a16="http://schemas.microsoft.com/office/drawing/2014/main" id="{35FAA765-A9C8-B43E-A813-390414459DE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165080" y="166622"/>
            <a:ext cx="1722513" cy="605571"/>
          </a:xfrm>
          <a:prstGeom prst="rect">
            <a:avLst/>
          </a:prstGeom>
        </p:spPr>
      </p:pic>
      <p:pic>
        <p:nvPicPr>
          <p:cNvPr id="19" name="Picture 18">
            <a:extLst>
              <a:ext uri="{FF2B5EF4-FFF2-40B4-BE49-F238E27FC236}">
                <a16:creationId xmlns:a16="http://schemas.microsoft.com/office/drawing/2014/main" id="{CAEDDE91-730F-3A67-852A-E85721B77827}"/>
              </a:ext>
            </a:extLst>
          </p:cNvPr>
          <p:cNvPicPr>
            <a:picLocks noChangeAspect="1"/>
          </p:cNvPicPr>
          <p:nvPr/>
        </p:nvPicPr>
        <p:blipFill>
          <a:blip r:embed="rId8"/>
          <a:srcRect t="10275" b="19361"/>
          <a:stretch>
            <a:fillRect/>
          </a:stretch>
        </p:blipFill>
        <p:spPr>
          <a:xfrm>
            <a:off x="103419" y="-8313"/>
            <a:ext cx="1972006" cy="780506"/>
          </a:xfrm>
          <a:prstGeom prst="rect">
            <a:avLst/>
          </a:prstGeom>
        </p:spPr>
      </p:pic>
      <p:pic>
        <p:nvPicPr>
          <p:cNvPr id="20" name="Picture 19">
            <a:extLst>
              <a:ext uri="{FF2B5EF4-FFF2-40B4-BE49-F238E27FC236}">
                <a16:creationId xmlns:a16="http://schemas.microsoft.com/office/drawing/2014/main" id="{55DAD0A8-2003-2CF6-E7A6-A3B3C2DA1B92}"/>
              </a:ext>
            </a:extLst>
          </p:cNvPr>
          <p:cNvPicPr>
            <a:picLocks noChangeAspect="1"/>
          </p:cNvPicPr>
          <p:nvPr/>
        </p:nvPicPr>
        <p:blipFill>
          <a:blip r:embed="rId9"/>
          <a:srcRect l="17223" t="14759" r="21849" b="24783"/>
          <a:stretch>
            <a:fillRect/>
          </a:stretch>
        </p:blipFill>
        <p:spPr>
          <a:xfrm>
            <a:off x="26127" y="772193"/>
            <a:ext cx="1280662" cy="605571"/>
          </a:xfrm>
          <a:prstGeom prst="rect">
            <a:avLst/>
          </a:prstGeom>
        </p:spPr>
      </p:pic>
      <p:pic>
        <p:nvPicPr>
          <p:cNvPr id="42" name="Audio 41">
            <a:extLst>
              <a:ext uri="{FF2B5EF4-FFF2-40B4-BE49-F238E27FC236}">
                <a16:creationId xmlns:a16="http://schemas.microsoft.com/office/drawing/2014/main" id="{D02A3591-4D4B-14FC-FE7E-46A98B811AA1}"/>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973671947"/>
      </p:ext>
    </p:extLst>
  </p:cSld>
  <p:clrMapOvr>
    <a:masterClrMapping/>
  </p:clrMapOvr>
  <mc:AlternateContent xmlns:mc="http://schemas.openxmlformats.org/markup-compatibility/2006" xmlns:p14="http://schemas.microsoft.com/office/powerpoint/2010/main">
    <mc:Choice Requires="p14">
      <p:transition spd="slow" p14:dur="2000" advTm="51703"/>
    </mc:Choice>
    <mc:Fallback xmlns="">
      <p:transition spd="slow" advTm="517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61148A-6962-572E-E667-4C18B24AC7C8}"/>
            </a:ext>
          </a:extLst>
        </p:cNvPr>
        <p:cNvGrpSpPr/>
        <p:nvPr/>
      </p:nvGrpSpPr>
      <p:grpSpPr>
        <a:xfrm>
          <a:off x="0" y="0"/>
          <a:ext cx="0" cy="0"/>
          <a:chOff x="0" y="0"/>
          <a:chExt cx="0" cy="0"/>
        </a:xfrm>
      </p:grpSpPr>
      <p:sp>
        <p:nvSpPr>
          <p:cNvPr id="12" name="Footer Placeholder 911">
            <a:extLst>
              <a:ext uri="{FF2B5EF4-FFF2-40B4-BE49-F238E27FC236}">
                <a16:creationId xmlns:a16="http://schemas.microsoft.com/office/drawing/2014/main" id="{C37FB0F1-4F8A-52F7-BB54-4E58A4E05F92}"/>
              </a:ext>
            </a:extLst>
          </p:cNvPr>
          <p:cNvSpPr>
            <a:spLocks noGrp="1"/>
          </p:cNvSpPr>
          <p:nvPr>
            <p:ph type="ftr" sz="quarter" idx="11"/>
          </p:nvPr>
        </p:nvSpPr>
        <p:spPr>
          <a:xfrm>
            <a:off x="4552949" y="6363001"/>
            <a:ext cx="3086100" cy="365125"/>
          </a:xfrm>
        </p:spPr>
        <p:txBody>
          <a:bodyPr/>
          <a:lstStyle/>
          <a:p>
            <a:r>
              <a:rPr lang="en-US" dirty="0"/>
              <a:t>IEEE SMC 2026</a:t>
            </a:r>
          </a:p>
        </p:txBody>
      </p:sp>
      <p:sp>
        <p:nvSpPr>
          <p:cNvPr id="3" name="Content Placeholder 2">
            <a:extLst>
              <a:ext uri="{FF2B5EF4-FFF2-40B4-BE49-F238E27FC236}">
                <a16:creationId xmlns:a16="http://schemas.microsoft.com/office/drawing/2014/main" id="{E469EE85-B06F-01A4-CFA7-6B154A3CC2A2}"/>
              </a:ext>
            </a:extLst>
          </p:cNvPr>
          <p:cNvSpPr txBox="1">
            <a:spLocks/>
          </p:cNvSpPr>
          <p:nvPr/>
        </p:nvSpPr>
        <p:spPr>
          <a:xfrm>
            <a:off x="426720" y="662011"/>
            <a:ext cx="10896600" cy="5182191"/>
          </a:xfrm>
          <a:prstGeom prst="rect">
            <a:avLst/>
          </a:prstGeom>
          <a:solidFill>
            <a:srgbClr val="FFFFFF">
              <a:alpha val="43137"/>
            </a:srgbClr>
          </a:solidFill>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bg2">
                    <a:lumMod val="50000"/>
                  </a:schemeClr>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bg2">
                    <a:lumMod val="50000"/>
                  </a:schemeClr>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bg2">
                    <a:lumMod val="50000"/>
                  </a:schemeClr>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bg2">
                    <a:lumMod val="50000"/>
                  </a:schemeClr>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bg2">
                    <a:lumMod val="50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dirty="0">
                <a:solidFill>
                  <a:schemeClr val="tx1"/>
                </a:solidFill>
                <a:cs typeface="Aparajita" panose="02020603050405020304" pitchFamily="18" charset="0"/>
              </a:rPr>
              <a:t>XR and AI are converging into adaptive immersive apps.</a:t>
            </a:r>
          </a:p>
          <a:p>
            <a:pPr marL="800100" lvl="1" indent="-342900" algn="l">
              <a:buFont typeface="Arial" panose="020B0604020202020204" pitchFamily="34" charset="0"/>
              <a:buChar char="•"/>
            </a:pPr>
            <a:r>
              <a:rPr lang="en-GB" dirty="0">
                <a:solidFill>
                  <a:schemeClr val="tx1"/>
                </a:solidFill>
                <a:cs typeface="Aparajita" panose="02020603050405020304" pitchFamily="18" charset="0"/>
              </a:rPr>
              <a:t>Using </a:t>
            </a:r>
            <a:r>
              <a:rPr lang="en-GB" i="1" dirty="0">
                <a:solidFill>
                  <a:srgbClr val="00B0F0"/>
                </a:solidFill>
                <a:cs typeface="Aparajita" panose="02020603050405020304" pitchFamily="18" charset="0"/>
              </a:rPr>
              <a:t>external</a:t>
            </a:r>
            <a:r>
              <a:rPr lang="en-GB" dirty="0">
                <a:solidFill>
                  <a:schemeClr val="tx1"/>
                </a:solidFill>
                <a:cs typeface="Aparajita" panose="02020603050405020304" pitchFamily="18" charset="0"/>
              </a:rPr>
              <a:t> awareness to adapt:</a:t>
            </a:r>
          </a:p>
          <a:p>
            <a:pPr marL="1200150" lvl="2" indent="-285750" algn="l">
              <a:buFont typeface="Arial" panose="020B0604020202020204" pitchFamily="34" charset="0"/>
              <a:buChar char="•"/>
            </a:pPr>
            <a:r>
              <a:rPr lang="en-GB" dirty="0">
                <a:solidFill>
                  <a:schemeClr val="tx1"/>
                </a:solidFill>
                <a:cs typeface="Aparajita" panose="02020603050405020304" pitchFamily="18" charset="0"/>
              </a:rPr>
              <a:t>Clicks, dwell time, completion times…</a:t>
            </a:r>
          </a:p>
          <a:p>
            <a:pPr marL="1200150" lvl="2" indent="-285750" algn="l">
              <a:buFont typeface="Arial" panose="020B0604020202020204" pitchFamily="34" charset="0"/>
              <a:buChar char="•"/>
            </a:pPr>
            <a:r>
              <a:rPr lang="en-GB" dirty="0">
                <a:solidFill>
                  <a:schemeClr val="tx1"/>
                </a:solidFill>
                <a:cs typeface="Aparajita" panose="02020603050405020304" pitchFamily="18" charset="0"/>
              </a:rPr>
              <a:t>Cameras, microphones, GPS…</a:t>
            </a:r>
          </a:p>
          <a:p>
            <a:pPr marL="1200150" lvl="2" indent="-285750" algn="l">
              <a:buFont typeface="Arial" panose="020B0604020202020204" pitchFamily="34" charset="0"/>
              <a:buChar char="•"/>
            </a:pPr>
            <a:r>
              <a:rPr lang="en-GB" dirty="0">
                <a:solidFill>
                  <a:schemeClr val="tx1"/>
                </a:solidFill>
                <a:cs typeface="Aparajita" panose="02020603050405020304" pitchFamily="18" charset="0"/>
              </a:rPr>
              <a:t>Questionnaires, chosen user preferences…</a:t>
            </a:r>
          </a:p>
          <a:p>
            <a:pPr marL="1200150" lvl="2" indent="-285750" algn="l">
              <a:buFont typeface="Arial" panose="020B0604020202020204" pitchFamily="34" charset="0"/>
              <a:buChar char="•"/>
            </a:pPr>
            <a:endParaRPr lang="en-GB" dirty="0">
              <a:solidFill>
                <a:schemeClr val="tx1"/>
              </a:solidFill>
              <a:cs typeface="Aparajita" panose="02020603050405020304" pitchFamily="18" charset="0"/>
            </a:endParaRPr>
          </a:p>
          <a:p>
            <a:pPr marL="800100" lvl="1" indent="-342900" algn="l">
              <a:buFont typeface="Arial" panose="020B0604020202020204" pitchFamily="34" charset="0"/>
              <a:buChar char="•"/>
            </a:pPr>
            <a:r>
              <a:rPr lang="en-GB" dirty="0">
                <a:solidFill>
                  <a:schemeClr val="tx1"/>
                </a:solidFill>
                <a:cs typeface="Aparajita" panose="02020603050405020304" pitchFamily="18" charset="0"/>
              </a:rPr>
              <a:t>Not using </a:t>
            </a:r>
            <a:r>
              <a:rPr lang="en-GB" i="1" dirty="0">
                <a:solidFill>
                  <a:srgbClr val="00B0F0"/>
                </a:solidFill>
                <a:cs typeface="Aparajita" panose="02020603050405020304" pitchFamily="18" charset="0"/>
              </a:rPr>
              <a:t>internal</a:t>
            </a:r>
            <a:r>
              <a:rPr lang="en-GB" dirty="0">
                <a:solidFill>
                  <a:schemeClr val="tx1"/>
                </a:solidFill>
                <a:cs typeface="Aparajita" panose="02020603050405020304" pitchFamily="18" charset="0"/>
              </a:rPr>
              <a:t> awareness:</a:t>
            </a:r>
          </a:p>
          <a:p>
            <a:pPr marL="1200150" lvl="2" indent="-285750" algn="l">
              <a:buFont typeface="Arial" panose="020B0604020202020204" pitchFamily="34" charset="0"/>
              <a:buChar char="•"/>
            </a:pPr>
            <a:r>
              <a:rPr lang="en-GB" b="1" dirty="0">
                <a:solidFill>
                  <a:schemeClr val="tx1"/>
                </a:solidFill>
                <a:cs typeface="Aparajita" panose="02020603050405020304" pitchFamily="18" charset="0"/>
              </a:rPr>
              <a:t>Latent cognitive states </a:t>
            </a:r>
            <a:r>
              <a:rPr lang="en-GB" dirty="0">
                <a:solidFill>
                  <a:schemeClr val="tx1"/>
                </a:solidFill>
                <a:cs typeface="Aparajita" panose="02020603050405020304" pitchFamily="18" charset="0"/>
              </a:rPr>
              <a:t>[1, 2]</a:t>
            </a:r>
            <a:r>
              <a:rPr lang="en-GB" b="1" dirty="0">
                <a:solidFill>
                  <a:schemeClr val="tx1"/>
                </a:solidFill>
                <a:cs typeface="Aparajita" panose="02020603050405020304" pitchFamily="18" charset="0"/>
              </a:rPr>
              <a:t> </a:t>
            </a:r>
            <a:r>
              <a:rPr lang="en-GB" dirty="0">
                <a:solidFill>
                  <a:schemeClr val="tx1"/>
                </a:solidFill>
                <a:cs typeface="Aparajita" panose="02020603050405020304" pitchFamily="18" charset="0"/>
              </a:rPr>
              <a:t>govern the success of </a:t>
            </a:r>
            <a:r>
              <a:rPr lang="en-GB" dirty="0">
                <a:solidFill>
                  <a:schemeClr val="accent2"/>
                </a:solidFill>
                <a:cs typeface="Aparajita" panose="02020603050405020304" pitchFamily="18" charset="0"/>
              </a:rPr>
              <a:t>complex user journeys</a:t>
            </a:r>
            <a:r>
              <a:rPr lang="en-GB" dirty="0">
                <a:solidFill>
                  <a:schemeClr val="tx1"/>
                </a:solidFill>
                <a:cs typeface="Aparajita" panose="02020603050405020304" pitchFamily="18" charset="0"/>
              </a:rPr>
              <a:t>.</a:t>
            </a:r>
          </a:p>
          <a:p>
            <a:pPr marL="1200150" lvl="2" indent="-285750" algn="l">
              <a:buFont typeface="Arial" panose="020B0604020202020204" pitchFamily="34" charset="0"/>
              <a:buChar char="•"/>
            </a:pPr>
            <a:r>
              <a:rPr lang="en-GB" b="1" dirty="0">
                <a:solidFill>
                  <a:schemeClr val="tx1"/>
                </a:solidFill>
                <a:cs typeface="Aparajita" panose="02020603050405020304" pitchFamily="18" charset="0"/>
              </a:rPr>
              <a:t>Abstract emotional states </a:t>
            </a:r>
            <a:r>
              <a:rPr lang="en-GB" dirty="0">
                <a:solidFill>
                  <a:schemeClr val="tx1"/>
                </a:solidFill>
                <a:cs typeface="Aparajita" panose="02020603050405020304" pitchFamily="18" charset="0"/>
              </a:rPr>
              <a:t>[3]</a:t>
            </a:r>
            <a:r>
              <a:rPr lang="en-GB" b="1" dirty="0">
                <a:solidFill>
                  <a:schemeClr val="tx1"/>
                </a:solidFill>
                <a:cs typeface="Aparajita" panose="02020603050405020304" pitchFamily="18" charset="0"/>
              </a:rPr>
              <a:t> </a:t>
            </a:r>
            <a:r>
              <a:rPr lang="en-GB" dirty="0">
                <a:solidFill>
                  <a:schemeClr val="tx1"/>
                </a:solidFill>
                <a:cs typeface="Aparajita" panose="02020603050405020304" pitchFamily="18" charset="0"/>
              </a:rPr>
              <a:t>responsible for </a:t>
            </a:r>
            <a:r>
              <a:rPr lang="en-GB" dirty="0">
                <a:solidFill>
                  <a:schemeClr val="accent2"/>
                </a:solidFill>
                <a:cs typeface="Aparajita" panose="02020603050405020304" pitchFamily="18" charset="0"/>
              </a:rPr>
              <a:t>pleasurable user experiences</a:t>
            </a:r>
            <a:r>
              <a:rPr lang="en-GB" dirty="0">
                <a:solidFill>
                  <a:schemeClr val="tx1"/>
                </a:solidFill>
                <a:cs typeface="Aparajita" panose="02020603050405020304" pitchFamily="18" charset="0"/>
              </a:rPr>
              <a:t>. </a:t>
            </a:r>
          </a:p>
          <a:p>
            <a:pPr lvl="1" algn="l"/>
            <a:endParaRPr lang="en-GB" dirty="0">
              <a:solidFill>
                <a:schemeClr val="tx1"/>
              </a:solidFill>
              <a:cs typeface="Aparajita" panose="02020603050405020304" pitchFamily="18" charset="0"/>
            </a:endParaRPr>
          </a:p>
        </p:txBody>
      </p:sp>
      <p:pic>
        <p:nvPicPr>
          <p:cNvPr id="5" name="Graphic 4" descr="Settings with solid fill">
            <a:extLst>
              <a:ext uri="{FF2B5EF4-FFF2-40B4-BE49-F238E27FC236}">
                <a16:creationId xmlns:a16="http://schemas.microsoft.com/office/drawing/2014/main" id="{7FC8E7AE-72B6-E967-3E22-DC6039BEE46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007169" y="1962106"/>
            <a:ext cx="352541" cy="352541"/>
          </a:xfrm>
          <a:prstGeom prst="rect">
            <a:avLst/>
          </a:prstGeom>
        </p:spPr>
      </p:pic>
      <p:pic>
        <p:nvPicPr>
          <p:cNvPr id="6" name="Graphic 5" descr="Cursor with solid fill">
            <a:extLst>
              <a:ext uri="{FF2B5EF4-FFF2-40B4-BE49-F238E27FC236}">
                <a16:creationId xmlns:a16="http://schemas.microsoft.com/office/drawing/2014/main" id="{82A50D7D-E9C7-753E-27DE-E2D33EC94A5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475640" y="1319761"/>
            <a:ext cx="387795" cy="387795"/>
          </a:xfrm>
          <a:prstGeom prst="rect">
            <a:avLst/>
          </a:prstGeom>
        </p:spPr>
      </p:pic>
      <p:pic>
        <p:nvPicPr>
          <p:cNvPr id="7" name="Graphic 6" descr="Head with gears with solid fill">
            <a:extLst>
              <a:ext uri="{FF2B5EF4-FFF2-40B4-BE49-F238E27FC236}">
                <a16:creationId xmlns:a16="http://schemas.microsoft.com/office/drawing/2014/main" id="{7713FD9B-51A9-F649-4186-ABEB4FFE0EE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101105" y="2914671"/>
            <a:ext cx="387795" cy="387795"/>
          </a:xfrm>
          <a:prstGeom prst="rect">
            <a:avLst/>
          </a:prstGeom>
        </p:spPr>
      </p:pic>
      <p:pic>
        <p:nvPicPr>
          <p:cNvPr id="8" name="Graphic 7" descr="Right Brain with solid fill">
            <a:extLst>
              <a:ext uri="{FF2B5EF4-FFF2-40B4-BE49-F238E27FC236}">
                <a16:creationId xmlns:a16="http://schemas.microsoft.com/office/drawing/2014/main" id="{7D3BFE7A-C57C-91B3-9A11-D99A4973992D}"/>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271599" y="3253566"/>
            <a:ext cx="426575" cy="426575"/>
          </a:xfrm>
          <a:prstGeom prst="rect">
            <a:avLst/>
          </a:prstGeom>
        </p:spPr>
      </p:pic>
      <p:pic>
        <p:nvPicPr>
          <p:cNvPr id="11" name="Picture 10">
            <a:extLst>
              <a:ext uri="{FF2B5EF4-FFF2-40B4-BE49-F238E27FC236}">
                <a16:creationId xmlns:a16="http://schemas.microsoft.com/office/drawing/2014/main" id="{FCB08EC2-E14F-A8CD-80B8-9776CFB4AA21}"/>
              </a:ext>
            </a:extLst>
          </p:cNvPr>
          <p:cNvPicPr>
            <a:picLocks noChangeAspect="1"/>
          </p:cNvPicPr>
          <p:nvPr/>
        </p:nvPicPr>
        <p:blipFill>
          <a:blip r:embed="rId9"/>
          <a:srcRect b="3873"/>
          <a:stretch>
            <a:fillRect/>
          </a:stretch>
        </p:blipFill>
        <p:spPr>
          <a:xfrm>
            <a:off x="6095999" y="3670179"/>
            <a:ext cx="2801322" cy="2692822"/>
          </a:xfrm>
          <a:prstGeom prst="rect">
            <a:avLst/>
          </a:prstGeom>
        </p:spPr>
      </p:pic>
      <p:pic>
        <p:nvPicPr>
          <p:cNvPr id="15" name="Picture 14">
            <a:extLst>
              <a:ext uri="{FF2B5EF4-FFF2-40B4-BE49-F238E27FC236}">
                <a16:creationId xmlns:a16="http://schemas.microsoft.com/office/drawing/2014/main" id="{63E38D85-0B16-D3C4-B87B-5E3F2255DE9A}"/>
              </a:ext>
            </a:extLst>
          </p:cNvPr>
          <p:cNvPicPr>
            <a:picLocks noChangeAspect="1"/>
          </p:cNvPicPr>
          <p:nvPr/>
        </p:nvPicPr>
        <p:blipFill>
          <a:blip r:embed="rId10"/>
          <a:stretch>
            <a:fillRect/>
          </a:stretch>
        </p:blipFill>
        <p:spPr>
          <a:xfrm>
            <a:off x="1189799" y="3707019"/>
            <a:ext cx="3363150" cy="2522363"/>
          </a:xfrm>
          <a:prstGeom prst="rect">
            <a:avLst/>
          </a:prstGeom>
        </p:spPr>
      </p:pic>
      <p:sp>
        <p:nvSpPr>
          <p:cNvPr id="18" name="TextBox 17">
            <a:extLst>
              <a:ext uri="{FF2B5EF4-FFF2-40B4-BE49-F238E27FC236}">
                <a16:creationId xmlns:a16="http://schemas.microsoft.com/office/drawing/2014/main" id="{DCCA61AA-9603-EE1E-F56C-F353876E2CC9}"/>
              </a:ext>
            </a:extLst>
          </p:cNvPr>
          <p:cNvSpPr txBox="1"/>
          <p:nvPr/>
        </p:nvSpPr>
        <p:spPr>
          <a:xfrm>
            <a:off x="426720" y="159513"/>
            <a:ext cx="3419856" cy="486287"/>
          </a:xfrm>
          <a:prstGeom prst="rect">
            <a:avLst/>
          </a:prstGeom>
          <a:noFill/>
        </p:spPr>
        <p:txBody>
          <a:bodyPr wrap="square" lIns="54864" tIns="27432" rIns="54864" bIns="27432" anchor="ctr">
            <a:spAutoFit/>
          </a:bodyPr>
          <a:lstStyle/>
          <a:p>
            <a:r>
              <a:rPr lang="en-US" sz="2800" b="1" dirty="0">
                <a:solidFill>
                  <a:srgbClr val="203864"/>
                </a:solidFill>
                <a:latin typeface="Aptos" panose="020B0004020202020204" pitchFamily="34" charset="0"/>
                <a:ea typeface="+mj-ea"/>
                <a:cs typeface="+mj-cs"/>
              </a:rPr>
              <a:t>Introduction</a:t>
            </a:r>
            <a:endParaRPr sz="2800" b="1" dirty="0">
              <a:solidFill>
                <a:srgbClr val="203864"/>
              </a:solidFill>
              <a:latin typeface="Aptos" panose="020B0004020202020204" pitchFamily="34" charset="0"/>
              <a:ea typeface="+mj-ea"/>
              <a:cs typeface="+mj-cs"/>
            </a:endParaRPr>
          </a:p>
        </p:txBody>
      </p:sp>
      <p:pic>
        <p:nvPicPr>
          <p:cNvPr id="21" name="Graphic 20" descr="Camera with solid fill">
            <a:extLst>
              <a:ext uri="{FF2B5EF4-FFF2-40B4-BE49-F238E27FC236}">
                <a16:creationId xmlns:a16="http://schemas.microsoft.com/office/drawing/2014/main" id="{B2DD40D8-6DE8-74FF-8EDC-FE6F7CB55B51}"/>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4767952" y="1584146"/>
            <a:ext cx="469232" cy="469232"/>
          </a:xfrm>
          <a:prstGeom prst="rect">
            <a:avLst/>
          </a:prstGeom>
        </p:spPr>
      </p:pic>
      <p:pic>
        <p:nvPicPr>
          <p:cNvPr id="22" name="Picture 21">
            <a:extLst>
              <a:ext uri="{FF2B5EF4-FFF2-40B4-BE49-F238E27FC236}">
                <a16:creationId xmlns:a16="http://schemas.microsoft.com/office/drawing/2014/main" id="{26F9495C-2F80-E47A-5FD1-EF2C3FB87425}"/>
              </a:ext>
            </a:extLst>
          </p:cNvPr>
          <p:cNvPicPr>
            <a:picLocks noChangeAspect="1"/>
          </p:cNvPicPr>
          <p:nvPr/>
        </p:nvPicPr>
        <p:blipFill>
          <a:blip r:embed="rId12"/>
          <a:srcRect r="70071"/>
          <a:stretch>
            <a:fillRect/>
          </a:stretch>
        </p:blipFill>
        <p:spPr>
          <a:xfrm>
            <a:off x="9134661" y="645800"/>
            <a:ext cx="2573652" cy="2489243"/>
          </a:xfrm>
          <a:prstGeom prst="rect">
            <a:avLst/>
          </a:prstGeom>
        </p:spPr>
      </p:pic>
      <p:sp>
        <p:nvSpPr>
          <p:cNvPr id="2" name="Slide Number Placeholder 912">
            <a:extLst>
              <a:ext uri="{FF2B5EF4-FFF2-40B4-BE49-F238E27FC236}">
                <a16:creationId xmlns:a16="http://schemas.microsoft.com/office/drawing/2014/main" id="{84FCAA45-19BA-0D0C-1E93-D8DC5BC510DC}"/>
              </a:ext>
            </a:extLst>
          </p:cNvPr>
          <p:cNvSpPr>
            <a:spLocks noGrp="1"/>
          </p:cNvSpPr>
          <p:nvPr>
            <p:ph type="sldNum" sz="quarter" idx="12"/>
          </p:nvPr>
        </p:nvSpPr>
        <p:spPr>
          <a:xfrm>
            <a:off x="11021290" y="6363001"/>
            <a:ext cx="1038120" cy="365125"/>
          </a:xfrm>
        </p:spPr>
        <p:txBody>
          <a:bodyPr/>
          <a:lstStyle/>
          <a:p>
            <a:fld id="{888CC2B5-7555-4954-8704-E5081F891950}" type="slidenum">
              <a:rPr lang="en-US" smtClean="0"/>
              <a:t>2</a:t>
            </a:fld>
            <a:endParaRPr lang="en-US"/>
          </a:p>
        </p:txBody>
      </p:sp>
      <p:pic>
        <p:nvPicPr>
          <p:cNvPr id="29" name="Audio 28">
            <a:extLst>
              <a:ext uri="{FF2B5EF4-FFF2-40B4-BE49-F238E27FC236}">
                <a16:creationId xmlns:a16="http://schemas.microsoft.com/office/drawing/2014/main" id="{FC0A2D5D-FD33-8768-6D2B-B12F861FE423}"/>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539531863"/>
      </p:ext>
    </p:extLst>
  </p:cSld>
  <p:clrMapOvr>
    <a:masterClrMapping/>
  </p:clrMapOvr>
  <mc:AlternateContent xmlns:mc="http://schemas.openxmlformats.org/markup-compatibility/2006" xmlns:p14="http://schemas.microsoft.com/office/powerpoint/2010/main">
    <mc:Choice Requires="p14">
      <p:transition spd="slow" p14:dur="2000" advTm="55286"/>
    </mc:Choice>
    <mc:Fallback xmlns="">
      <p:transition spd="slow" advTm="552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9"/>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CBED76-A4F3-4D24-23AC-53D8F635BBFF}"/>
            </a:ext>
          </a:extLst>
        </p:cNvPr>
        <p:cNvGrpSpPr/>
        <p:nvPr/>
      </p:nvGrpSpPr>
      <p:grpSpPr>
        <a:xfrm>
          <a:off x="0" y="0"/>
          <a:ext cx="0" cy="0"/>
          <a:chOff x="0" y="0"/>
          <a:chExt cx="0" cy="0"/>
        </a:xfrm>
      </p:grpSpPr>
      <p:sp>
        <p:nvSpPr>
          <p:cNvPr id="12" name="Footer Placeholder 911">
            <a:extLst>
              <a:ext uri="{FF2B5EF4-FFF2-40B4-BE49-F238E27FC236}">
                <a16:creationId xmlns:a16="http://schemas.microsoft.com/office/drawing/2014/main" id="{D94C689D-5BBB-30CD-08DF-0B2F8F9E3A0A}"/>
              </a:ext>
            </a:extLst>
          </p:cNvPr>
          <p:cNvSpPr>
            <a:spLocks noGrp="1"/>
          </p:cNvSpPr>
          <p:nvPr>
            <p:ph type="ftr" sz="quarter" idx="11"/>
          </p:nvPr>
        </p:nvSpPr>
        <p:spPr>
          <a:xfrm>
            <a:off x="4552949" y="6363001"/>
            <a:ext cx="3086100" cy="365125"/>
          </a:xfrm>
        </p:spPr>
        <p:txBody>
          <a:bodyPr/>
          <a:lstStyle/>
          <a:p>
            <a:r>
              <a:rPr lang="en-US" dirty="0"/>
              <a:t>IEEE SMC 2026</a:t>
            </a:r>
          </a:p>
        </p:txBody>
      </p:sp>
      <p:sp>
        <p:nvSpPr>
          <p:cNvPr id="18" name="TextBox 17">
            <a:extLst>
              <a:ext uri="{FF2B5EF4-FFF2-40B4-BE49-F238E27FC236}">
                <a16:creationId xmlns:a16="http://schemas.microsoft.com/office/drawing/2014/main" id="{F958505F-E848-02E6-732C-D0CB1002BEC8}"/>
              </a:ext>
            </a:extLst>
          </p:cNvPr>
          <p:cNvSpPr txBox="1"/>
          <p:nvPr/>
        </p:nvSpPr>
        <p:spPr>
          <a:xfrm>
            <a:off x="426720" y="161299"/>
            <a:ext cx="3419856" cy="486287"/>
          </a:xfrm>
          <a:prstGeom prst="rect">
            <a:avLst/>
          </a:prstGeom>
          <a:noFill/>
        </p:spPr>
        <p:txBody>
          <a:bodyPr wrap="square" lIns="54864" tIns="27432" rIns="54864" bIns="27432" anchor="ctr">
            <a:spAutoFit/>
          </a:bodyPr>
          <a:lstStyle/>
          <a:p>
            <a:r>
              <a:rPr lang="en-US" sz="2800" b="1" dirty="0">
                <a:solidFill>
                  <a:srgbClr val="203864"/>
                </a:solidFill>
                <a:latin typeface="Aptos" panose="020B0004020202020204" pitchFamily="34" charset="0"/>
                <a:ea typeface="+mj-ea"/>
                <a:cs typeface="+mj-cs"/>
              </a:rPr>
              <a:t>Introduction</a:t>
            </a:r>
            <a:endParaRPr sz="2800" b="1" dirty="0">
              <a:solidFill>
                <a:srgbClr val="203864"/>
              </a:solidFill>
              <a:latin typeface="Aptos" panose="020B0004020202020204" pitchFamily="34" charset="0"/>
              <a:ea typeface="+mj-ea"/>
              <a:cs typeface="+mj-cs"/>
            </a:endParaRPr>
          </a:p>
        </p:txBody>
      </p:sp>
      <p:pic>
        <p:nvPicPr>
          <p:cNvPr id="22" name="Picture 21">
            <a:extLst>
              <a:ext uri="{FF2B5EF4-FFF2-40B4-BE49-F238E27FC236}">
                <a16:creationId xmlns:a16="http://schemas.microsoft.com/office/drawing/2014/main" id="{2896DAD2-66FC-5EA7-491B-40BAB4B48E0C}"/>
              </a:ext>
            </a:extLst>
          </p:cNvPr>
          <p:cNvPicPr>
            <a:picLocks noChangeAspect="1"/>
          </p:cNvPicPr>
          <p:nvPr/>
        </p:nvPicPr>
        <p:blipFill>
          <a:blip r:embed="rId5"/>
          <a:srcRect r="70071"/>
          <a:stretch>
            <a:fillRect/>
          </a:stretch>
        </p:blipFill>
        <p:spPr>
          <a:xfrm>
            <a:off x="9134661" y="645800"/>
            <a:ext cx="2573652" cy="2489243"/>
          </a:xfrm>
          <a:prstGeom prst="rect">
            <a:avLst/>
          </a:prstGeom>
        </p:spPr>
      </p:pic>
      <p:sp>
        <p:nvSpPr>
          <p:cNvPr id="2" name="Content Placeholder 2">
            <a:extLst>
              <a:ext uri="{FF2B5EF4-FFF2-40B4-BE49-F238E27FC236}">
                <a16:creationId xmlns:a16="http://schemas.microsoft.com/office/drawing/2014/main" id="{CA3205CD-F2F8-4F2E-CF60-E128C227738B}"/>
              </a:ext>
            </a:extLst>
          </p:cNvPr>
          <p:cNvSpPr txBox="1">
            <a:spLocks/>
          </p:cNvSpPr>
          <p:nvPr/>
        </p:nvSpPr>
        <p:spPr>
          <a:xfrm>
            <a:off x="426720" y="656295"/>
            <a:ext cx="10896600" cy="5182191"/>
          </a:xfrm>
          <a:prstGeom prst="rect">
            <a:avLst/>
          </a:prstGeom>
          <a:noFill/>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bg2">
                    <a:lumMod val="50000"/>
                  </a:schemeClr>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bg2">
                    <a:lumMod val="50000"/>
                  </a:schemeClr>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bg2">
                    <a:lumMod val="50000"/>
                  </a:schemeClr>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bg2">
                    <a:lumMod val="50000"/>
                  </a:schemeClr>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bg2">
                    <a:lumMod val="50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i="1" dirty="0">
                <a:solidFill>
                  <a:schemeClr val="tx1"/>
                </a:solidFill>
                <a:cs typeface="Calibri" panose="020F0502020204030204" pitchFamily="34" charset="0"/>
              </a:rPr>
              <a:t>Internal </a:t>
            </a:r>
            <a:r>
              <a:rPr lang="en-GB" dirty="0">
                <a:solidFill>
                  <a:schemeClr val="tx1"/>
                </a:solidFill>
                <a:cs typeface="Calibri" panose="020F0502020204030204" pitchFamily="34" charset="0"/>
              </a:rPr>
              <a:t>awareness from the brain can be paired with HMDs.</a:t>
            </a:r>
          </a:p>
          <a:p>
            <a:pPr lvl="1" algn="l"/>
            <a:endParaRPr lang="en-GB" dirty="0">
              <a:cs typeface="Calibri" panose="020F0502020204030204" pitchFamily="34" charset="0"/>
            </a:endParaRPr>
          </a:p>
        </p:txBody>
      </p:sp>
      <p:pic>
        <p:nvPicPr>
          <p:cNvPr id="4" name="Picture 3">
            <a:extLst>
              <a:ext uri="{FF2B5EF4-FFF2-40B4-BE49-F238E27FC236}">
                <a16:creationId xmlns:a16="http://schemas.microsoft.com/office/drawing/2014/main" id="{D88CC1DF-1286-1626-3E80-EB7EECC6406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9619" y="1494967"/>
            <a:ext cx="2422437" cy="126650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
            <a:extLst>
              <a:ext uri="{FF2B5EF4-FFF2-40B4-BE49-F238E27FC236}">
                <a16:creationId xmlns:a16="http://schemas.microsoft.com/office/drawing/2014/main" id="{37A26375-DC65-EF7E-36B1-616EF28224B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9620" y="3365001"/>
            <a:ext cx="2422436" cy="123671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7">
            <a:extLst>
              <a:ext uri="{FF2B5EF4-FFF2-40B4-BE49-F238E27FC236}">
                <a16:creationId xmlns:a16="http://schemas.microsoft.com/office/drawing/2014/main" id="{054CFA3E-9A22-59E5-EA27-DE30AA7A9F5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64932" y="1532587"/>
            <a:ext cx="1944394" cy="129173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9">
            <a:extLst>
              <a:ext uri="{FF2B5EF4-FFF2-40B4-BE49-F238E27FC236}">
                <a16:creationId xmlns:a16="http://schemas.microsoft.com/office/drawing/2014/main" id="{87B59016-CCD5-7806-9207-5713B977139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364932" y="3365000"/>
            <a:ext cx="1944394" cy="1236717"/>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4CCE7420-949C-830E-2CD7-426E57C5F638}"/>
              </a:ext>
            </a:extLst>
          </p:cNvPr>
          <p:cNvSpPr txBox="1"/>
          <p:nvPr/>
        </p:nvSpPr>
        <p:spPr>
          <a:xfrm>
            <a:off x="5577214" y="1874557"/>
            <a:ext cx="4126993" cy="2585323"/>
          </a:xfrm>
          <a:prstGeom prst="rect">
            <a:avLst/>
          </a:prstGeom>
          <a:noFill/>
        </p:spPr>
        <p:txBody>
          <a:bodyPr wrap="square" rtlCol="0" anchor="ctr">
            <a:spAutoFit/>
          </a:bodyPr>
          <a:lstStyle/>
          <a:p>
            <a:pPr marL="285750" indent="-285750" fontAlgn="base">
              <a:buFont typeface="Arial" panose="020B0604020202020204" pitchFamily="34" charset="0"/>
              <a:buChar char="•"/>
            </a:pPr>
            <a:r>
              <a:rPr lang="en-US" dirty="0"/>
              <a:t>Recognize and quantify </a:t>
            </a:r>
            <a:r>
              <a:rPr lang="en-US" dirty="0">
                <a:solidFill>
                  <a:srgbClr val="00B0F0"/>
                </a:solidFill>
              </a:rPr>
              <a:t>human emotions </a:t>
            </a:r>
            <a:r>
              <a:rPr lang="en-US" dirty="0"/>
              <a:t>and </a:t>
            </a:r>
            <a:r>
              <a:rPr lang="en-US" dirty="0">
                <a:solidFill>
                  <a:srgbClr val="00B0F0"/>
                </a:solidFill>
              </a:rPr>
              <a:t>cognition</a:t>
            </a:r>
            <a:r>
              <a:rPr lang="en-US" dirty="0"/>
              <a:t>.</a:t>
            </a:r>
          </a:p>
          <a:p>
            <a:pPr marL="285750" indent="-285750" fontAlgn="base">
              <a:buFont typeface="Arial" panose="020B0604020202020204" pitchFamily="34" charset="0"/>
              <a:buChar char="•"/>
            </a:pPr>
            <a:endParaRPr lang="en-US" dirty="0"/>
          </a:p>
          <a:p>
            <a:pPr marL="285750" indent="-285750" fontAlgn="base">
              <a:buFont typeface="Arial" panose="020B0604020202020204" pitchFamily="34" charset="0"/>
              <a:buChar char="•"/>
            </a:pPr>
            <a:r>
              <a:rPr lang="en-US" dirty="0"/>
              <a:t>Provides </a:t>
            </a:r>
            <a:r>
              <a:rPr lang="en-US" dirty="0">
                <a:solidFill>
                  <a:srgbClr val="00B0F0"/>
                </a:solidFill>
              </a:rPr>
              <a:t>informative context </a:t>
            </a:r>
            <a:r>
              <a:rPr lang="en-US" dirty="0"/>
              <a:t>for </a:t>
            </a:r>
            <a:r>
              <a:rPr lang="en-US" dirty="0">
                <a:solidFill>
                  <a:schemeClr val="accent2"/>
                </a:solidFill>
              </a:rPr>
              <a:t>adaptation</a:t>
            </a:r>
            <a:r>
              <a:rPr lang="en-US" dirty="0"/>
              <a:t>.</a:t>
            </a:r>
          </a:p>
          <a:p>
            <a:pPr marL="285750" indent="-285750" fontAlgn="base">
              <a:buFont typeface="Arial" panose="020B0604020202020204" pitchFamily="34" charset="0"/>
              <a:buChar char="•"/>
            </a:pPr>
            <a:endParaRPr lang="en-US" dirty="0"/>
          </a:p>
          <a:p>
            <a:pPr marL="285750" indent="-285750" fontAlgn="base">
              <a:buFont typeface="Arial" panose="020B0604020202020204" pitchFamily="34" charset="0"/>
              <a:buChar char="•"/>
            </a:pPr>
            <a:r>
              <a:rPr lang="en-US" dirty="0"/>
              <a:t>Allows </a:t>
            </a:r>
            <a:r>
              <a:rPr lang="en-US" dirty="0">
                <a:solidFill>
                  <a:schemeClr val="accent2"/>
                </a:solidFill>
              </a:rPr>
              <a:t>direct </a:t>
            </a:r>
            <a:r>
              <a:rPr lang="en-US" dirty="0"/>
              <a:t>UX evaluation.</a:t>
            </a:r>
          </a:p>
          <a:p>
            <a:pPr marL="285750" indent="-285750" fontAlgn="base">
              <a:buFont typeface="Arial" panose="020B0604020202020204" pitchFamily="34" charset="0"/>
              <a:buChar char="•"/>
            </a:pPr>
            <a:endParaRPr lang="en-US" dirty="0"/>
          </a:p>
          <a:p>
            <a:pPr marL="285750" indent="-285750" fontAlgn="base">
              <a:buFont typeface="Arial" panose="020B0604020202020204" pitchFamily="34" charset="0"/>
              <a:buChar char="•"/>
            </a:pPr>
            <a:r>
              <a:rPr lang="en-US" dirty="0"/>
              <a:t>Non-Invasive BCI + Eye Tracking.</a:t>
            </a:r>
          </a:p>
        </p:txBody>
      </p:sp>
      <p:pic>
        <p:nvPicPr>
          <p:cNvPr id="19" name="Picture 18">
            <a:extLst>
              <a:ext uri="{FF2B5EF4-FFF2-40B4-BE49-F238E27FC236}">
                <a16:creationId xmlns:a16="http://schemas.microsoft.com/office/drawing/2014/main" id="{709B71EC-1BCE-62A2-E9ED-51B2EA885F07}"/>
              </a:ext>
            </a:extLst>
          </p:cNvPr>
          <p:cNvPicPr>
            <a:picLocks noChangeAspect="1"/>
          </p:cNvPicPr>
          <p:nvPr/>
        </p:nvPicPr>
        <p:blipFill>
          <a:blip r:embed="rId10"/>
          <a:stretch>
            <a:fillRect/>
          </a:stretch>
        </p:blipFill>
        <p:spPr>
          <a:xfrm>
            <a:off x="9720512" y="1170014"/>
            <a:ext cx="1881869" cy="1254580"/>
          </a:xfrm>
          <a:prstGeom prst="rect">
            <a:avLst/>
          </a:prstGeom>
        </p:spPr>
      </p:pic>
      <p:sp>
        <p:nvSpPr>
          <p:cNvPr id="3" name="Slide Number Placeholder 912">
            <a:extLst>
              <a:ext uri="{FF2B5EF4-FFF2-40B4-BE49-F238E27FC236}">
                <a16:creationId xmlns:a16="http://schemas.microsoft.com/office/drawing/2014/main" id="{5033F799-5B22-500E-0737-01DA7E26FFA1}"/>
              </a:ext>
            </a:extLst>
          </p:cNvPr>
          <p:cNvSpPr>
            <a:spLocks noGrp="1"/>
          </p:cNvSpPr>
          <p:nvPr>
            <p:ph type="sldNum" sz="quarter" idx="12"/>
          </p:nvPr>
        </p:nvSpPr>
        <p:spPr>
          <a:xfrm>
            <a:off x="11021290" y="6363001"/>
            <a:ext cx="1038120" cy="365125"/>
          </a:xfrm>
        </p:spPr>
        <p:txBody>
          <a:bodyPr/>
          <a:lstStyle/>
          <a:p>
            <a:fld id="{888CC2B5-7555-4954-8704-E5081F891950}" type="slidenum">
              <a:rPr lang="en-US" smtClean="0"/>
              <a:t>3</a:t>
            </a:fld>
            <a:endParaRPr lang="en-US"/>
          </a:p>
        </p:txBody>
      </p:sp>
      <p:pic>
        <p:nvPicPr>
          <p:cNvPr id="25" name="Audio 24">
            <a:extLst>
              <a:ext uri="{FF2B5EF4-FFF2-40B4-BE49-F238E27FC236}">
                <a16:creationId xmlns:a16="http://schemas.microsoft.com/office/drawing/2014/main" id="{20B08349-B3C7-517D-4115-F32191E496C0}"/>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4072338950"/>
      </p:ext>
    </p:extLst>
  </p:cSld>
  <p:clrMapOvr>
    <a:masterClrMapping/>
  </p:clrMapOvr>
  <mc:AlternateContent xmlns:mc="http://schemas.openxmlformats.org/markup-compatibility/2006" xmlns:p14="http://schemas.microsoft.com/office/powerpoint/2010/main">
    <mc:Choice Requires="p14">
      <p:transition spd="slow" p14:dur="2000" advTm="47719"/>
    </mc:Choice>
    <mc:Fallback xmlns="">
      <p:transition spd="slow" advTm="477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623C5C-FDC4-01BF-766C-E6180FF63AE7}"/>
            </a:ext>
          </a:extLst>
        </p:cNvPr>
        <p:cNvGrpSpPr/>
        <p:nvPr/>
      </p:nvGrpSpPr>
      <p:grpSpPr>
        <a:xfrm>
          <a:off x="0" y="0"/>
          <a:ext cx="0" cy="0"/>
          <a:chOff x="0" y="0"/>
          <a:chExt cx="0" cy="0"/>
        </a:xfrm>
      </p:grpSpPr>
      <p:sp>
        <p:nvSpPr>
          <p:cNvPr id="12" name="Footer Placeholder 911">
            <a:extLst>
              <a:ext uri="{FF2B5EF4-FFF2-40B4-BE49-F238E27FC236}">
                <a16:creationId xmlns:a16="http://schemas.microsoft.com/office/drawing/2014/main" id="{B862D2F5-B21C-3D1A-E7B6-687724E53A91}"/>
              </a:ext>
            </a:extLst>
          </p:cNvPr>
          <p:cNvSpPr>
            <a:spLocks noGrp="1"/>
          </p:cNvSpPr>
          <p:nvPr>
            <p:ph type="ftr" sz="quarter" idx="11"/>
          </p:nvPr>
        </p:nvSpPr>
        <p:spPr>
          <a:xfrm>
            <a:off x="4552949" y="6363001"/>
            <a:ext cx="3086100" cy="365125"/>
          </a:xfrm>
        </p:spPr>
        <p:txBody>
          <a:bodyPr/>
          <a:lstStyle/>
          <a:p>
            <a:r>
              <a:rPr lang="en-US" dirty="0"/>
              <a:t>IEEE SMC 2026</a:t>
            </a:r>
          </a:p>
        </p:txBody>
      </p:sp>
      <p:sp>
        <p:nvSpPr>
          <p:cNvPr id="18" name="TextBox 17">
            <a:extLst>
              <a:ext uri="{FF2B5EF4-FFF2-40B4-BE49-F238E27FC236}">
                <a16:creationId xmlns:a16="http://schemas.microsoft.com/office/drawing/2014/main" id="{12C482C4-FD0F-E723-93FF-9D32AC5A16C3}"/>
              </a:ext>
            </a:extLst>
          </p:cNvPr>
          <p:cNvSpPr txBox="1"/>
          <p:nvPr/>
        </p:nvSpPr>
        <p:spPr>
          <a:xfrm>
            <a:off x="426720" y="159967"/>
            <a:ext cx="3419856" cy="486287"/>
          </a:xfrm>
          <a:prstGeom prst="rect">
            <a:avLst/>
          </a:prstGeom>
          <a:noFill/>
        </p:spPr>
        <p:txBody>
          <a:bodyPr wrap="square" lIns="54864" tIns="27432" rIns="54864" bIns="27432" anchor="ctr">
            <a:spAutoFit/>
          </a:bodyPr>
          <a:lstStyle/>
          <a:p>
            <a:r>
              <a:rPr lang="en-US" sz="2800" b="1" dirty="0">
                <a:solidFill>
                  <a:srgbClr val="203864"/>
                </a:solidFill>
                <a:latin typeface="Aptos" panose="020B0004020202020204" pitchFamily="34" charset="0"/>
                <a:ea typeface="+mj-ea"/>
                <a:cs typeface="+mj-cs"/>
              </a:rPr>
              <a:t>Introduction</a:t>
            </a:r>
            <a:endParaRPr sz="2800" b="1" dirty="0">
              <a:solidFill>
                <a:srgbClr val="203864"/>
              </a:solidFill>
              <a:latin typeface="Aptos" panose="020B0004020202020204" pitchFamily="34" charset="0"/>
              <a:ea typeface="+mj-ea"/>
              <a:cs typeface="+mj-cs"/>
            </a:endParaRPr>
          </a:p>
        </p:txBody>
      </p:sp>
      <p:pic>
        <p:nvPicPr>
          <p:cNvPr id="3" name="Picture 2">
            <a:extLst>
              <a:ext uri="{FF2B5EF4-FFF2-40B4-BE49-F238E27FC236}">
                <a16:creationId xmlns:a16="http://schemas.microsoft.com/office/drawing/2014/main" id="{348CD224-17A5-3435-35DA-DC6387EA022F}"/>
              </a:ext>
            </a:extLst>
          </p:cNvPr>
          <p:cNvPicPr>
            <a:picLocks noChangeAspect="1"/>
          </p:cNvPicPr>
          <p:nvPr/>
        </p:nvPicPr>
        <p:blipFill>
          <a:blip r:embed="rId5"/>
          <a:stretch>
            <a:fillRect/>
          </a:stretch>
        </p:blipFill>
        <p:spPr>
          <a:xfrm>
            <a:off x="519430" y="1461312"/>
            <a:ext cx="11145239" cy="4282537"/>
          </a:xfrm>
          <a:prstGeom prst="rect">
            <a:avLst/>
          </a:prstGeom>
        </p:spPr>
      </p:pic>
      <p:sp>
        <p:nvSpPr>
          <p:cNvPr id="5" name="Content Placeholder 2">
            <a:extLst>
              <a:ext uri="{FF2B5EF4-FFF2-40B4-BE49-F238E27FC236}">
                <a16:creationId xmlns:a16="http://schemas.microsoft.com/office/drawing/2014/main" id="{877892CD-7C28-8141-3B55-B190CCD71170}"/>
              </a:ext>
            </a:extLst>
          </p:cNvPr>
          <p:cNvSpPr txBox="1">
            <a:spLocks/>
          </p:cNvSpPr>
          <p:nvPr/>
        </p:nvSpPr>
        <p:spPr>
          <a:xfrm>
            <a:off x="426720" y="672381"/>
            <a:ext cx="9535886" cy="848542"/>
          </a:xfrm>
          <a:prstGeom prst="rect">
            <a:avLst/>
          </a:prstGeom>
          <a:solidFill>
            <a:srgbClr val="FFFFFF">
              <a:alpha val="43137"/>
            </a:srgbClr>
          </a:solidFill>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bg2">
                    <a:lumMod val="50000"/>
                  </a:schemeClr>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bg2">
                    <a:lumMod val="50000"/>
                  </a:schemeClr>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bg2">
                    <a:lumMod val="50000"/>
                  </a:schemeClr>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bg2">
                    <a:lumMod val="50000"/>
                  </a:schemeClr>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bg2">
                    <a:lumMod val="50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dirty="0">
                <a:solidFill>
                  <a:schemeClr val="tx1"/>
                </a:solidFill>
              </a:rPr>
              <a:t>Software companies run </a:t>
            </a:r>
            <a:r>
              <a:rPr lang="en-GB" dirty="0">
                <a:solidFill>
                  <a:srgbClr val="00B0F0"/>
                </a:solidFill>
              </a:rPr>
              <a:t>Online Controlled Experiments (OCE)</a:t>
            </a:r>
            <a:r>
              <a:rPr lang="en-GB" dirty="0">
                <a:solidFill>
                  <a:schemeClr val="tx1"/>
                </a:solidFill>
              </a:rPr>
              <a:t>.</a:t>
            </a:r>
          </a:p>
        </p:txBody>
      </p:sp>
      <p:sp>
        <p:nvSpPr>
          <p:cNvPr id="6" name="Content Placeholder 2">
            <a:extLst>
              <a:ext uri="{FF2B5EF4-FFF2-40B4-BE49-F238E27FC236}">
                <a16:creationId xmlns:a16="http://schemas.microsoft.com/office/drawing/2014/main" id="{E5A107FC-2ABC-BEC6-468F-0342B95143A6}"/>
              </a:ext>
            </a:extLst>
          </p:cNvPr>
          <p:cNvSpPr txBox="1">
            <a:spLocks/>
          </p:cNvSpPr>
          <p:nvPr/>
        </p:nvSpPr>
        <p:spPr>
          <a:xfrm>
            <a:off x="643750" y="5852549"/>
            <a:ext cx="10896600" cy="510452"/>
          </a:xfrm>
          <a:prstGeom prst="rect">
            <a:avLst/>
          </a:prstGeom>
          <a:solidFill>
            <a:srgbClr val="FFFFFF">
              <a:alpha val="43137"/>
            </a:srgb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lumMod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2000" dirty="0" err="1">
                <a:solidFill>
                  <a:schemeClr val="tx1"/>
                </a:solidFill>
              </a:rPr>
              <a:t>Behavioral</a:t>
            </a:r>
            <a:r>
              <a:rPr lang="en-GB" sz="2000" dirty="0">
                <a:solidFill>
                  <a:schemeClr val="tx1"/>
                </a:solidFill>
              </a:rPr>
              <a:t> telemetry is a strong signal with </a:t>
            </a:r>
            <a:r>
              <a:rPr lang="en-GB" sz="2000" b="1" dirty="0">
                <a:solidFill>
                  <a:schemeClr val="accent2"/>
                </a:solidFill>
              </a:rPr>
              <a:t>large sample sizes</a:t>
            </a:r>
            <a:r>
              <a:rPr lang="en-GB" sz="2000" dirty="0">
                <a:solidFill>
                  <a:schemeClr val="accent2"/>
                </a:solidFill>
              </a:rPr>
              <a:t> </a:t>
            </a:r>
            <a:r>
              <a:rPr lang="en-GB" sz="2000" dirty="0">
                <a:solidFill>
                  <a:schemeClr val="tx1"/>
                </a:solidFill>
              </a:rPr>
              <a:t>and </a:t>
            </a:r>
            <a:r>
              <a:rPr lang="en-GB" sz="2000" b="1" dirty="0">
                <a:solidFill>
                  <a:schemeClr val="accent2"/>
                </a:solidFill>
              </a:rPr>
              <a:t>simple user journeys</a:t>
            </a:r>
            <a:r>
              <a:rPr lang="en-GB" sz="2000" b="1" dirty="0">
                <a:solidFill>
                  <a:schemeClr val="tx1"/>
                </a:solidFill>
              </a:rPr>
              <a:t> </a:t>
            </a:r>
            <a:r>
              <a:rPr lang="en-GB" sz="2000" dirty="0">
                <a:solidFill>
                  <a:schemeClr val="tx1"/>
                </a:solidFill>
              </a:rPr>
              <a:t>[4].</a:t>
            </a:r>
          </a:p>
        </p:txBody>
      </p:sp>
      <p:sp>
        <p:nvSpPr>
          <p:cNvPr id="2" name="Slide Number Placeholder 912">
            <a:extLst>
              <a:ext uri="{FF2B5EF4-FFF2-40B4-BE49-F238E27FC236}">
                <a16:creationId xmlns:a16="http://schemas.microsoft.com/office/drawing/2014/main" id="{DF290276-DEA3-DA49-5D19-5E095076262C}"/>
              </a:ext>
            </a:extLst>
          </p:cNvPr>
          <p:cNvSpPr>
            <a:spLocks noGrp="1"/>
          </p:cNvSpPr>
          <p:nvPr>
            <p:ph type="sldNum" sz="quarter" idx="12"/>
          </p:nvPr>
        </p:nvSpPr>
        <p:spPr>
          <a:xfrm>
            <a:off x="11021290" y="6363001"/>
            <a:ext cx="1038120" cy="365125"/>
          </a:xfrm>
        </p:spPr>
        <p:txBody>
          <a:bodyPr/>
          <a:lstStyle/>
          <a:p>
            <a:fld id="{888CC2B5-7555-4954-8704-E5081F891950}" type="slidenum">
              <a:rPr lang="en-US" smtClean="0"/>
              <a:t>4</a:t>
            </a:fld>
            <a:endParaRPr lang="en-US"/>
          </a:p>
        </p:txBody>
      </p:sp>
      <p:pic>
        <p:nvPicPr>
          <p:cNvPr id="37" name="Audio 36">
            <a:extLst>
              <a:ext uri="{FF2B5EF4-FFF2-40B4-BE49-F238E27FC236}">
                <a16:creationId xmlns:a16="http://schemas.microsoft.com/office/drawing/2014/main" id="{B150BC6E-1FDC-93CF-2A53-1ACD132DA60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459613653"/>
      </p:ext>
    </p:extLst>
  </p:cSld>
  <p:clrMapOvr>
    <a:masterClrMapping/>
  </p:clrMapOvr>
  <mc:AlternateContent xmlns:mc="http://schemas.openxmlformats.org/markup-compatibility/2006" xmlns:p14="http://schemas.microsoft.com/office/powerpoint/2010/main">
    <mc:Choice Requires="p14">
      <p:transition spd="slow" p14:dur="2000" advTm="27437"/>
    </mc:Choice>
    <mc:Fallback xmlns="">
      <p:transition spd="slow" advTm="274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D19C7B-5312-28DC-CCDD-C5A29FC63CA6}"/>
            </a:ext>
          </a:extLst>
        </p:cNvPr>
        <p:cNvGrpSpPr/>
        <p:nvPr/>
      </p:nvGrpSpPr>
      <p:grpSpPr>
        <a:xfrm>
          <a:off x="0" y="0"/>
          <a:ext cx="0" cy="0"/>
          <a:chOff x="0" y="0"/>
          <a:chExt cx="0" cy="0"/>
        </a:xfrm>
      </p:grpSpPr>
      <p:sp>
        <p:nvSpPr>
          <p:cNvPr id="12" name="Footer Placeholder 911">
            <a:extLst>
              <a:ext uri="{FF2B5EF4-FFF2-40B4-BE49-F238E27FC236}">
                <a16:creationId xmlns:a16="http://schemas.microsoft.com/office/drawing/2014/main" id="{46469844-9ADC-E190-4725-830BA5C0A95B}"/>
              </a:ext>
            </a:extLst>
          </p:cNvPr>
          <p:cNvSpPr>
            <a:spLocks noGrp="1"/>
          </p:cNvSpPr>
          <p:nvPr>
            <p:ph type="ftr" sz="quarter" idx="11"/>
          </p:nvPr>
        </p:nvSpPr>
        <p:spPr>
          <a:xfrm>
            <a:off x="4552949" y="6363001"/>
            <a:ext cx="3086100" cy="365125"/>
          </a:xfrm>
        </p:spPr>
        <p:txBody>
          <a:bodyPr/>
          <a:lstStyle/>
          <a:p>
            <a:r>
              <a:rPr lang="en-US" dirty="0"/>
              <a:t>IEEE SMC 2026</a:t>
            </a:r>
          </a:p>
        </p:txBody>
      </p:sp>
      <p:sp>
        <p:nvSpPr>
          <p:cNvPr id="18" name="TextBox 17">
            <a:extLst>
              <a:ext uri="{FF2B5EF4-FFF2-40B4-BE49-F238E27FC236}">
                <a16:creationId xmlns:a16="http://schemas.microsoft.com/office/drawing/2014/main" id="{9C94E5C6-D05D-90F3-54EC-09E27F642052}"/>
              </a:ext>
            </a:extLst>
          </p:cNvPr>
          <p:cNvSpPr txBox="1"/>
          <p:nvPr/>
        </p:nvSpPr>
        <p:spPr>
          <a:xfrm>
            <a:off x="426720" y="162772"/>
            <a:ext cx="3419856" cy="486287"/>
          </a:xfrm>
          <a:prstGeom prst="rect">
            <a:avLst/>
          </a:prstGeom>
          <a:noFill/>
        </p:spPr>
        <p:txBody>
          <a:bodyPr wrap="square" lIns="54864" tIns="27432" rIns="54864" bIns="27432" anchor="ctr">
            <a:spAutoFit/>
          </a:bodyPr>
          <a:lstStyle/>
          <a:p>
            <a:r>
              <a:rPr lang="en-US" sz="2800" b="1" dirty="0">
                <a:solidFill>
                  <a:srgbClr val="203864"/>
                </a:solidFill>
                <a:latin typeface="Aptos" panose="020B0004020202020204" pitchFamily="34" charset="0"/>
                <a:ea typeface="+mj-ea"/>
                <a:cs typeface="+mj-cs"/>
              </a:rPr>
              <a:t>Problem</a:t>
            </a:r>
            <a:endParaRPr sz="2800" b="1" dirty="0">
              <a:solidFill>
                <a:srgbClr val="203864"/>
              </a:solidFill>
              <a:latin typeface="Aptos" panose="020B0004020202020204" pitchFamily="34" charset="0"/>
              <a:ea typeface="+mj-ea"/>
              <a:cs typeface="+mj-cs"/>
            </a:endParaRPr>
          </a:p>
        </p:txBody>
      </p:sp>
      <p:pic>
        <p:nvPicPr>
          <p:cNvPr id="7" name="Picture 6">
            <a:extLst>
              <a:ext uri="{FF2B5EF4-FFF2-40B4-BE49-F238E27FC236}">
                <a16:creationId xmlns:a16="http://schemas.microsoft.com/office/drawing/2014/main" id="{272B1CF3-4F8F-3DBB-1DF0-001B8A4F14DC}"/>
              </a:ext>
            </a:extLst>
          </p:cNvPr>
          <p:cNvPicPr>
            <a:picLocks noChangeAspect="1"/>
          </p:cNvPicPr>
          <p:nvPr/>
        </p:nvPicPr>
        <p:blipFill>
          <a:blip r:embed="rId5"/>
          <a:srcRect r="4605"/>
          <a:stretch>
            <a:fillRect/>
          </a:stretch>
        </p:blipFill>
        <p:spPr>
          <a:xfrm>
            <a:off x="766011" y="1194641"/>
            <a:ext cx="10659977" cy="4408586"/>
          </a:xfrm>
          <a:prstGeom prst="rect">
            <a:avLst/>
          </a:prstGeom>
        </p:spPr>
      </p:pic>
      <p:sp>
        <p:nvSpPr>
          <p:cNvPr id="5" name="Content Placeholder 2">
            <a:extLst>
              <a:ext uri="{FF2B5EF4-FFF2-40B4-BE49-F238E27FC236}">
                <a16:creationId xmlns:a16="http://schemas.microsoft.com/office/drawing/2014/main" id="{539E8053-F544-CADF-6283-47D2FB7FBFEE}"/>
              </a:ext>
            </a:extLst>
          </p:cNvPr>
          <p:cNvSpPr txBox="1">
            <a:spLocks/>
          </p:cNvSpPr>
          <p:nvPr/>
        </p:nvSpPr>
        <p:spPr>
          <a:xfrm>
            <a:off x="426720" y="672381"/>
            <a:ext cx="11192032" cy="848542"/>
          </a:xfrm>
          <a:prstGeom prst="rect">
            <a:avLst/>
          </a:prstGeom>
          <a:solidFill>
            <a:srgbClr val="FFFFFF">
              <a:alpha val="43137"/>
            </a:srgbClr>
          </a:solidFill>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bg2">
                    <a:lumMod val="50000"/>
                  </a:schemeClr>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bg2">
                    <a:lumMod val="50000"/>
                  </a:schemeClr>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bg2">
                    <a:lumMod val="50000"/>
                  </a:schemeClr>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bg2">
                    <a:lumMod val="50000"/>
                  </a:schemeClr>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bg2">
                    <a:lumMod val="50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dirty="0">
                <a:solidFill>
                  <a:schemeClr val="tx1"/>
                </a:solidFill>
              </a:rPr>
              <a:t>Games and educational software are challenged by small sample sizes, complex user journeys, and little </a:t>
            </a:r>
            <a:r>
              <a:rPr lang="en-GB" dirty="0" err="1">
                <a:solidFill>
                  <a:schemeClr val="tx1"/>
                </a:solidFill>
              </a:rPr>
              <a:t>behavioral</a:t>
            </a:r>
            <a:r>
              <a:rPr lang="en-GB" dirty="0">
                <a:solidFill>
                  <a:schemeClr val="tx1"/>
                </a:solidFill>
              </a:rPr>
              <a:t> information [5].</a:t>
            </a:r>
          </a:p>
        </p:txBody>
      </p:sp>
      <p:sp>
        <p:nvSpPr>
          <p:cNvPr id="6" name="Content Placeholder 2">
            <a:extLst>
              <a:ext uri="{FF2B5EF4-FFF2-40B4-BE49-F238E27FC236}">
                <a16:creationId xmlns:a16="http://schemas.microsoft.com/office/drawing/2014/main" id="{7830CAEA-F875-7A10-6614-A8B3F05A6017}"/>
              </a:ext>
            </a:extLst>
          </p:cNvPr>
          <p:cNvSpPr txBox="1">
            <a:spLocks/>
          </p:cNvSpPr>
          <p:nvPr/>
        </p:nvSpPr>
        <p:spPr>
          <a:xfrm>
            <a:off x="643750" y="5603227"/>
            <a:ext cx="10896600" cy="510452"/>
          </a:xfrm>
          <a:prstGeom prst="rect">
            <a:avLst/>
          </a:prstGeom>
          <a:solidFill>
            <a:srgbClr val="FFFFFF">
              <a:alpha val="43137"/>
            </a:srgb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lumMod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2000" dirty="0">
                <a:solidFill>
                  <a:schemeClr val="tx1"/>
                </a:solidFill>
                <a:latin typeface="Aptos" panose="020B0004020202020204" pitchFamily="34" charset="0"/>
                <a:cs typeface="Calibri" panose="020F0502020204030204" pitchFamily="34" charset="0"/>
              </a:rPr>
              <a:t>Finds the </a:t>
            </a:r>
            <a:r>
              <a:rPr lang="en-GB" sz="2000" b="1" dirty="0">
                <a:solidFill>
                  <a:schemeClr val="tx1"/>
                </a:solidFill>
                <a:latin typeface="Aptos" panose="020B0004020202020204" pitchFamily="34" charset="0"/>
                <a:cs typeface="Calibri" panose="020F0502020204030204" pitchFamily="34" charset="0"/>
              </a:rPr>
              <a:t>variant preferred by most</a:t>
            </a:r>
            <a:r>
              <a:rPr lang="en-GB" sz="2000" dirty="0">
                <a:solidFill>
                  <a:schemeClr val="tx1"/>
                </a:solidFill>
                <a:latin typeface="Aptos" panose="020B0004020202020204" pitchFamily="34" charset="0"/>
                <a:cs typeface="Calibri" panose="020F0502020204030204" pitchFamily="34" charset="0"/>
              </a:rPr>
              <a:t>.</a:t>
            </a:r>
          </a:p>
          <a:p>
            <a:pPr algn="ctr"/>
            <a:r>
              <a:rPr lang="en-GB" sz="2000" b="1" dirty="0">
                <a:solidFill>
                  <a:schemeClr val="tx1"/>
                </a:solidFill>
                <a:latin typeface="Aptos" panose="020B0004020202020204" pitchFamily="34" charset="0"/>
                <a:cs typeface="Calibri" panose="020F0502020204030204" pitchFamily="34" charset="0"/>
              </a:rPr>
              <a:t>Slow process</a:t>
            </a:r>
            <a:r>
              <a:rPr lang="en-GB" sz="2000" dirty="0">
                <a:solidFill>
                  <a:schemeClr val="tx1"/>
                </a:solidFill>
                <a:latin typeface="Aptos" panose="020B0004020202020204" pitchFamily="34" charset="0"/>
                <a:cs typeface="Calibri" panose="020F0502020204030204" pitchFamily="34" charset="0"/>
              </a:rPr>
              <a:t> for each new enhancement.</a:t>
            </a:r>
          </a:p>
        </p:txBody>
      </p:sp>
      <p:sp>
        <p:nvSpPr>
          <p:cNvPr id="2" name="Slide Number Placeholder 912">
            <a:extLst>
              <a:ext uri="{FF2B5EF4-FFF2-40B4-BE49-F238E27FC236}">
                <a16:creationId xmlns:a16="http://schemas.microsoft.com/office/drawing/2014/main" id="{1E272A1A-1462-D660-1A86-3F03A66F4937}"/>
              </a:ext>
            </a:extLst>
          </p:cNvPr>
          <p:cNvSpPr>
            <a:spLocks noGrp="1"/>
          </p:cNvSpPr>
          <p:nvPr>
            <p:ph type="sldNum" sz="quarter" idx="12"/>
          </p:nvPr>
        </p:nvSpPr>
        <p:spPr>
          <a:xfrm>
            <a:off x="11021290" y="6363001"/>
            <a:ext cx="1038120" cy="365125"/>
          </a:xfrm>
        </p:spPr>
        <p:txBody>
          <a:bodyPr/>
          <a:lstStyle/>
          <a:p>
            <a:fld id="{888CC2B5-7555-4954-8704-E5081F891950}" type="slidenum">
              <a:rPr lang="en-US" smtClean="0"/>
              <a:t>5</a:t>
            </a:fld>
            <a:endParaRPr lang="en-US"/>
          </a:p>
        </p:txBody>
      </p:sp>
      <p:pic>
        <p:nvPicPr>
          <p:cNvPr id="51" name="Audio 50">
            <a:extLst>
              <a:ext uri="{FF2B5EF4-FFF2-40B4-BE49-F238E27FC236}">
                <a16:creationId xmlns:a16="http://schemas.microsoft.com/office/drawing/2014/main" id="{E132C5B4-877C-FDDF-968D-8E0FA37FBAC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901030740"/>
      </p:ext>
    </p:extLst>
  </p:cSld>
  <p:clrMapOvr>
    <a:masterClrMapping/>
  </p:clrMapOvr>
  <mc:AlternateContent xmlns:mc="http://schemas.openxmlformats.org/markup-compatibility/2006" xmlns:p14="http://schemas.microsoft.com/office/powerpoint/2010/main">
    <mc:Choice Requires="p14">
      <p:transition spd="slow" p14:dur="2000" advTm="43382"/>
    </mc:Choice>
    <mc:Fallback xmlns="">
      <p:transition spd="slow" advTm="433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1"/>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F4F9D2AD-C53F-E4EE-E594-F81A692B844B}"/>
              </a:ext>
            </a:extLst>
          </p:cNvPr>
          <p:cNvSpPr>
            <a:spLocks noGrp="1"/>
          </p:cNvSpPr>
          <p:nvPr>
            <p:ph idx="1"/>
          </p:nvPr>
        </p:nvSpPr>
        <p:spPr>
          <a:xfrm>
            <a:off x="457200" y="994773"/>
            <a:ext cx="5638800" cy="935628"/>
          </a:xfrm>
          <a:solidFill>
            <a:srgbClr val="FFFFFF">
              <a:alpha val="43137"/>
            </a:srgbClr>
          </a:solidFill>
        </p:spPr>
        <p:txBody>
          <a:bodyPr>
            <a:noAutofit/>
          </a:bodyPr>
          <a:lstStyle>
            <a:lvl1pPr>
              <a:defRPr>
                <a:solidFill>
                  <a:schemeClr val="bg2">
                    <a:lumMod val="50000"/>
                  </a:schemeClr>
                </a:solidFill>
              </a:defRPr>
            </a:lvl1pPr>
            <a:lvl2pPr>
              <a:defRPr>
                <a:solidFill>
                  <a:schemeClr val="bg2">
                    <a:lumMod val="50000"/>
                  </a:schemeClr>
                </a:solidFill>
              </a:defRPr>
            </a:lvl2pPr>
            <a:lvl3pPr>
              <a:defRPr>
                <a:solidFill>
                  <a:schemeClr val="bg2">
                    <a:lumMod val="50000"/>
                  </a:schemeClr>
                </a:solidFill>
              </a:defRPr>
            </a:lvl3pPr>
            <a:lvl4pPr>
              <a:defRPr>
                <a:solidFill>
                  <a:schemeClr val="bg2">
                    <a:lumMod val="50000"/>
                  </a:schemeClr>
                </a:solidFill>
              </a:defRPr>
            </a:lvl4pPr>
            <a:lvl5pPr>
              <a:defRPr>
                <a:solidFill>
                  <a:schemeClr val="bg2">
                    <a:lumMod val="50000"/>
                  </a:schemeClr>
                </a:solidFill>
              </a:defRPr>
            </a:lvl5pPr>
          </a:lstStyle>
          <a:p>
            <a:pPr lvl="0"/>
            <a:r>
              <a:rPr lang="en-GB" sz="2400" dirty="0" err="1">
                <a:solidFill>
                  <a:schemeClr val="tx1"/>
                </a:solidFill>
              </a:rPr>
              <a:t>Behavior</a:t>
            </a:r>
            <a:r>
              <a:rPr lang="en-GB" sz="2400" dirty="0">
                <a:solidFill>
                  <a:schemeClr val="tx1"/>
                </a:solidFill>
              </a:rPr>
              <a:t> is directly inferred from brain signals instead of </a:t>
            </a:r>
            <a:r>
              <a:rPr lang="en-GB" sz="2400" dirty="0" err="1">
                <a:solidFill>
                  <a:schemeClr val="tx1"/>
                </a:solidFill>
              </a:rPr>
              <a:t>behavioral</a:t>
            </a:r>
            <a:r>
              <a:rPr lang="en-GB" sz="2400" dirty="0">
                <a:solidFill>
                  <a:schemeClr val="tx1"/>
                </a:solidFill>
              </a:rPr>
              <a:t> telemetry.</a:t>
            </a:r>
          </a:p>
        </p:txBody>
      </p:sp>
      <p:sp>
        <p:nvSpPr>
          <p:cNvPr id="6" name="Content Placeholder 2">
            <a:extLst>
              <a:ext uri="{FF2B5EF4-FFF2-40B4-BE49-F238E27FC236}">
                <a16:creationId xmlns:a16="http://schemas.microsoft.com/office/drawing/2014/main" id="{C6CCB840-3889-E329-5D64-EF1083149635}"/>
              </a:ext>
            </a:extLst>
          </p:cNvPr>
          <p:cNvSpPr txBox="1">
            <a:spLocks/>
          </p:cNvSpPr>
          <p:nvPr/>
        </p:nvSpPr>
        <p:spPr>
          <a:xfrm>
            <a:off x="6410325" y="994773"/>
            <a:ext cx="5429250" cy="935628"/>
          </a:xfrm>
          <a:prstGeom prst="rect">
            <a:avLst/>
          </a:prstGeom>
          <a:solidFill>
            <a:srgbClr val="FFFFFF">
              <a:alpha val="43137"/>
            </a:srgb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lumMod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solidFill>
                  <a:schemeClr val="tx1"/>
                </a:solidFill>
              </a:rPr>
              <a:t>Faster and personalized iterations through Neuroadaptation.</a:t>
            </a:r>
          </a:p>
        </p:txBody>
      </p:sp>
      <p:pic>
        <p:nvPicPr>
          <p:cNvPr id="7" name="Picture 6">
            <a:extLst>
              <a:ext uri="{FF2B5EF4-FFF2-40B4-BE49-F238E27FC236}">
                <a16:creationId xmlns:a16="http://schemas.microsoft.com/office/drawing/2014/main" id="{0F2FC20A-54D0-FFD6-1441-EC2317632086}"/>
              </a:ext>
            </a:extLst>
          </p:cNvPr>
          <p:cNvPicPr>
            <a:picLocks noChangeAspect="1"/>
          </p:cNvPicPr>
          <p:nvPr/>
        </p:nvPicPr>
        <p:blipFill>
          <a:blip r:embed="rId5"/>
          <a:srcRect t="3912" b="2025"/>
          <a:stretch>
            <a:fillRect/>
          </a:stretch>
        </p:blipFill>
        <p:spPr>
          <a:xfrm>
            <a:off x="699566" y="1913735"/>
            <a:ext cx="5154068" cy="4271884"/>
          </a:xfrm>
          <a:prstGeom prst="rect">
            <a:avLst/>
          </a:prstGeom>
        </p:spPr>
      </p:pic>
      <p:pic>
        <p:nvPicPr>
          <p:cNvPr id="8" name="Picture 7">
            <a:extLst>
              <a:ext uri="{FF2B5EF4-FFF2-40B4-BE49-F238E27FC236}">
                <a16:creationId xmlns:a16="http://schemas.microsoft.com/office/drawing/2014/main" id="{A994DB57-4246-3858-8CB3-F7BC837E389A}"/>
              </a:ext>
            </a:extLst>
          </p:cNvPr>
          <p:cNvPicPr>
            <a:picLocks noChangeAspect="1"/>
          </p:cNvPicPr>
          <p:nvPr/>
        </p:nvPicPr>
        <p:blipFill>
          <a:blip r:embed="rId6"/>
          <a:stretch>
            <a:fillRect/>
          </a:stretch>
        </p:blipFill>
        <p:spPr>
          <a:xfrm>
            <a:off x="6473449" y="1953326"/>
            <a:ext cx="4525505" cy="3579967"/>
          </a:xfrm>
          <a:prstGeom prst="rect">
            <a:avLst/>
          </a:prstGeom>
        </p:spPr>
      </p:pic>
      <p:sp>
        <p:nvSpPr>
          <p:cNvPr id="9" name="Footer Placeholder 911">
            <a:extLst>
              <a:ext uri="{FF2B5EF4-FFF2-40B4-BE49-F238E27FC236}">
                <a16:creationId xmlns:a16="http://schemas.microsoft.com/office/drawing/2014/main" id="{AAF012DC-E60F-61CA-1F3E-C728CC7F83F1}"/>
              </a:ext>
            </a:extLst>
          </p:cNvPr>
          <p:cNvSpPr>
            <a:spLocks noGrp="1"/>
          </p:cNvSpPr>
          <p:nvPr>
            <p:ph type="ftr" sz="quarter" idx="11"/>
          </p:nvPr>
        </p:nvSpPr>
        <p:spPr>
          <a:xfrm>
            <a:off x="4552949" y="6363001"/>
            <a:ext cx="3086100" cy="365125"/>
          </a:xfrm>
        </p:spPr>
        <p:txBody>
          <a:bodyPr/>
          <a:lstStyle/>
          <a:p>
            <a:r>
              <a:rPr lang="en-US" dirty="0"/>
              <a:t>IEEE SMC 2026</a:t>
            </a:r>
          </a:p>
        </p:txBody>
      </p:sp>
      <p:sp>
        <p:nvSpPr>
          <p:cNvPr id="13" name="TextBox 12">
            <a:extLst>
              <a:ext uri="{FF2B5EF4-FFF2-40B4-BE49-F238E27FC236}">
                <a16:creationId xmlns:a16="http://schemas.microsoft.com/office/drawing/2014/main" id="{510175B8-9CCA-E45F-4074-9530F6540621}"/>
              </a:ext>
            </a:extLst>
          </p:cNvPr>
          <p:cNvSpPr txBox="1"/>
          <p:nvPr/>
        </p:nvSpPr>
        <p:spPr>
          <a:xfrm>
            <a:off x="426719" y="162772"/>
            <a:ext cx="6819470" cy="486287"/>
          </a:xfrm>
          <a:prstGeom prst="rect">
            <a:avLst/>
          </a:prstGeom>
          <a:noFill/>
        </p:spPr>
        <p:txBody>
          <a:bodyPr wrap="square" lIns="54864" tIns="27432" rIns="54864" bIns="27432" anchor="ctr">
            <a:spAutoFit/>
          </a:bodyPr>
          <a:lstStyle/>
          <a:p>
            <a:r>
              <a:rPr lang="en-US" sz="2800" b="1" dirty="0">
                <a:solidFill>
                  <a:srgbClr val="203864"/>
                </a:solidFill>
                <a:latin typeface="Aptos" panose="020B0004020202020204" pitchFamily="34" charset="0"/>
                <a:ea typeface="+mj-ea"/>
                <a:cs typeface="+mj-cs"/>
              </a:rPr>
              <a:t>Solving with EEG-derived Estimates</a:t>
            </a:r>
            <a:endParaRPr sz="2800" b="1" dirty="0">
              <a:solidFill>
                <a:srgbClr val="203864"/>
              </a:solidFill>
              <a:latin typeface="Aptos" panose="020B0004020202020204" pitchFamily="34" charset="0"/>
              <a:ea typeface="+mj-ea"/>
              <a:cs typeface="+mj-cs"/>
            </a:endParaRPr>
          </a:p>
        </p:txBody>
      </p:sp>
      <p:sp>
        <p:nvSpPr>
          <p:cNvPr id="14" name="Slide Number Placeholder 912">
            <a:extLst>
              <a:ext uri="{FF2B5EF4-FFF2-40B4-BE49-F238E27FC236}">
                <a16:creationId xmlns:a16="http://schemas.microsoft.com/office/drawing/2014/main" id="{15C84BA4-8B62-9F83-E9AF-6BAB49A94F18}"/>
              </a:ext>
            </a:extLst>
          </p:cNvPr>
          <p:cNvSpPr>
            <a:spLocks noGrp="1"/>
          </p:cNvSpPr>
          <p:nvPr>
            <p:ph type="sldNum" sz="quarter" idx="12"/>
          </p:nvPr>
        </p:nvSpPr>
        <p:spPr>
          <a:xfrm>
            <a:off x="11021290" y="6363001"/>
            <a:ext cx="1038120" cy="365125"/>
          </a:xfrm>
        </p:spPr>
        <p:txBody>
          <a:bodyPr/>
          <a:lstStyle/>
          <a:p>
            <a:fld id="{888CC2B5-7555-4954-8704-E5081F891950}" type="slidenum">
              <a:rPr lang="en-US" smtClean="0"/>
              <a:t>6</a:t>
            </a:fld>
            <a:endParaRPr lang="en-US"/>
          </a:p>
        </p:txBody>
      </p:sp>
      <p:pic>
        <p:nvPicPr>
          <p:cNvPr id="34" name="Audio 33">
            <a:extLst>
              <a:ext uri="{FF2B5EF4-FFF2-40B4-BE49-F238E27FC236}">
                <a16:creationId xmlns:a16="http://schemas.microsoft.com/office/drawing/2014/main" id="{757C7C19-DEBE-3458-4EBA-69BD766418AA}"/>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698412860"/>
      </p:ext>
    </p:extLst>
  </p:cSld>
  <p:clrMapOvr>
    <a:masterClrMapping/>
  </p:clrMapOvr>
  <mc:AlternateContent xmlns:mc="http://schemas.openxmlformats.org/markup-compatibility/2006" xmlns:p14="http://schemas.microsoft.com/office/powerpoint/2010/main">
    <mc:Choice Requires="p14">
      <p:transition spd="slow" p14:dur="2000" advTm="47523"/>
    </mc:Choice>
    <mc:Fallback xmlns="">
      <p:transition spd="slow" advTm="475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F877F4F-B857-4BA0-025E-E66BB5D6710C}"/>
              </a:ext>
            </a:extLst>
          </p:cNvPr>
          <p:cNvPicPr>
            <a:picLocks noChangeAspect="1"/>
          </p:cNvPicPr>
          <p:nvPr/>
        </p:nvPicPr>
        <p:blipFill>
          <a:blip r:embed="rId5"/>
          <a:stretch>
            <a:fillRect/>
          </a:stretch>
        </p:blipFill>
        <p:spPr>
          <a:xfrm>
            <a:off x="668216" y="2045030"/>
            <a:ext cx="2767940" cy="2767940"/>
          </a:xfrm>
          <a:prstGeom prst="rect">
            <a:avLst/>
          </a:prstGeom>
        </p:spPr>
      </p:pic>
      <p:sp>
        <p:nvSpPr>
          <p:cNvPr id="6" name="Content Placeholder 2">
            <a:extLst>
              <a:ext uri="{FF2B5EF4-FFF2-40B4-BE49-F238E27FC236}">
                <a16:creationId xmlns:a16="http://schemas.microsoft.com/office/drawing/2014/main" id="{FB62103C-BFFD-F00E-8408-ED362DBE335C}"/>
              </a:ext>
            </a:extLst>
          </p:cNvPr>
          <p:cNvSpPr txBox="1">
            <a:spLocks/>
          </p:cNvSpPr>
          <p:nvPr/>
        </p:nvSpPr>
        <p:spPr>
          <a:xfrm>
            <a:off x="4478285" y="4848818"/>
            <a:ext cx="3235428" cy="1191151"/>
          </a:xfrm>
          <a:prstGeom prst="rect">
            <a:avLst/>
          </a:prstGeom>
          <a:solidFill>
            <a:srgbClr val="FFFFFF">
              <a:alpha val="43137"/>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lumMod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tx1"/>
                </a:solidFill>
              </a:rPr>
              <a:t>Real-time Emotion Inference during VR Reading.</a:t>
            </a:r>
          </a:p>
        </p:txBody>
      </p:sp>
      <p:sp>
        <p:nvSpPr>
          <p:cNvPr id="7" name="Content Placeholder 2">
            <a:extLst>
              <a:ext uri="{FF2B5EF4-FFF2-40B4-BE49-F238E27FC236}">
                <a16:creationId xmlns:a16="http://schemas.microsoft.com/office/drawing/2014/main" id="{D8CDD87F-3B81-558B-A157-0B8064F4A492}"/>
              </a:ext>
            </a:extLst>
          </p:cNvPr>
          <p:cNvSpPr txBox="1">
            <a:spLocks/>
          </p:cNvSpPr>
          <p:nvPr/>
        </p:nvSpPr>
        <p:spPr>
          <a:xfrm>
            <a:off x="8490913" y="4865148"/>
            <a:ext cx="3235427" cy="797118"/>
          </a:xfrm>
          <a:prstGeom prst="rect">
            <a:avLst/>
          </a:prstGeom>
          <a:solidFill>
            <a:srgbClr val="FFFFFF">
              <a:alpha val="43137"/>
            </a:srgb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lumMod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tx1"/>
                </a:solidFill>
              </a:rPr>
              <a:t>Neuroadaptive Puzzle Game with Real-Time Inference to control loop.</a:t>
            </a:r>
          </a:p>
          <a:p>
            <a:pPr marL="0" indent="0" algn="ctr">
              <a:buFont typeface="Arial" panose="020B0604020202020204" pitchFamily="34" charset="0"/>
              <a:buNone/>
            </a:pPr>
            <a:endParaRPr lang="en-US" sz="2000" dirty="0">
              <a:solidFill>
                <a:schemeClr val="tx1"/>
              </a:solidFill>
            </a:endParaRPr>
          </a:p>
        </p:txBody>
      </p:sp>
      <p:sp>
        <p:nvSpPr>
          <p:cNvPr id="8" name="Content Placeholder 2">
            <a:extLst>
              <a:ext uri="{FF2B5EF4-FFF2-40B4-BE49-F238E27FC236}">
                <a16:creationId xmlns:a16="http://schemas.microsoft.com/office/drawing/2014/main" id="{B7A5C31A-1BE4-00C7-0992-3E1EF35AC925}"/>
              </a:ext>
            </a:extLst>
          </p:cNvPr>
          <p:cNvSpPr txBox="1">
            <a:spLocks/>
          </p:cNvSpPr>
          <p:nvPr/>
        </p:nvSpPr>
        <p:spPr>
          <a:xfrm>
            <a:off x="434472" y="4848818"/>
            <a:ext cx="3235428" cy="813448"/>
          </a:xfrm>
          <a:prstGeom prst="rect">
            <a:avLst/>
          </a:prstGeom>
          <a:solidFill>
            <a:srgbClr val="FFFFFF">
              <a:alpha val="43137"/>
            </a:srgb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lumMod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tx1"/>
                </a:solidFill>
              </a:rPr>
              <a:t>End-to-end online controlled experiment on VR puzzle game.</a:t>
            </a:r>
          </a:p>
          <a:p>
            <a:pPr marL="0" indent="0" algn="ctr">
              <a:buFont typeface="Arial" panose="020B0604020202020204" pitchFamily="34" charset="0"/>
              <a:buNone/>
            </a:pPr>
            <a:endParaRPr lang="en-US" sz="2000" dirty="0">
              <a:solidFill>
                <a:schemeClr val="tx1"/>
              </a:solidFill>
            </a:endParaRPr>
          </a:p>
        </p:txBody>
      </p:sp>
      <p:pic>
        <p:nvPicPr>
          <p:cNvPr id="9" name="Picture 8">
            <a:extLst>
              <a:ext uri="{FF2B5EF4-FFF2-40B4-BE49-F238E27FC236}">
                <a16:creationId xmlns:a16="http://schemas.microsoft.com/office/drawing/2014/main" id="{E29AECFA-F79A-2D27-D411-410E95A17A61}"/>
              </a:ext>
            </a:extLst>
          </p:cNvPr>
          <p:cNvPicPr>
            <a:picLocks noChangeAspect="1"/>
          </p:cNvPicPr>
          <p:nvPr/>
        </p:nvPicPr>
        <p:blipFill>
          <a:blip r:embed="rId6"/>
          <a:srcRect b="8967"/>
          <a:stretch>
            <a:fillRect/>
          </a:stretch>
        </p:blipFill>
        <p:spPr>
          <a:xfrm>
            <a:off x="4540860" y="2136576"/>
            <a:ext cx="3110278" cy="2156678"/>
          </a:xfrm>
          <a:prstGeom prst="rect">
            <a:avLst/>
          </a:prstGeom>
        </p:spPr>
      </p:pic>
      <p:pic>
        <p:nvPicPr>
          <p:cNvPr id="10" name="Picture 9">
            <a:extLst>
              <a:ext uri="{FF2B5EF4-FFF2-40B4-BE49-F238E27FC236}">
                <a16:creationId xmlns:a16="http://schemas.microsoft.com/office/drawing/2014/main" id="{37A8A34A-35F7-852C-A396-48F3560B3ADC}"/>
              </a:ext>
            </a:extLst>
          </p:cNvPr>
          <p:cNvPicPr>
            <a:picLocks noChangeAspect="1"/>
          </p:cNvPicPr>
          <p:nvPr/>
        </p:nvPicPr>
        <p:blipFill>
          <a:blip r:embed="rId7"/>
          <a:stretch>
            <a:fillRect/>
          </a:stretch>
        </p:blipFill>
        <p:spPr>
          <a:xfrm>
            <a:off x="8755842" y="2136576"/>
            <a:ext cx="2960353" cy="2369127"/>
          </a:xfrm>
          <a:prstGeom prst="rect">
            <a:avLst/>
          </a:prstGeom>
        </p:spPr>
      </p:pic>
      <p:sp>
        <p:nvSpPr>
          <p:cNvPr id="13" name="TextBox 12">
            <a:extLst>
              <a:ext uri="{FF2B5EF4-FFF2-40B4-BE49-F238E27FC236}">
                <a16:creationId xmlns:a16="http://schemas.microsoft.com/office/drawing/2014/main" id="{58F68B52-7EF0-ACD7-000D-C2032B7C002B}"/>
              </a:ext>
            </a:extLst>
          </p:cNvPr>
          <p:cNvSpPr txBox="1"/>
          <p:nvPr/>
        </p:nvSpPr>
        <p:spPr>
          <a:xfrm>
            <a:off x="426719" y="162772"/>
            <a:ext cx="6819470" cy="486287"/>
          </a:xfrm>
          <a:prstGeom prst="rect">
            <a:avLst/>
          </a:prstGeom>
          <a:noFill/>
        </p:spPr>
        <p:txBody>
          <a:bodyPr wrap="square" lIns="54864" tIns="27432" rIns="54864" bIns="27432" anchor="ctr">
            <a:spAutoFit/>
          </a:bodyPr>
          <a:lstStyle/>
          <a:p>
            <a:r>
              <a:rPr lang="en-US" sz="2800" b="1" dirty="0">
                <a:solidFill>
                  <a:srgbClr val="203864"/>
                </a:solidFill>
                <a:latin typeface="Aptos" panose="020B0004020202020204" pitchFamily="34" charset="0"/>
                <a:ea typeface="+mj-ea"/>
                <a:cs typeface="+mj-cs"/>
              </a:rPr>
              <a:t>Feasibility Studies</a:t>
            </a:r>
            <a:endParaRPr sz="2800" b="1" dirty="0">
              <a:solidFill>
                <a:srgbClr val="203864"/>
              </a:solidFill>
              <a:latin typeface="Aptos" panose="020B0004020202020204" pitchFamily="34" charset="0"/>
              <a:ea typeface="+mj-ea"/>
              <a:cs typeface="+mj-cs"/>
            </a:endParaRPr>
          </a:p>
        </p:txBody>
      </p:sp>
      <p:sp>
        <p:nvSpPr>
          <p:cNvPr id="14" name="Footer Placeholder 911">
            <a:extLst>
              <a:ext uri="{FF2B5EF4-FFF2-40B4-BE49-F238E27FC236}">
                <a16:creationId xmlns:a16="http://schemas.microsoft.com/office/drawing/2014/main" id="{E82927BB-25C5-B1C8-94B9-4ED1821C8932}"/>
              </a:ext>
            </a:extLst>
          </p:cNvPr>
          <p:cNvSpPr>
            <a:spLocks noGrp="1"/>
          </p:cNvSpPr>
          <p:nvPr>
            <p:ph type="ftr" sz="quarter" idx="11"/>
          </p:nvPr>
        </p:nvSpPr>
        <p:spPr>
          <a:xfrm>
            <a:off x="4552949" y="6363001"/>
            <a:ext cx="3086100" cy="365125"/>
          </a:xfrm>
        </p:spPr>
        <p:txBody>
          <a:bodyPr/>
          <a:lstStyle/>
          <a:p>
            <a:r>
              <a:rPr lang="en-US" dirty="0"/>
              <a:t>IEEE SMC 2026</a:t>
            </a:r>
          </a:p>
        </p:txBody>
      </p:sp>
      <p:sp>
        <p:nvSpPr>
          <p:cNvPr id="16" name="Slide Number Placeholder 912">
            <a:extLst>
              <a:ext uri="{FF2B5EF4-FFF2-40B4-BE49-F238E27FC236}">
                <a16:creationId xmlns:a16="http://schemas.microsoft.com/office/drawing/2014/main" id="{865F521A-834E-33D7-1843-C4FED7CD7BE2}"/>
              </a:ext>
            </a:extLst>
          </p:cNvPr>
          <p:cNvSpPr>
            <a:spLocks noGrp="1"/>
          </p:cNvSpPr>
          <p:nvPr>
            <p:ph type="sldNum" sz="quarter" idx="12"/>
          </p:nvPr>
        </p:nvSpPr>
        <p:spPr>
          <a:xfrm>
            <a:off x="11021290" y="6363001"/>
            <a:ext cx="1038120" cy="365125"/>
          </a:xfrm>
        </p:spPr>
        <p:txBody>
          <a:bodyPr/>
          <a:lstStyle/>
          <a:p>
            <a:fld id="{888CC2B5-7555-4954-8704-E5081F891950}" type="slidenum">
              <a:rPr lang="en-US" smtClean="0"/>
              <a:t>7</a:t>
            </a:fld>
            <a:endParaRPr lang="en-US"/>
          </a:p>
        </p:txBody>
      </p:sp>
      <p:pic>
        <p:nvPicPr>
          <p:cNvPr id="67" name="Audio 66">
            <a:extLst>
              <a:ext uri="{FF2B5EF4-FFF2-40B4-BE49-F238E27FC236}">
                <a16:creationId xmlns:a16="http://schemas.microsoft.com/office/drawing/2014/main" id="{5EFFA6CB-FD11-A192-3570-BB91E8D5A7F9}"/>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026753434"/>
      </p:ext>
    </p:extLst>
  </p:cSld>
  <p:clrMapOvr>
    <a:masterClrMapping/>
  </p:clrMapOvr>
  <mc:AlternateContent xmlns:mc="http://schemas.openxmlformats.org/markup-compatibility/2006" xmlns:p14="http://schemas.microsoft.com/office/powerpoint/2010/main">
    <mc:Choice Requires="p14">
      <p:transition spd="slow" p14:dur="2000" advTm="50849"/>
    </mc:Choice>
    <mc:Fallback xmlns="">
      <p:transition spd="slow" advTm="508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EAFD656-0553-2DB9-CB2F-869661FB0824}"/>
              </a:ext>
            </a:extLst>
          </p:cNvPr>
          <p:cNvPicPr>
            <a:picLocks noChangeAspect="1"/>
          </p:cNvPicPr>
          <p:nvPr/>
        </p:nvPicPr>
        <p:blipFill>
          <a:blip r:embed="rId5"/>
          <a:stretch>
            <a:fillRect/>
          </a:stretch>
        </p:blipFill>
        <p:spPr>
          <a:xfrm>
            <a:off x="1242958" y="1337573"/>
            <a:ext cx="9173224" cy="3274972"/>
          </a:xfrm>
          <a:prstGeom prst="rect">
            <a:avLst/>
          </a:prstGeom>
        </p:spPr>
      </p:pic>
      <p:pic>
        <p:nvPicPr>
          <p:cNvPr id="5" name="Picture 4">
            <a:extLst>
              <a:ext uri="{FF2B5EF4-FFF2-40B4-BE49-F238E27FC236}">
                <a16:creationId xmlns:a16="http://schemas.microsoft.com/office/drawing/2014/main" id="{46D2D528-133E-1325-488C-87E16F227E77}"/>
              </a:ext>
            </a:extLst>
          </p:cNvPr>
          <p:cNvPicPr>
            <a:picLocks noChangeAspect="1"/>
          </p:cNvPicPr>
          <p:nvPr/>
        </p:nvPicPr>
        <p:blipFill>
          <a:blip r:embed="rId6"/>
          <a:stretch>
            <a:fillRect/>
          </a:stretch>
        </p:blipFill>
        <p:spPr>
          <a:xfrm>
            <a:off x="7105099" y="4585631"/>
            <a:ext cx="4046144" cy="1430856"/>
          </a:xfrm>
          <a:prstGeom prst="rect">
            <a:avLst/>
          </a:prstGeom>
        </p:spPr>
      </p:pic>
      <p:pic>
        <p:nvPicPr>
          <p:cNvPr id="6" name="Picture 5">
            <a:extLst>
              <a:ext uri="{FF2B5EF4-FFF2-40B4-BE49-F238E27FC236}">
                <a16:creationId xmlns:a16="http://schemas.microsoft.com/office/drawing/2014/main" id="{78193EE9-A79A-8C24-9571-D4AED84B8808}"/>
              </a:ext>
            </a:extLst>
          </p:cNvPr>
          <p:cNvPicPr>
            <a:picLocks noChangeAspect="1"/>
          </p:cNvPicPr>
          <p:nvPr/>
        </p:nvPicPr>
        <p:blipFill>
          <a:blip r:embed="rId7"/>
          <a:stretch>
            <a:fillRect/>
          </a:stretch>
        </p:blipFill>
        <p:spPr>
          <a:xfrm>
            <a:off x="506565" y="4803118"/>
            <a:ext cx="5703687" cy="995882"/>
          </a:xfrm>
          <a:prstGeom prst="rect">
            <a:avLst/>
          </a:prstGeom>
        </p:spPr>
      </p:pic>
      <p:sp>
        <p:nvSpPr>
          <p:cNvPr id="7" name="TextBox 6">
            <a:extLst>
              <a:ext uri="{FF2B5EF4-FFF2-40B4-BE49-F238E27FC236}">
                <a16:creationId xmlns:a16="http://schemas.microsoft.com/office/drawing/2014/main" id="{CE1EF4B7-54E5-DB05-DA5F-CD2EB413E79F}"/>
              </a:ext>
            </a:extLst>
          </p:cNvPr>
          <p:cNvSpPr txBox="1"/>
          <p:nvPr/>
        </p:nvSpPr>
        <p:spPr>
          <a:xfrm>
            <a:off x="7674423" y="6016487"/>
            <a:ext cx="2907495" cy="307777"/>
          </a:xfrm>
          <a:prstGeom prst="rect">
            <a:avLst/>
          </a:prstGeom>
          <a:noFill/>
        </p:spPr>
        <p:txBody>
          <a:bodyPr wrap="square">
            <a:spAutoFit/>
          </a:bodyPr>
          <a:lstStyle/>
          <a:p>
            <a:pPr algn="ctr"/>
            <a:r>
              <a:rPr lang="en-US" sz="1400" dirty="0">
                <a:solidFill>
                  <a:schemeClr val="bg2">
                    <a:lumMod val="75000"/>
                  </a:schemeClr>
                </a:solidFill>
                <a:cs typeface="Arial" panose="020B0604020202020204" pitchFamily="34" charset="0"/>
                <a:hlinkClick r:id="rId8"/>
              </a:rPr>
              <a:t>github.com/EEGo-UNC/EEGProc</a:t>
            </a:r>
            <a:endParaRPr lang="en-US" sz="1400" dirty="0">
              <a:solidFill>
                <a:schemeClr val="bg2">
                  <a:lumMod val="75000"/>
                </a:schemeClr>
              </a:solidFill>
              <a:cs typeface="Arial" panose="020B0604020202020204" pitchFamily="34" charset="0"/>
            </a:endParaRPr>
          </a:p>
        </p:txBody>
      </p:sp>
      <p:sp>
        <p:nvSpPr>
          <p:cNvPr id="8" name="Footer Placeholder 911">
            <a:extLst>
              <a:ext uri="{FF2B5EF4-FFF2-40B4-BE49-F238E27FC236}">
                <a16:creationId xmlns:a16="http://schemas.microsoft.com/office/drawing/2014/main" id="{BFCA8808-A3C4-D4DA-8794-B8A3AA4DD6BD}"/>
              </a:ext>
            </a:extLst>
          </p:cNvPr>
          <p:cNvSpPr>
            <a:spLocks noGrp="1"/>
          </p:cNvSpPr>
          <p:nvPr>
            <p:ph type="ftr" sz="quarter" idx="11"/>
          </p:nvPr>
        </p:nvSpPr>
        <p:spPr>
          <a:xfrm>
            <a:off x="4552949" y="6363001"/>
            <a:ext cx="3086100" cy="365125"/>
          </a:xfrm>
        </p:spPr>
        <p:txBody>
          <a:bodyPr/>
          <a:lstStyle/>
          <a:p>
            <a:r>
              <a:rPr lang="en-US" dirty="0"/>
              <a:t>IEEE SMC 2026</a:t>
            </a:r>
          </a:p>
        </p:txBody>
      </p:sp>
      <p:sp>
        <p:nvSpPr>
          <p:cNvPr id="9" name="Slide Number Placeholder 912">
            <a:extLst>
              <a:ext uri="{FF2B5EF4-FFF2-40B4-BE49-F238E27FC236}">
                <a16:creationId xmlns:a16="http://schemas.microsoft.com/office/drawing/2014/main" id="{17D6ED82-6E69-0E0B-54CB-060ADDBBD717}"/>
              </a:ext>
            </a:extLst>
          </p:cNvPr>
          <p:cNvSpPr>
            <a:spLocks noGrp="1"/>
          </p:cNvSpPr>
          <p:nvPr>
            <p:ph type="sldNum" sz="quarter" idx="12"/>
          </p:nvPr>
        </p:nvSpPr>
        <p:spPr>
          <a:xfrm>
            <a:off x="11021290" y="6363001"/>
            <a:ext cx="1038120" cy="365125"/>
          </a:xfrm>
        </p:spPr>
        <p:txBody>
          <a:bodyPr/>
          <a:lstStyle/>
          <a:p>
            <a:fld id="{888CC2B5-7555-4954-8704-E5081F891950}" type="slidenum">
              <a:rPr lang="en-US" smtClean="0"/>
              <a:t>8</a:t>
            </a:fld>
            <a:endParaRPr lang="en-US"/>
          </a:p>
        </p:txBody>
      </p:sp>
      <p:sp>
        <p:nvSpPr>
          <p:cNvPr id="10" name="TextBox 9">
            <a:extLst>
              <a:ext uri="{FF2B5EF4-FFF2-40B4-BE49-F238E27FC236}">
                <a16:creationId xmlns:a16="http://schemas.microsoft.com/office/drawing/2014/main" id="{9AF49362-EB78-E692-704B-F64D5BE22286}"/>
              </a:ext>
            </a:extLst>
          </p:cNvPr>
          <p:cNvSpPr txBox="1"/>
          <p:nvPr/>
        </p:nvSpPr>
        <p:spPr>
          <a:xfrm>
            <a:off x="426719" y="162772"/>
            <a:ext cx="6819470" cy="486287"/>
          </a:xfrm>
          <a:prstGeom prst="rect">
            <a:avLst/>
          </a:prstGeom>
          <a:noFill/>
        </p:spPr>
        <p:txBody>
          <a:bodyPr wrap="square" lIns="54864" tIns="27432" rIns="54864" bIns="27432" anchor="ctr">
            <a:spAutoFit/>
          </a:bodyPr>
          <a:lstStyle/>
          <a:p>
            <a:r>
              <a:rPr lang="en-US" sz="2800" b="1" dirty="0">
                <a:solidFill>
                  <a:srgbClr val="203864"/>
                </a:solidFill>
                <a:latin typeface="Aptos" panose="020B0004020202020204" pitchFamily="34" charset="0"/>
                <a:ea typeface="+mj-ea"/>
                <a:cs typeface="+mj-cs"/>
              </a:rPr>
              <a:t>Shared Software Layer</a:t>
            </a:r>
            <a:endParaRPr sz="2800" b="1" dirty="0">
              <a:solidFill>
                <a:srgbClr val="203864"/>
              </a:solidFill>
              <a:latin typeface="Aptos" panose="020B0004020202020204" pitchFamily="34" charset="0"/>
              <a:ea typeface="+mj-ea"/>
              <a:cs typeface="+mj-cs"/>
            </a:endParaRPr>
          </a:p>
        </p:txBody>
      </p:sp>
      <p:pic>
        <p:nvPicPr>
          <p:cNvPr id="3" name="Picture 2">
            <a:extLst>
              <a:ext uri="{FF2B5EF4-FFF2-40B4-BE49-F238E27FC236}">
                <a16:creationId xmlns:a16="http://schemas.microsoft.com/office/drawing/2014/main" id="{C36C2719-7E45-DB8B-EA8D-8B9C603922CA}"/>
              </a:ext>
            </a:extLst>
          </p:cNvPr>
          <p:cNvPicPr>
            <a:picLocks noChangeAspect="1"/>
          </p:cNvPicPr>
          <p:nvPr/>
        </p:nvPicPr>
        <p:blipFill>
          <a:blip r:embed="rId9"/>
          <a:stretch>
            <a:fillRect/>
          </a:stretch>
        </p:blipFill>
        <p:spPr>
          <a:xfrm>
            <a:off x="6420714" y="751222"/>
            <a:ext cx="3995468" cy="791555"/>
          </a:xfrm>
          <a:prstGeom prst="rect">
            <a:avLst/>
          </a:prstGeom>
        </p:spPr>
      </p:pic>
      <p:pic>
        <p:nvPicPr>
          <p:cNvPr id="51" name="Audio 50">
            <a:extLst>
              <a:ext uri="{FF2B5EF4-FFF2-40B4-BE49-F238E27FC236}">
                <a16:creationId xmlns:a16="http://schemas.microsoft.com/office/drawing/2014/main" id="{7D0B88B7-6891-09EE-CFAE-8DE799EC24E0}"/>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583462988"/>
      </p:ext>
    </p:extLst>
  </p:cSld>
  <p:clrMapOvr>
    <a:masterClrMapping/>
  </p:clrMapOvr>
  <mc:AlternateContent xmlns:mc="http://schemas.openxmlformats.org/markup-compatibility/2006" xmlns:p14="http://schemas.microsoft.com/office/powerpoint/2010/main">
    <mc:Choice Requires="p14">
      <p:transition spd="slow" p14:dur="2000" advTm="46370"/>
    </mc:Choice>
    <mc:Fallback xmlns="">
      <p:transition spd="slow" advTm="463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1"/>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45E3CE-9CB4-51BA-4E76-32E17C4AAD69}"/>
            </a:ext>
          </a:extLst>
        </p:cNvPr>
        <p:cNvGrpSpPr/>
        <p:nvPr/>
      </p:nvGrpSpPr>
      <p:grpSpPr>
        <a:xfrm>
          <a:off x="0" y="0"/>
          <a:ext cx="0" cy="0"/>
          <a:chOff x="0" y="0"/>
          <a:chExt cx="0" cy="0"/>
        </a:xfrm>
      </p:grpSpPr>
      <p:sp>
        <p:nvSpPr>
          <p:cNvPr id="8" name="Footer Placeholder 911">
            <a:extLst>
              <a:ext uri="{FF2B5EF4-FFF2-40B4-BE49-F238E27FC236}">
                <a16:creationId xmlns:a16="http://schemas.microsoft.com/office/drawing/2014/main" id="{67920FF6-2261-85AF-3967-E99BC883259A}"/>
              </a:ext>
            </a:extLst>
          </p:cNvPr>
          <p:cNvSpPr>
            <a:spLocks noGrp="1"/>
          </p:cNvSpPr>
          <p:nvPr>
            <p:ph type="ftr" sz="quarter" idx="11"/>
          </p:nvPr>
        </p:nvSpPr>
        <p:spPr>
          <a:xfrm>
            <a:off x="4552949" y="6363001"/>
            <a:ext cx="3086100" cy="365125"/>
          </a:xfrm>
        </p:spPr>
        <p:txBody>
          <a:bodyPr/>
          <a:lstStyle/>
          <a:p>
            <a:r>
              <a:rPr lang="en-US" dirty="0"/>
              <a:t>IEEE SMC 2026</a:t>
            </a:r>
          </a:p>
        </p:txBody>
      </p:sp>
      <p:sp>
        <p:nvSpPr>
          <p:cNvPr id="9" name="Slide Number Placeholder 912">
            <a:extLst>
              <a:ext uri="{FF2B5EF4-FFF2-40B4-BE49-F238E27FC236}">
                <a16:creationId xmlns:a16="http://schemas.microsoft.com/office/drawing/2014/main" id="{1B0AD8F6-2DD8-601A-A900-D16BAFBB2A2F}"/>
              </a:ext>
            </a:extLst>
          </p:cNvPr>
          <p:cNvSpPr>
            <a:spLocks noGrp="1"/>
          </p:cNvSpPr>
          <p:nvPr>
            <p:ph type="sldNum" sz="quarter" idx="12"/>
          </p:nvPr>
        </p:nvSpPr>
        <p:spPr>
          <a:xfrm>
            <a:off x="11021290" y="6363001"/>
            <a:ext cx="1038120" cy="365125"/>
          </a:xfrm>
        </p:spPr>
        <p:txBody>
          <a:bodyPr/>
          <a:lstStyle/>
          <a:p>
            <a:fld id="{888CC2B5-7555-4954-8704-E5081F891950}" type="slidenum">
              <a:rPr lang="en-US" smtClean="0"/>
              <a:t>9</a:t>
            </a:fld>
            <a:endParaRPr lang="en-US"/>
          </a:p>
        </p:txBody>
      </p:sp>
      <p:sp>
        <p:nvSpPr>
          <p:cNvPr id="10" name="TextBox 9">
            <a:extLst>
              <a:ext uri="{FF2B5EF4-FFF2-40B4-BE49-F238E27FC236}">
                <a16:creationId xmlns:a16="http://schemas.microsoft.com/office/drawing/2014/main" id="{537159A1-5068-D629-4B6F-C783ECA998CB}"/>
              </a:ext>
            </a:extLst>
          </p:cNvPr>
          <p:cNvSpPr txBox="1"/>
          <p:nvPr/>
        </p:nvSpPr>
        <p:spPr>
          <a:xfrm>
            <a:off x="426719" y="162772"/>
            <a:ext cx="6819470" cy="486287"/>
          </a:xfrm>
          <a:prstGeom prst="rect">
            <a:avLst/>
          </a:prstGeom>
          <a:noFill/>
        </p:spPr>
        <p:txBody>
          <a:bodyPr wrap="square" lIns="54864" tIns="27432" rIns="54864" bIns="27432" anchor="ctr">
            <a:spAutoFit/>
          </a:bodyPr>
          <a:lstStyle/>
          <a:p>
            <a:r>
              <a:rPr lang="en-US" sz="2800" b="1" dirty="0">
                <a:solidFill>
                  <a:srgbClr val="203864"/>
                </a:solidFill>
                <a:latin typeface="Aptos" panose="020B0004020202020204" pitchFamily="34" charset="0"/>
                <a:ea typeface="+mj-ea"/>
                <a:cs typeface="+mj-cs"/>
              </a:rPr>
              <a:t>Brain-Enhanced Applications</a:t>
            </a:r>
            <a:endParaRPr sz="2800" b="1" dirty="0">
              <a:solidFill>
                <a:srgbClr val="203864"/>
              </a:solidFill>
              <a:latin typeface="Aptos" panose="020B0004020202020204" pitchFamily="34" charset="0"/>
              <a:ea typeface="+mj-ea"/>
              <a:cs typeface="+mj-cs"/>
            </a:endParaRPr>
          </a:p>
        </p:txBody>
      </p:sp>
      <p:sp>
        <p:nvSpPr>
          <p:cNvPr id="2" name="Content Placeholder 2">
            <a:extLst>
              <a:ext uri="{FF2B5EF4-FFF2-40B4-BE49-F238E27FC236}">
                <a16:creationId xmlns:a16="http://schemas.microsoft.com/office/drawing/2014/main" id="{DDF7C1F8-AD8D-5A51-4187-8C1AACE4D09B}"/>
              </a:ext>
            </a:extLst>
          </p:cNvPr>
          <p:cNvSpPr>
            <a:spLocks noGrp="1"/>
          </p:cNvSpPr>
          <p:nvPr>
            <p:ph idx="1"/>
          </p:nvPr>
        </p:nvSpPr>
        <p:spPr>
          <a:xfrm>
            <a:off x="426719" y="803411"/>
            <a:ext cx="10896600" cy="5182191"/>
          </a:xfrm>
          <a:solidFill>
            <a:srgbClr val="FFFFFF">
              <a:alpha val="43137"/>
            </a:srgbClr>
          </a:solidFill>
        </p:spPr>
        <p:txBody>
          <a:bodyPr>
            <a:normAutofit/>
          </a:bodyPr>
          <a:lstStyle>
            <a:lvl1pPr>
              <a:defRPr>
                <a:solidFill>
                  <a:schemeClr val="bg2">
                    <a:lumMod val="50000"/>
                  </a:schemeClr>
                </a:solidFill>
              </a:defRPr>
            </a:lvl1pPr>
            <a:lvl2pPr>
              <a:defRPr>
                <a:solidFill>
                  <a:schemeClr val="bg2">
                    <a:lumMod val="50000"/>
                  </a:schemeClr>
                </a:solidFill>
              </a:defRPr>
            </a:lvl2pPr>
            <a:lvl3pPr>
              <a:defRPr>
                <a:solidFill>
                  <a:schemeClr val="bg2">
                    <a:lumMod val="50000"/>
                  </a:schemeClr>
                </a:solidFill>
              </a:defRPr>
            </a:lvl3pPr>
            <a:lvl4pPr>
              <a:defRPr>
                <a:solidFill>
                  <a:schemeClr val="bg2">
                    <a:lumMod val="50000"/>
                  </a:schemeClr>
                </a:solidFill>
              </a:defRPr>
            </a:lvl4pPr>
            <a:lvl5pPr>
              <a:defRPr>
                <a:solidFill>
                  <a:schemeClr val="bg2">
                    <a:lumMod val="50000"/>
                  </a:schemeClr>
                </a:solidFill>
              </a:defRPr>
            </a:lvl5pPr>
          </a:lstStyle>
          <a:p>
            <a:pPr marL="0" lvl="0" indent="0">
              <a:buNone/>
            </a:pPr>
            <a:r>
              <a:rPr lang="en-GB" dirty="0">
                <a:solidFill>
                  <a:schemeClr val="accent2"/>
                </a:solidFill>
              </a:rPr>
              <a:t>A/B Testing </a:t>
            </a:r>
            <a:r>
              <a:rPr lang="en-GB" dirty="0">
                <a:solidFill>
                  <a:schemeClr val="tx1"/>
                </a:solidFill>
              </a:rPr>
              <a:t>in a VR Puzzle Game using EEG [6]</a:t>
            </a:r>
          </a:p>
          <a:p>
            <a:pPr lvl="1"/>
            <a:r>
              <a:rPr lang="en-GB" dirty="0">
                <a:solidFill>
                  <a:schemeClr val="tx1"/>
                </a:solidFill>
              </a:rPr>
              <a:t>Demonstrate the feasibility of </a:t>
            </a:r>
            <a:r>
              <a:rPr lang="en-GB" dirty="0">
                <a:solidFill>
                  <a:srgbClr val="00B0F0"/>
                </a:solidFill>
              </a:rPr>
              <a:t>an end-to-end EEG-VR OCE pipeline</a:t>
            </a:r>
            <a:r>
              <a:rPr lang="en-GB" dirty="0">
                <a:solidFill>
                  <a:schemeClr val="tx1"/>
                </a:solidFill>
              </a:rPr>
              <a:t>.</a:t>
            </a:r>
          </a:p>
          <a:p>
            <a:pPr lvl="1"/>
            <a:r>
              <a:rPr lang="en-GB" dirty="0">
                <a:solidFill>
                  <a:schemeClr val="tx1"/>
                </a:solidFill>
              </a:rPr>
              <a:t>Compare </a:t>
            </a:r>
            <a:r>
              <a:rPr lang="en-GB" dirty="0">
                <a:solidFill>
                  <a:srgbClr val="00B0F0"/>
                </a:solidFill>
              </a:rPr>
              <a:t>EEG-based vs. traditional OCE</a:t>
            </a:r>
            <a:r>
              <a:rPr lang="en-GB" dirty="0">
                <a:solidFill>
                  <a:schemeClr val="accent1"/>
                </a:solidFill>
              </a:rPr>
              <a:t> </a:t>
            </a:r>
            <a:r>
              <a:rPr lang="en-GB" dirty="0">
                <a:solidFill>
                  <a:schemeClr val="tx1"/>
                </a:solidFill>
              </a:rPr>
              <a:t>in within-subject variant analysis.</a:t>
            </a:r>
          </a:p>
          <a:p>
            <a:pPr lvl="1"/>
            <a:endParaRPr lang="en-GB" dirty="0"/>
          </a:p>
          <a:p>
            <a:pPr lvl="1"/>
            <a:endParaRPr lang="en-GB" dirty="0"/>
          </a:p>
        </p:txBody>
      </p:sp>
      <p:pic>
        <p:nvPicPr>
          <p:cNvPr id="3" name="Picture 2">
            <a:extLst>
              <a:ext uri="{FF2B5EF4-FFF2-40B4-BE49-F238E27FC236}">
                <a16:creationId xmlns:a16="http://schemas.microsoft.com/office/drawing/2014/main" id="{273349B4-753F-B060-89D1-7518F77A332E}"/>
              </a:ext>
            </a:extLst>
          </p:cNvPr>
          <p:cNvPicPr>
            <a:picLocks noChangeAspect="1"/>
          </p:cNvPicPr>
          <p:nvPr/>
        </p:nvPicPr>
        <p:blipFill>
          <a:blip r:embed="rId7"/>
          <a:srcRect t="13438"/>
          <a:stretch>
            <a:fillRect/>
          </a:stretch>
        </p:blipFill>
        <p:spPr>
          <a:xfrm>
            <a:off x="7252489" y="2422103"/>
            <a:ext cx="3746465" cy="3632486"/>
          </a:xfrm>
          <a:prstGeom prst="rect">
            <a:avLst/>
          </a:prstGeom>
        </p:spPr>
      </p:pic>
      <p:pic>
        <p:nvPicPr>
          <p:cNvPr id="11" name="GameVideo">
            <a:hlinkClick r:id="" action="ppaction://media"/>
            <a:extLst>
              <a:ext uri="{FF2B5EF4-FFF2-40B4-BE49-F238E27FC236}">
                <a16:creationId xmlns:a16="http://schemas.microsoft.com/office/drawing/2014/main" id="{E3ECD80F-8E30-E22C-E744-26B1BFDF6782}"/>
              </a:ext>
            </a:extLst>
          </p:cNvPr>
          <p:cNvPicPr>
            <a:picLocks noChangeAspect="1"/>
          </p:cNvPicPr>
          <p:nvPr>
            <a:videoFile r:link="rId2"/>
            <p:extLst>
              <p:ext uri="{DAA4B4D4-6D71-4841-9C94-3DE7FCFB9230}">
                <p14:media xmlns:p14="http://schemas.microsoft.com/office/powerpoint/2010/main" r:embed="rId1"/>
              </p:ext>
            </p:extLst>
          </p:nvPr>
        </p:nvPicPr>
        <p:blipFill>
          <a:blip r:embed="rId8"/>
          <a:srcRect l="1219" t="9728" r="1219" b="19492"/>
          <a:stretch>
            <a:fillRect/>
          </a:stretch>
        </p:blipFill>
        <p:spPr>
          <a:xfrm>
            <a:off x="965200" y="2422103"/>
            <a:ext cx="5130800" cy="3719830"/>
          </a:xfrm>
          <a:prstGeom prst="rect">
            <a:avLst/>
          </a:prstGeom>
        </p:spPr>
      </p:pic>
      <p:pic>
        <p:nvPicPr>
          <p:cNvPr id="61" name="Audio 60">
            <a:extLst>
              <a:ext uri="{FF2B5EF4-FFF2-40B4-BE49-F238E27FC236}">
                <a16:creationId xmlns:a16="http://schemas.microsoft.com/office/drawing/2014/main" id="{166DB33A-0B08-9DBB-A407-91AFD5AA9433}"/>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611252073"/>
      </p:ext>
    </p:extLst>
  </p:cSld>
  <p:clrMapOvr>
    <a:masterClrMapping/>
  </p:clrMapOvr>
  <mc:AlternateContent xmlns:mc="http://schemas.openxmlformats.org/markup-compatibility/2006" xmlns:p14="http://schemas.microsoft.com/office/powerpoint/2010/main">
    <mc:Choice Requires="p14">
      <p:transition spd="slow" p14:dur="2000" advTm="42933"/>
    </mc:Choice>
    <mc:Fallback xmlns="">
      <p:transition spd="slow" advTm="429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1"/>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8458"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repeatCount="indefinite" fill="hold" display="0">
                  <p:stCondLst>
                    <p:cond delay="indefinite"/>
                  </p:stCondLst>
                </p:cTn>
                <p:tgtEl>
                  <p:spTgt spid="11"/>
                </p:tgtEl>
              </p:cMediaNode>
            </p:video>
            <p:seq concurrent="1" nextAc="seek">
              <p:cTn id="12" restart="whenNotActive" fill="hold" evtFilter="cancelBubble" nodeType="interactiveSeq">
                <p:stCondLst>
                  <p:cond evt="onClick" delay="0">
                    <p:tgtEl>
                      <p:spTgt spid="11"/>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11"/>
                                        </p:tgtEl>
                                      </p:cBhvr>
                                    </p:cmd>
                                  </p:childTnLst>
                                </p:cTn>
                              </p:par>
                            </p:childTnLst>
                          </p:cTn>
                        </p:par>
                      </p:childTnLst>
                    </p:cTn>
                  </p:par>
                </p:childTnLst>
              </p:cTn>
              <p:nextCondLst>
                <p:cond evt="onClick" delay="0">
                  <p:tgtEl>
                    <p:spTgt spid="11"/>
                  </p:tgtEl>
                </p:cond>
              </p:nextCondLst>
            </p:seq>
            <p:audio isNarration="1">
              <p:cMediaNode vol="80000" showWhenStopped="0">
                <p:cTn id="17" fill="hold" display="0">
                  <p:stCondLst>
                    <p:cond delay="indefinite"/>
                  </p:stCondLst>
                  <p:endCondLst>
                    <p:cond evt="onStopAudio" delay="0">
                      <p:tgtEl>
                        <p:sldTgt/>
                      </p:tgtEl>
                    </p:cond>
                  </p:endCondLst>
                </p:cTn>
                <p:tgtEl>
                  <p:spTgt spid="61"/>
                </p:tgtEl>
              </p:cMediaNode>
            </p:audio>
          </p:childTnLst>
        </p:cTn>
      </p:par>
    </p:tnLst>
  </p:timing>
  <p:extLst>
    <p:ext uri="{E180D4A7-C9FB-4DFB-919C-405C955672EB}">
      <p14:showEvtLst xmlns:p14="http://schemas.microsoft.com/office/powerpoint/2010/main">
        <p14:playEvt time="444" objId="11"/>
        <p14:stopEvt time="42904" objId="11"/>
      </p14:showEvtLst>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FE1EC9-0F4E-11A4-8BF1-92E821DB3E0D}"/>
            </a:ext>
          </a:extLst>
        </p:cNvPr>
        <p:cNvGrpSpPr/>
        <p:nvPr/>
      </p:nvGrpSpPr>
      <p:grpSpPr>
        <a:xfrm>
          <a:off x="0" y="0"/>
          <a:ext cx="0" cy="0"/>
          <a:chOff x="0" y="0"/>
          <a:chExt cx="0" cy="0"/>
        </a:xfrm>
      </p:grpSpPr>
      <p:sp>
        <p:nvSpPr>
          <p:cNvPr id="8" name="Footer Placeholder 911">
            <a:extLst>
              <a:ext uri="{FF2B5EF4-FFF2-40B4-BE49-F238E27FC236}">
                <a16:creationId xmlns:a16="http://schemas.microsoft.com/office/drawing/2014/main" id="{DCC038D6-5987-B335-262B-2CADB4EB6081}"/>
              </a:ext>
            </a:extLst>
          </p:cNvPr>
          <p:cNvSpPr>
            <a:spLocks noGrp="1"/>
          </p:cNvSpPr>
          <p:nvPr>
            <p:ph type="ftr" sz="quarter" idx="11"/>
          </p:nvPr>
        </p:nvSpPr>
        <p:spPr>
          <a:xfrm>
            <a:off x="4552949" y="6363001"/>
            <a:ext cx="3086100" cy="365125"/>
          </a:xfrm>
        </p:spPr>
        <p:txBody>
          <a:bodyPr/>
          <a:lstStyle/>
          <a:p>
            <a:r>
              <a:rPr lang="en-US" dirty="0"/>
              <a:t>IEEE SMC 2026</a:t>
            </a:r>
          </a:p>
        </p:txBody>
      </p:sp>
      <p:sp>
        <p:nvSpPr>
          <p:cNvPr id="9" name="Slide Number Placeholder 912">
            <a:extLst>
              <a:ext uri="{FF2B5EF4-FFF2-40B4-BE49-F238E27FC236}">
                <a16:creationId xmlns:a16="http://schemas.microsoft.com/office/drawing/2014/main" id="{2E3F94CF-3EF3-B2EC-E6C4-8D71521C92DA}"/>
              </a:ext>
            </a:extLst>
          </p:cNvPr>
          <p:cNvSpPr>
            <a:spLocks noGrp="1"/>
          </p:cNvSpPr>
          <p:nvPr>
            <p:ph type="sldNum" sz="quarter" idx="12"/>
          </p:nvPr>
        </p:nvSpPr>
        <p:spPr>
          <a:xfrm>
            <a:off x="11021290" y="6363001"/>
            <a:ext cx="1038120" cy="365125"/>
          </a:xfrm>
        </p:spPr>
        <p:txBody>
          <a:bodyPr/>
          <a:lstStyle/>
          <a:p>
            <a:fld id="{888CC2B5-7555-4954-8704-E5081F891950}" type="slidenum">
              <a:rPr lang="en-US" smtClean="0"/>
              <a:t>10</a:t>
            </a:fld>
            <a:endParaRPr lang="en-US"/>
          </a:p>
        </p:txBody>
      </p:sp>
      <p:sp>
        <p:nvSpPr>
          <p:cNvPr id="10" name="TextBox 9">
            <a:extLst>
              <a:ext uri="{FF2B5EF4-FFF2-40B4-BE49-F238E27FC236}">
                <a16:creationId xmlns:a16="http://schemas.microsoft.com/office/drawing/2014/main" id="{F6D2C416-1DAA-C01C-D9B8-168B3239BD4A}"/>
              </a:ext>
            </a:extLst>
          </p:cNvPr>
          <p:cNvSpPr txBox="1"/>
          <p:nvPr/>
        </p:nvSpPr>
        <p:spPr>
          <a:xfrm>
            <a:off x="426719" y="162772"/>
            <a:ext cx="6819470" cy="486287"/>
          </a:xfrm>
          <a:prstGeom prst="rect">
            <a:avLst/>
          </a:prstGeom>
          <a:noFill/>
        </p:spPr>
        <p:txBody>
          <a:bodyPr wrap="square" lIns="54864" tIns="27432" rIns="54864" bIns="27432" anchor="ctr">
            <a:spAutoFit/>
          </a:bodyPr>
          <a:lstStyle/>
          <a:p>
            <a:r>
              <a:rPr lang="en-US" sz="2800" b="1" dirty="0">
                <a:solidFill>
                  <a:srgbClr val="203864"/>
                </a:solidFill>
                <a:latin typeface="Aptos" panose="020B0004020202020204" pitchFamily="34" charset="0"/>
                <a:ea typeface="+mj-ea"/>
                <a:cs typeface="+mj-cs"/>
              </a:rPr>
              <a:t>Brain-Enhanced Applications</a:t>
            </a:r>
            <a:endParaRPr sz="2800" b="1" dirty="0">
              <a:solidFill>
                <a:srgbClr val="203864"/>
              </a:solidFill>
              <a:latin typeface="Aptos" panose="020B0004020202020204" pitchFamily="34" charset="0"/>
              <a:ea typeface="+mj-ea"/>
              <a:cs typeface="+mj-cs"/>
            </a:endParaRPr>
          </a:p>
        </p:txBody>
      </p:sp>
      <p:pic>
        <p:nvPicPr>
          <p:cNvPr id="6" name="Picture 5">
            <a:extLst>
              <a:ext uri="{FF2B5EF4-FFF2-40B4-BE49-F238E27FC236}">
                <a16:creationId xmlns:a16="http://schemas.microsoft.com/office/drawing/2014/main" id="{5C5C6D0A-090E-F3CC-1523-31CE852E5BFD}"/>
              </a:ext>
            </a:extLst>
          </p:cNvPr>
          <p:cNvPicPr>
            <a:picLocks noChangeAspect="1"/>
          </p:cNvPicPr>
          <p:nvPr/>
        </p:nvPicPr>
        <p:blipFill>
          <a:blip r:embed="rId5"/>
          <a:stretch>
            <a:fillRect/>
          </a:stretch>
        </p:blipFill>
        <p:spPr>
          <a:xfrm>
            <a:off x="5892800" y="1291917"/>
            <a:ext cx="5842000" cy="4605563"/>
          </a:xfrm>
          <a:prstGeom prst="rect">
            <a:avLst/>
          </a:prstGeom>
        </p:spPr>
      </p:pic>
      <p:pic>
        <p:nvPicPr>
          <p:cNvPr id="7" name="Picture 6">
            <a:extLst>
              <a:ext uri="{FF2B5EF4-FFF2-40B4-BE49-F238E27FC236}">
                <a16:creationId xmlns:a16="http://schemas.microsoft.com/office/drawing/2014/main" id="{B33BC639-7988-F1FB-7377-828B86F69F6F}"/>
              </a:ext>
            </a:extLst>
          </p:cNvPr>
          <p:cNvPicPr>
            <a:picLocks noChangeAspect="1"/>
          </p:cNvPicPr>
          <p:nvPr/>
        </p:nvPicPr>
        <p:blipFill>
          <a:blip r:embed="rId6"/>
          <a:stretch>
            <a:fillRect/>
          </a:stretch>
        </p:blipFill>
        <p:spPr>
          <a:xfrm>
            <a:off x="332523" y="1310419"/>
            <a:ext cx="5826570" cy="4638821"/>
          </a:xfrm>
          <a:prstGeom prst="rect">
            <a:avLst/>
          </a:prstGeom>
        </p:spPr>
      </p:pic>
      <p:sp>
        <p:nvSpPr>
          <p:cNvPr id="12" name="TextBox 11">
            <a:extLst>
              <a:ext uri="{FF2B5EF4-FFF2-40B4-BE49-F238E27FC236}">
                <a16:creationId xmlns:a16="http://schemas.microsoft.com/office/drawing/2014/main" id="{B5FBA8D6-D77E-6005-B1C8-E9AED11341FA}"/>
              </a:ext>
            </a:extLst>
          </p:cNvPr>
          <p:cNvSpPr txBox="1"/>
          <p:nvPr/>
        </p:nvSpPr>
        <p:spPr>
          <a:xfrm>
            <a:off x="2544564" y="959631"/>
            <a:ext cx="1258784" cy="400110"/>
          </a:xfrm>
          <a:prstGeom prst="rect">
            <a:avLst/>
          </a:prstGeom>
          <a:noFill/>
        </p:spPr>
        <p:txBody>
          <a:bodyPr wrap="square">
            <a:spAutoFit/>
          </a:bodyPr>
          <a:lstStyle/>
          <a:p>
            <a:pPr lvl="0" algn="ctr"/>
            <a:r>
              <a:rPr lang="en-GB" sz="2000" dirty="0">
                <a:solidFill>
                  <a:srgbClr val="00B0F0"/>
                </a:solidFill>
              </a:rPr>
              <a:t>Version A</a:t>
            </a:r>
          </a:p>
        </p:txBody>
      </p:sp>
      <p:sp>
        <p:nvSpPr>
          <p:cNvPr id="13" name="TextBox 12">
            <a:extLst>
              <a:ext uri="{FF2B5EF4-FFF2-40B4-BE49-F238E27FC236}">
                <a16:creationId xmlns:a16="http://schemas.microsoft.com/office/drawing/2014/main" id="{FA167E81-276B-D96C-1335-3EF294332D5B}"/>
              </a:ext>
            </a:extLst>
          </p:cNvPr>
          <p:cNvSpPr txBox="1"/>
          <p:nvPr/>
        </p:nvSpPr>
        <p:spPr>
          <a:xfrm>
            <a:off x="8104841" y="959631"/>
            <a:ext cx="1258784" cy="400110"/>
          </a:xfrm>
          <a:prstGeom prst="rect">
            <a:avLst/>
          </a:prstGeom>
          <a:noFill/>
        </p:spPr>
        <p:txBody>
          <a:bodyPr wrap="square">
            <a:spAutoFit/>
          </a:bodyPr>
          <a:lstStyle/>
          <a:p>
            <a:pPr lvl="0" algn="ctr"/>
            <a:r>
              <a:rPr lang="en-GB" sz="2000" dirty="0">
                <a:solidFill>
                  <a:srgbClr val="FF0000"/>
                </a:solidFill>
              </a:rPr>
              <a:t>Version B</a:t>
            </a:r>
          </a:p>
        </p:txBody>
      </p:sp>
      <p:pic>
        <p:nvPicPr>
          <p:cNvPr id="33" name="Audio 32">
            <a:extLst>
              <a:ext uri="{FF2B5EF4-FFF2-40B4-BE49-F238E27FC236}">
                <a16:creationId xmlns:a16="http://schemas.microsoft.com/office/drawing/2014/main" id="{48698F80-1C3C-0B09-0C8B-D2AF5AB728E4}"/>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958176336"/>
      </p:ext>
    </p:extLst>
  </p:cSld>
  <p:clrMapOvr>
    <a:masterClrMapping/>
  </p:clrMapOvr>
  <mc:AlternateContent xmlns:mc="http://schemas.openxmlformats.org/markup-compatibility/2006" xmlns:p14="http://schemas.microsoft.com/office/powerpoint/2010/main">
    <mc:Choice Requires="p14">
      <p:transition spd="slow" p14:dur="2000" advTm="35572"/>
    </mc:Choice>
    <mc:Fallback xmlns="">
      <p:transition spd="slow" advTm="355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6BB095-9D63-3FDD-EBEC-707005BC3187}"/>
            </a:ext>
          </a:extLst>
        </p:cNvPr>
        <p:cNvGrpSpPr/>
        <p:nvPr/>
      </p:nvGrpSpPr>
      <p:grpSpPr>
        <a:xfrm>
          <a:off x="0" y="0"/>
          <a:ext cx="0" cy="0"/>
          <a:chOff x="0" y="0"/>
          <a:chExt cx="0" cy="0"/>
        </a:xfrm>
      </p:grpSpPr>
      <p:sp>
        <p:nvSpPr>
          <p:cNvPr id="8" name="Footer Placeholder 911">
            <a:extLst>
              <a:ext uri="{FF2B5EF4-FFF2-40B4-BE49-F238E27FC236}">
                <a16:creationId xmlns:a16="http://schemas.microsoft.com/office/drawing/2014/main" id="{58ED7BC9-566A-7E0A-47A4-49E02B0EF6D8}"/>
              </a:ext>
            </a:extLst>
          </p:cNvPr>
          <p:cNvSpPr>
            <a:spLocks noGrp="1"/>
          </p:cNvSpPr>
          <p:nvPr>
            <p:ph type="ftr" sz="quarter" idx="11"/>
          </p:nvPr>
        </p:nvSpPr>
        <p:spPr>
          <a:xfrm>
            <a:off x="4552949" y="6363001"/>
            <a:ext cx="3086100" cy="365125"/>
          </a:xfrm>
        </p:spPr>
        <p:txBody>
          <a:bodyPr/>
          <a:lstStyle/>
          <a:p>
            <a:r>
              <a:rPr lang="en-US" dirty="0"/>
              <a:t>IEEE SMC 2026</a:t>
            </a:r>
          </a:p>
        </p:txBody>
      </p:sp>
      <p:sp>
        <p:nvSpPr>
          <p:cNvPr id="9" name="Slide Number Placeholder 912">
            <a:extLst>
              <a:ext uri="{FF2B5EF4-FFF2-40B4-BE49-F238E27FC236}">
                <a16:creationId xmlns:a16="http://schemas.microsoft.com/office/drawing/2014/main" id="{B287A526-BDAB-9DAB-0584-6461610603CC}"/>
              </a:ext>
            </a:extLst>
          </p:cNvPr>
          <p:cNvSpPr>
            <a:spLocks noGrp="1"/>
          </p:cNvSpPr>
          <p:nvPr>
            <p:ph type="sldNum" sz="quarter" idx="12"/>
          </p:nvPr>
        </p:nvSpPr>
        <p:spPr>
          <a:xfrm>
            <a:off x="11021290" y="6363001"/>
            <a:ext cx="1038120" cy="365125"/>
          </a:xfrm>
        </p:spPr>
        <p:txBody>
          <a:bodyPr/>
          <a:lstStyle/>
          <a:p>
            <a:fld id="{888CC2B5-7555-4954-8704-E5081F891950}" type="slidenum">
              <a:rPr lang="en-US" smtClean="0"/>
              <a:t>11</a:t>
            </a:fld>
            <a:endParaRPr lang="en-US"/>
          </a:p>
        </p:txBody>
      </p:sp>
      <p:sp>
        <p:nvSpPr>
          <p:cNvPr id="10" name="TextBox 9">
            <a:extLst>
              <a:ext uri="{FF2B5EF4-FFF2-40B4-BE49-F238E27FC236}">
                <a16:creationId xmlns:a16="http://schemas.microsoft.com/office/drawing/2014/main" id="{401D9141-7214-921F-47EB-4F483E8E3F97}"/>
              </a:ext>
            </a:extLst>
          </p:cNvPr>
          <p:cNvSpPr txBox="1"/>
          <p:nvPr/>
        </p:nvSpPr>
        <p:spPr>
          <a:xfrm>
            <a:off x="426719" y="162772"/>
            <a:ext cx="6819470" cy="486287"/>
          </a:xfrm>
          <a:prstGeom prst="rect">
            <a:avLst/>
          </a:prstGeom>
          <a:noFill/>
        </p:spPr>
        <p:txBody>
          <a:bodyPr wrap="square" lIns="54864" tIns="27432" rIns="54864" bIns="27432" anchor="ctr">
            <a:spAutoFit/>
          </a:bodyPr>
          <a:lstStyle/>
          <a:p>
            <a:r>
              <a:rPr lang="en-US" sz="2800" b="1" dirty="0">
                <a:solidFill>
                  <a:srgbClr val="203864"/>
                </a:solidFill>
                <a:latin typeface="Aptos" panose="020B0004020202020204" pitchFamily="34" charset="0"/>
                <a:ea typeface="+mj-ea"/>
                <a:cs typeface="+mj-cs"/>
              </a:rPr>
              <a:t>Brain-Enhanced Applications</a:t>
            </a:r>
            <a:endParaRPr sz="2800" b="1" dirty="0">
              <a:solidFill>
                <a:srgbClr val="203864"/>
              </a:solidFill>
              <a:latin typeface="Aptos" panose="020B0004020202020204" pitchFamily="34" charset="0"/>
              <a:ea typeface="+mj-ea"/>
              <a:cs typeface="+mj-cs"/>
            </a:endParaRPr>
          </a:p>
        </p:txBody>
      </p:sp>
      <p:pic>
        <p:nvPicPr>
          <p:cNvPr id="2" name="Picture 1">
            <a:extLst>
              <a:ext uri="{FF2B5EF4-FFF2-40B4-BE49-F238E27FC236}">
                <a16:creationId xmlns:a16="http://schemas.microsoft.com/office/drawing/2014/main" id="{7644AE94-2B63-BDFD-FE6C-7E6B2569ED24}"/>
              </a:ext>
            </a:extLst>
          </p:cNvPr>
          <p:cNvPicPr>
            <a:picLocks noChangeAspect="1"/>
          </p:cNvPicPr>
          <p:nvPr/>
        </p:nvPicPr>
        <p:blipFill>
          <a:blip r:embed="rId5"/>
          <a:stretch>
            <a:fillRect/>
          </a:stretch>
        </p:blipFill>
        <p:spPr>
          <a:xfrm>
            <a:off x="219740" y="1210114"/>
            <a:ext cx="7914187" cy="4890633"/>
          </a:xfrm>
          <a:prstGeom prst="rect">
            <a:avLst/>
          </a:prstGeom>
        </p:spPr>
      </p:pic>
      <p:sp>
        <p:nvSpPr>
          <p:cNvPr id="3" name="Content Placeholder 2">
            <a:extLst>
              <a:ext uri="{FF2B5EF4-FFF2-40B4-BE49-F238E27FC236}">
                <a16:creationId xmlns:a16="http://schemas.microsoft.com/office/drawing/2014/main" id="{DB0338AF-8832-738D-91D2-F7DCC8D54766}"/>
              </a:ext>
            </a:extLst>
          </p:cNvPr>
          <p:cNvSpPr>
            <a:spLocks noGrp="1"/>
          </p:cNvSpPr>
          <p:nvPr>
            <p:ph idx="1"/>
          </p:nvPr>
        </p:nvSpPr>
        <p:spPr>
          <a:xfrm>
            <a:off x="8133926" y="2101565"/>
            <a:ext cx="3945861" cy="3546315"/>
          </a:xfrm>
          <a:solidFill>
            <a:srgbClr val="FFFFFF">
              <a:alpha val="43137"/>
            </a:srgbClr>
          </a:solidFill>
        </p:spPr>
        <p:txBody>
          <a:bodyPr>
            <a:normAutofit/>
          </a:bodyPr>
          <a:lstStyle>
            <a:lvl1pPr>
              <a:defRPr>
                <a:solidFill>
                  <a:schemeClr val="bg2">
                    <a:lumMod val="50000"/>
                  </a:schemeClr>
                </a:solidFill>
              </a:defRPr>
            </a:lvl1pPr>
            <a:lvl2pPr>
              <a:defRPr>
                <a:solidFill>
                  <a:schemeClr val="bg2">
                    <a:lumMod val="50000"/>
                  </a:schemeClr>
                </a:solidFill>
              </a:defRPr>
            </a:lvl2pPr>
            <a:lvl3pPr>
              <a:defRPr>
                <a:solidFill>
                  <a:schemeClr val="bg2">
                    <a:lumMod val="50000"/>
                  </a:schemeClr>
                </a:solidFill>
              </a:defRPr>
            </a:lvl3pPr>
            <a:lvl4pPr>
              <a:defRPr>
                <a:solidFill>
                  <a:schemeClr val="bg2">
                    <a:lumMod val="50000"/>
                  </a:schemeClr>
                </a:solidFill>
              </a:defRPr>
            </a:lvl4pPr>
            <a:lvl5pPr>
              <a:defRPr>
                <a:solidFill>
                  <a:schemeClr val="bg2">
                    <a:lumMod val="50000"/>
                  </a:schemeClr>
                </a:solidFill>
              </a:defRPr>
            </a:lvl5pPr>
          </a:lstStyle>
          <a:p>
            <a:r>
              <a:rPr lang="en-US" dirty="0">
                <a:solidFill>
                  <a:schemeClr val="tx1"/>
                </a:solidFill>
              </a:rPr>
              <a:t>MAE ≈ 1.3 </a:t>
            </a:r>
          </a:p>
          <a:p>
            <a:pPr lvl="1"/>
            <a:r>
              <a:rPr lang="en-US" dirty="0">
                <a:solidFill>
                  <a:schemeClr val="tx1"/>
                </a:solidFill>
              </a:rPr>
              <a:t>Ranges from 1.9 to 16.1</a:t>
            </a:r>
          </a:p>
          <a:p>
            <a:pPr marL="457200" lvl="1" indent="0">
              <a:buNone/>
            </a:pPr>
            <a:endParaRPr lang="en-US" dirty="0">
              <a:solidFill>
                <a:schemeClr val="tx1"/>
              </a:solidFill>
            </a:endParaRPr>
          </a:p>
          <a:p>
            <a:r>
              <a:rPr lang="en-US" i="1" dirty="0">
                <a:solidFill>
                  <a:schemeClr val="tx1"/>
                </a:solidFill>
              </a:rPr>
              <a:t>R²</a:t>
            </a:r>
            <a:r>
              <a:rPr lang="en-US" dirty="0">
                <a:solidFill>
                  <a:schemeClr val="tx1"/>
                </a:solidFill>
              </a:rPr>
              <a:t> ≈ 0.6</a:t>
            </a:r>
          </a:p>
          <a:p>
            <a:pPr lvl="1"/>
            <a:r>
              <a:rPr lang="en-US" dirty="0">
                <a:solidFill>
                  <a:schemeClr val="tx1"/>
                </a:solidFill>
              </a:rPr>
              <a:t>LKOCV (K=4)</a:t>
            </a:r>
          </a:p>
          <a:p>
            <a:pPr lvl="1"/>
            <a:r>
              <a:rPr lang="en-US" dirty="0">
                <a:solidFill>
                  <a:schemeClr val="tx1"/>
                </a:solidFill>
              </a:rPr>
              <a:t>16 sessions</a:t>
            </a:r>
          </a:p>
        </p:txBody>
      </p:sp>
      <p:pic>
        <p:nvPicPr>
          <p:cNvPr id="4" name="Picture 3">
            <a:extLst>
              <a:ext uri="{FF2B5EF4-FFF2-40B4-BE49-F238E27FC236}">
                <a16:creationId xmlns:a16="http://schemas.microsoft.com/office/drawing/2014/main" id="{62956D2B-250D-1535-D1A9-2F126BECD22D}"/>
              </a:ext>
            </a:extLst>
          </p:cNvPr>
          <p:cNvPicPr>
            <a:picLocks noChangeAspect="1"/>
          </p:cNvPicPr>
          <p:nvPr/>
        </p:nvPicPr>
        <p:blipFill>
          <a:blip r:embed="rId6"/>
          <a:stretch>
            <a:fillRect/>
          </a:stretch>
        </p:blipFill>
        <p:spPr>
          <a:xfrm>
            <a:off x="2173184" y="1988573"/>
            <a:ext cx="3299044" cy="1440427"/>
          </a:xfrm>
          <a:prstGeom prst="rect">
            <a:avLst/>
          </a:prstGeom>
        </p:spPr>
      </p:pic>
      <p:pic>
        <p:nvPicPr>
          <p:cNvPr id="21" name="Audio 20">
            <a:extLst>
              <a:ext uri="{FF2B5EF4-FFF2-40B4-BE49-F238E27FC236}">
                <a16:creationId xmlns:a16="http://schemas.microsoft.com/office/drawing/2014/main" id="{1105A8A6-3F4D-F421-69D4-85E8D250D24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880883374"/>
      </p:ext>
    </p:extLst>
  </p:cSld>
  <p:clrMapOvr>
    <a:masterClrMapping/>
  </p:clrMapOvr>
  <mc:AlternateContent xmlns:mc="http://schemas.openxmlformats.org/markup-compatibility/2006" xmlns:p14="http://schemas.microsoft.com/office/powerpoint/2010/main">
    <mc:Choice Requires="p14">
      <p:transition spd="slow" p14:dur="2000" advTm="49674"/>
    </mc:Choice>
    <mc:Fallback xmlns="">
      <p:transition spd="slow" advTm="496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1"/>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03C815-904F-AFDF-B7FA-E9D447612029}"/>
            </a:ext>
          </a:extLst>
        </p:cNvPr>
        <p:cNvGrpSpPr/>
        <p:nvPr/>
      </p:nvGrpSpPr>
      <p:grpSpPr>
        <a:xfrm>
          <a:off x="0" y="0"/>
          <a:ext cx="0" cy="0"/>
          <a:chOff x="0" y="0"/>
          <a:chExt cx="0" cy="0"/>
        </a:xfrm>
      </p:grpSpPr>
      <p:sp>
        <p:nvSpPr>
          <p:cNvPr id="8" name="Footer Placeholder 911">
            <a:extLst>
              <a:ext uri="{FF2B5EF4-FFF2-40B4-BE49-F238E27FC236}">
                <a16:creationId xmlns:a16="http://schemas.microsoft.com/office/drawing/2014/main" id="{7CA50E66-044D-1817-F34C-780EA5A2FF88}"/>
              </a:ext>
            </a:extLst>
          </p:cNvPr>
          <p:cNvSpPr>
            <a:spLocks noGrp="1"/>
          </p:cNvSpPr>
          <p:nvPr>
            <p:ph type="ftr" sz="quarter" idx="11"/>
          </p:nvPr>
        </p:nvSpPr>
        <p:spPr>
          <a:xfrm>
            <a:off x="4552949" y="6363001"/>
            <a:ext cx="3086100" cy="365125"/>
          </a:xfrm>
        </p:spPr>
        <p:txBody>
          <a:bodyPr/>
          <a:lstStyle/>
          <a:p>
            <a:r>
              <a:rPr lang="en-US"/>
              <a:t>IEEE SMC 2026</a:t>
            </a:r>
            <a:endParaRPr lang="en-US" dirty="0"/>
          </a:p>
        </p:txBody>
      </p:sp>
      <p:sp>
        <p:nvSpPr>
          <p:cNvPr id="9" name="Slide Number Placeholder 912">
            <a:extLst>
              <a:ext uri="{FF2B5EF4-FFF2-40B4-BE49-F238E27FC236}">
                <a16:creationId xmlns:a16="http://schemas.microsoft.com/office/drawing/2014/main" id="{57883AC0-CBEF-A3E2-96E5-92FD5929439C}"/>
              </a:ext>
            </a:extLst>
          </p:cNvPr>
          <p:cNvSpPr>
            <a:spLocks noGrp="1"/>
          </p:cNvSpPr>
          <p:nvPr>
            <p:ph type="sldNum" sz="quarter" idx="12"/>
          </p:nvPr>
        </p:nvSpPr>
        <p:spPr>
          <a:xfrm>
            <a:off x="11021290" y="6363001"/>
            <a:ext cx="1038120" cy="365125"/>
          </a:xfrm>
        </p:spPr>
        <p:txBody>
          <a:bodyPr/>
          <a:lstStyle/>
          <a:p>
            <a:fld id="{888CC2B5-7555-4954-8704-E5081F891950}" type="slidenum">
              <a:rPr lang="en-US" smtClean="0"/>
              <a:t>12</a:t>
            </a:fld>
            <a:endParaRPr lang="en-US"/>
          </a:p>
        </p:txBody>
      </p:sp>
      <p:sp>
        <p:nvSpPr>
          <p:cNvPr id="10" name="TextBox 9">
            <a:extLst>
              <a:ext uri="{FF2B5EF4-FFF2-40B4-BE49-F238E27FC236}">
                <a16:creationId xmlns:a16="http://schemas.microsoft.com/office/drawing/2014/main" id="{161F0A98-7117-4C3A-A3B6-A91938797544}"/>
              </a:ext>
            </a:extLst>
          </p:cNvPr>
          <p:cNvSpPr txBox="1"/>
          <p:nvPr/>
        </p:nvSpPr>
        <p:spPr>
          <a:xfrm>
            <a:off x="426719" y="162772"/>
            <a:ext cx="6819470" cy="486287"/>
          </a:xfrm>
          <a:prstGeom prst="rect">
            <a:avLst/>
          </a:prstGeom>
          <a:noFill/>
        </p:spPr>
        <p:txBody>
          <a:bodyPr wrap="square" lIns="54864" tIns="27432" rIns="54864" bIns="27432" anchor="ctr">
            <a:spAutoFit/>
          </a:bodyPr>
          <a:lstStyle/>
          <a:p>
            <a:r>
              <a:rPr lang="en-US" sz="2800" b="1" dirty="0">
                <a:solidFill>
                  <a:srgbClr val="203864"/>
                </a:solidFill>
                <a:latin typeface="Aptos" panose="020B0004020202020204" pitchFamily="34" charset="0"/>
                <a:ea typeface="+mj-ea"/>
                <a:cs typeface="+mj-cs"/>
              </a:rPr>
              <a:t>Brain-Enhanced Applications</a:t>
            </a:r>
            <a:endParaRPr sz="2800" b="1" dirty="0">
              <a:solidFill>
                <a:srgbClr val="203864"/>
              </a:solidFill>
              <a:latin typeface="Aptos" panose="020B0004020202020204" pitchFamily="34" charset="0"/>
              <a:ea typeface="+mj-ea"/>
              <a:cs typeface="+mj-cs"/>
            </a:endParaRPr>
          </a:p>
        </p:txBody>
      </p:sp>
      <p:pic>
        <p:nvPicPr>
          <p:cNvPr id="7" name="Picture 6">
            <a:extLst>
              <a:ext uri="{FF2B5EF4-FFF2-40B4-BE49-F238E27FC236}">
                <a16:creationId xmlns:a16="http://schemas.microsoft.com/office/drawing/2014/main" id="{6D19582D-EE27-78F1-2A3A-B61752D0EDA3}"/>
              </a:ext>
            </a:extLst>
          </p:cNvPr>
          <p:cNvPicPr>
            <a:picLocks noChangeAspect="1"/>
          </p:cNvPicPr>
          <p:nvPr/>
        </p:nvPicPr>
        <p:blipFill>
          <a:blip r:embed="rId5"/>
          <a:stretch>
            <a:fillRect/>
          </a:stretch>
        </p:blipFill>
        <p:spPr>
          <a:xfrm>
            <a:off x="112212" y="1237512"/>
            <a:ext cx="7772400" cy="4871520"/>
          </a:xfrm>
          <a:prstGeom prst="rect">
            <a:avLst/>
          </a:prstGeom>
        </p:spPr>
      </p:pic>
      <p:sp>
        <p:nvSpPr>
          <p:cNvPr id="11" name="Content Placeholder 2">
            <a:extLst>
              <a:ext uri="{FF2B5EF4-FFF2-40B4-BE49-F238E27FC236}">
                <a16:creationId xmlns:a16="http://schemas.microsoft.com/office/drawing/2014/main" id="{60C3C4CC-12A9-8746-4F7C-9BC61000F3B3}"/>
              </a:ext>
            </a:extLst>
          </p:cNvPr>
          <p:cNvSpPr txBox="1">
            <a:spLocks/>
          </p:cNvSpPr>
          <p:nvPr/>
        </p:nvSpPr>
        <p:spPr>
          <a:xfrm>
            <a:off x="7916289" y="2383709"/>
            <a:ext cx="3962483" cy="2550688"/>
          </a:xfrm>
          <a:prstGeom prst="rect">
            <a:avLst/>
          </a:prstGeom>
          <a:solidFill>
            <a:srgbClr val="FFFFFF">
              <a:alpha val="43137"/>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lumMod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tx1"/>
                </a:solidFill>
                <a:latin typeface="Helvetica" pitchFamily="2" charset="0"/>
              </a:rPr>
              <a:t>Pearson r = 0.856 (p &lt; 0.01)</a:t>
            </a:r>
          </a:p>
          <a:p>
            <a:pPr marL="0" indent="0">
              <a:buFont typeface="Arial" panose="020B0604020202020204" pitchFamily="34" charset="0"/>
              <a:buNone/>
            </a:pPr>
            <a:endParaRPr lang="en-GB" dirty="0">
              <a:solidFill>
                <a:schemeClr val="tx1"/>
              </a:solidFill>
            </a:endParaRPr>
          </a:p>
          <a:p>
            <a:r>
              <a:rPr lang="en-US" dirty="0">
                <a:solidFill>
                  <a:schemeClr val="tx1"/>
                </a:solidFill>
              </a:rPr>
              <a:t>Bland–Altman 0.588 mean bias</a:t>
            </a:r>
          </a:p>
        </p:txBody>
      </p:sp>
      <p:pic>
        <p:nvPicPr>
          <p:cNvPr id="16" name="Audio 15">
            <a:extLst>
              <a:ext uri="{FF2B5EF4-FFF2-40B4-BE49-F238E27FC236}">
                <a16:creationId xmlns:a16="http://schemas.microsoft.com/office/drawing/2014/main" id="{D3894FC5-9290-BC1F-8AC9-9518911E8C0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040611353"/>
      </p:ext>
    </p:extLst>
  </p:cSld>
  <p:clrMapOvr>
    <a:masterClrMapping/>
  </p:clrMapOvr>
  <mc:AlternateContent xmlns:mc="http://schemas.openxmlformats.org/markup-compatibility/2006" xmlns:p14="http://schemas.microsoft.com/office/powerpoint/2010/main">
    <mc:Choice Requires="p14">
      <p:transition spd="slow" p14:dur="2000" advTm="45995"/>
    </mc:Choice>
    <mc:Fallback xmlns="">
      <p:transition spd="slow" advTm="459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6"/>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96FB2C-238F-EF99-B27D-D45B6C6F7B37}"/>
            </a:ext>
          </a:extLst>
        </p:cNvPr>
        <p:cNvGrpSpPr/>
        <p:nvPr/>
      </p:nvGrpSpPr>
      <p:grpSpPr>
        <a:xfrm>
          <a:off x="0" y="0"/>
          <a:ext cx="0" cy="0"/>
          <a:chOff x="0" y="0"/>
          <a:chExt cx="0" cy="0"/>
        </a:xfrm>
      </p:grpSpPr>
      <p:sp>
        <p:nvSpPr>
          <p:cNvPr id="8" name="Footer Placeholder 911">
            <a:extLst>
              <a:ext uri="{FF2B5EF4-FFF2-40B4-BE49-F238E27FC236}">
                <a16:creationId xmlns:a16="http://schemas.microsoft.com/office/drawing/2014/main" id="{FC012C4E-1912-6BB3-11B7-71073D645A43}"/>
              </a:ext>
            </a:extLst>
          </p:cNvPr>
          <p:cNvSpPr>
            <a:spLocks noGrp="1"/>
          </p:cNvSpPr>
          <p:nvPr>
            <p:ph type="ftr" sz="quarter" idx="11"/>
          </p:nvPr>
        </p:nvSpPr>
        <p:spPr>
          <a:xfrm>
            <a:off x="4552949" y="6363001"/>
            <a:ext cx="3086100" cy="365125"/>
          </a:xfrm>
        </p:spPr>
        <p:txBody>
          <a:bodyPr/>
          <a:lstStyle/>
          <a:p>
            <a:r>
              <a:rPr lang="en-US"/>
              <a:t>IEEE SMC 2026</a:t>
            </a:r>
            <a:endParaRPr lang="en-US" dirty="0"/>
          </a:p>
        </p:txBody>
      </p:sp>
      <p:sp>
        <p:nvSpPr>
          <p:cNvPr id="9" name="Slide Number Placeholder 912">
            <a:extLst>
              <a:ext uri="{FF2B5EF4-FFF2-40B4-BE49-F238E27FC236}">
                <a16:creationId xmlns:a16="http://schemas.microsoft.com/office/drawing/2014/main" id="{40BA0548-F294-825C-52C3-B813B6FB519B}"/>
              </a:ext>
            </a:extLst>
          </p:cNvPr>
          <p:cNvSpPr>
            <a:spLocks noGrp="1"/>
          </p:cNvSpPr>
          <p:nvPr>
            <p:ph type="sldNum" sz="quarter" idx="12"/>
          </p:nvPr>
        </p:nvSpPr>
        <p:spPr>
          <a:xfrm>
            <a:off x="11021290" y="6363001"/>
            <a:ext cx="1038120" cy="365125"/>
          </a:xfrm>
        </p:spPr>
        <p:txBody>
          <a:bodyPr/>
          <a:lstStyle/>
          <a:p>
            <a:fld id="{888CC2B5-7555-4954-8704-E5081F891950}" type="slidenum">
              <a:rPr lang="en-US" smtClean="0"/>
              <a:t>13</a:t>
            </a:fld>
            <a:endParaRPr lang="en-US"/>
          </a:p>
        </p:txBody>
      </p:sp>
      <p:sp>
        <p:nvSpPr>
          <p:cNvPr id="10" name="TextBox 9">
            <a:extLst>
              <a:ext uri="{FF2B5EF4-FFF2-40B4-BE49-F238E27FC236}">
                <a16:creationId xmlns:a16="http://schemas.microsoft.com/office/drawing/2014/main" id="{4946CEB8-EB86-A27F-C623-E6D5C65DDB18}"/>
              </a:ext>
            </a:extLst>
          </p:cNvPr>
          <p:cNvSpPr txBox="1"/>
          <p:nvPr/>
        </p:nvSpPr>
        <p:spPr>
          <a:xfrm>
            <a:off x="426719" y="162772"/>
            <a:ext cx="6819470" cy="486287"/>
          </a:xfrm>
          <a:prstGeom prst="rect">
            <a:avLst/>
          </a:prstGeom>
          <a:noFill/>
        </p:spPr>
        <p:txBody>
          <a:bodyPr wrap="square" lIns="54864" tIns="27432" rIns="54864" bIns="27432" anchor="ctr">
            <a:spAutoFit/>
          </a:bodyPr>
          <a:lstStyle/>
          <a:p>
            <a:r>
              <a:rPr lang="en-US" sz="2800" b="1" dirty="0">
                <a:solidFill>
                  <a:srgbClr val="203864"/>
                </a:solidFill>
                <a:latin typeface="Aptos" panose="020B0004020202020204" pitchFamily="34" charset="0"/>
                <a:ea typeface="+mj-ea"/>
                <a:cs typeface="+mj-cs"/>
              </a:rPr>
              <a:t>Emotions throughout VR Reading</a:t>
            </a:r>
            <a:endParaRPr sz="2800" b="1" dirty="0">
              <a:solidFill>
                <a:srgbClr val="203864"/>
              </a:solidFill>
              <a:latin typeface="Aptos" panose="020B0004020202020204" pitchFamily="34" charset="0"/>
              <a:ea typeface="+mj-ea"/>
              <a:cs typeface="+mj-cs"/>
            </a:endParaRPr>
          </a:p>
        </p:txBody>
      </p:sp>
      <p:sp>
        <p:nvSpPr>
          <p:cNvPr id="2" name="Content Placeholder 2">
            <a:extLst>
              <a:ext uri="{FF2B5EF4-FFF2-40B4-BE49-F238E27FC236}">
                <a16:creationId xmlns:a16="http://schemas.microsoft.com/office/drawing/2014/main" id="{738856FA-1324-F480-3BAF-E9986C2C51F0}"/>
              </a:ext>
            </a:extLst>
          </p:cNvPr>
          <p:cNvSpPr>
            <a:spLocks noGrp="1"/>
          </p:cNvSpPr>
          <p:nvPr>
            <p:ph idx="1"/>
          </p:nvPr>
        </p:nvSpPr>
        <p:spPr>
          <a:xfrm>
            <a:off x="426719" y="780014"/>
            <a:ext cx="10896600" cy="5182191"/>
          </a:xfrm>
          <a:solidFill>
            <a:srgbClr val="FFFFFF">
              <a:alpha val="43137"/>
            </a:srgbClr>
          </a:solidFill>
        </p:spPr>
        <p:txBody>
          <a:bodyPr/>
          <a:lstStyle>
            <a:lvl1pPr>
              <a:defRPr>
                <a:solidFill>
                  <a:schemeClr val="bg2">
                    <a:lumMod val="50000"/>
                  </a:schemeClr>
                </a:solidFill>
              </a:defRPr>
            </a:lvl1pPr>
            <a:lvl2pPr>
              <a:defRPr>
                <a:solidFill>
                  <a:schemeClr val="bg2">
                    <a:lumMod val="50000"/>
                  </a:schemeClr>
                </a:solidFill>
              </a:defRPr>
            </a:lvl2pPr>
            <a:lvl3pPr>
              <a:defRPr>
                <a:solidFill>
                  <a:schemeClr val="bg2">
                    <a:lumMod val="50000"/>
                  </a:schemeClr>
                </a:solidFill>
              </a:defRPr>
            </a:lvl3pPr>
            <a:lvl4pPr>
              <a:defRPr>
                <a:solidFill>
                  <a:schemeClr val="bg2">
                    <a:lumMod val="50000"/>
                  </a:schemeClr>
                </a:solidFill>
              </a:defRPr>
            </a:lvl4pPr>
            <a:lvl5pPr>
              <a:defRPr>
                <a:solidFill>
                  <a:schemeClr val="bg2">
                    <a:lumMod val="50000"/>
                  </a:schemeClr>
                </a:solidFill>
              </a:defRPr>
            </a:lvl5pPr>
          </a:lstStyle>
          <a:p>
            <a:pPr marL="0" indent="0">
              <a:buNone/>
            </a:pPr>
            <a:r>
              <a:rPr lang="en-GB" dirty="0">
                <a:solidFill>
                  <a:schemeClr val="accent2"/>
                </a:solidFill>
              </a:rPr>
              <a:t>Classifying emotional</a:t>
            </a:r>
            <a:r>
              <a:rPr lang="en-GB" dirty="0"/>
              <a:t> </a:t>
            </a:r>
            <a:r>
              <a:rPr lang="en-GB" dirty="0">
                <a:solidFill>
                  <a:schemeClr val="tx1"/>
                </a:solidFill>
              </a:rPr>
              <a:t>Arousal in Real-time</a:t>
            </a:r>
            <a:r>
              <a:rPr lang="en-GB" dirty="0"/>
              <a:t> </a:t>
            </a:r>
            <a:r>
              <a:rPr lang="en-GB" dirty="0">
                <a:solidFill>
                  <a:schemeClr val="accent2"/>
                </a:solidFill>
              </a:rPr>
              <a:t>during VR Reading</a:t>
            </a:r>
            <a:endParaRPr lang="en-GB" dirty="0"/>
          </a:p>
          <a:p>
            <a:pPr lvl="1"/>
            <a:r>
              <a:rPr lang="en-GB" dirty="0">
                <a:solidFill>
                  <a:schemeClr val="tx1"/>
                </a:solidFill>
              </a:rPr>
              <a:t>Synchronize eye-tracking and EEG with</a:t>
            </a:r>
            <a:r>
              <a:rPr lang="en-GB" dirty="0"/>
              <a:t> </a:t>
            </a:r>
            <a:r>
              <a:rPr lang="en-GB" dirty="0">
                <a:solidFill>
                  <a:srgbClr val="00B0F0"/>
                </a:solidFill>
              </a:rPr>
              <a:t>emotional labelling</a:t>
            </a:r>
            <a:r>
              <a:rPr lang="en-GB" dirty="0"/>
              <a:t>.</a:t>
            </a:r>
          </a:p>
          <a:p>
            <a:pPr lvl="1"/>
            <a:r>
              <a:rPr lang="en-GB" dirty="0">
                <a:solidFill>
                  <a:schemeClr val="tx1"/>
                </a:solidFill>
              </a:rPr>
              <a:t>Model binary arousal through real-time </a:t>
            </a:r>
            <a:r>
              <a:rPr lang="en-GB" dirty="0" err="1">
                <a:solidFill>
                  <a:schemeClr val="tx1"/>
                </a:solidFill>
              </a:rPr>
              <a:t>BiLSTM</a:t>
            </a:r>
            <a:r>
              <a:rPr lang="en-GB" dirty="0">
                <a:solidFill>
                  <a:schemeClr val="tx1"/>
                </a:solidFill>
              </a:rPr>
              <a:t>.</a:t>
            </a:r>
          </a:p>
        </p:txBody>
      </p:sp>
      <p:pic>
        <p:nvPicPr>
          <p:cNvPr id="3" name="com.DefaultCompany.EyeTrack-20251029-225213-0">
            <a:hlinkClick r:id="" action="ppaction://media"/>
            <a:extLst>
              <a:ext uri="{FF2B5EF4-FFF2-40B4-BE49-F238E27FC236}">
                <a16:creationId xmlns:a16="http://schemas.microsoft.com/office/drawing/2014/main" id="{77616777-B786-D657-A65E-43FCDB671499}"/>
              </a:ext>
            </a:extLst>
          </p:cNvPr>
          <p:cNvPicPr>
            <a:picLocks noChangeAspect="1"/>
          </p:cNvPicPr>
          <p:nvPr>
            <a:videoFile r:link="rId2"/>
            <p:extLst>
              <p:ext uri="{DAA4B4D4-6D71-4841-9C94-3DE7FCFB9230}">
                <p14:media xmlns:p14="http://schemas.microsoft.com/office/powerpoint/2010/main" r:embed="rId1"/>
              </p:ext>
            </p:extLst>
          </p:nvPr>
        </p:nvPicPr>
        <p:blipFill>
          <a:blip r:embed="rId7"/>
          <a:srcRect l="8109" t="22472" r="15291" b="17684"/>
          <a:stretch>
            <a:fillRect/>
          </a:stretch>
        </p:blipFill>
        <p:spPr>
          <a:xfrm>
            <a:off x="986367" y="2388973"/>
            <a:ext cx="4919133" cy="3843073"/>
          </a:xfrm>
          <a:prstGeom prst="rect">
            <a:avLst/>
          </a:prstGeom>
        </p:spPr>
      </p:pic>
      <p:pic>
        <p:nvPicPr>
          <p:cNvPr id="4" name="Picture 3">
            <a:extLst>
              <a:ext uri="{FF2B5EF4-FFF2-40B4-BE49-F238E27FC236}">
                <a16:creationId xmlns:a16="http://schemas.microsoft.com/office/drawing/2014/main" id="{6F91C45E-BCE9-FBB2-2885-8B31546A7E34}"/>
              </a:ext>
            </a:extLst>
          </p:cNvPr>
          <p:cNvPicPr>
            <a:picLocks noChangeAspect="1"/>
          </p:cNvPicPr>
          <p:nvPr/>
        </p:nvPicPr>
        <p:blipFill>
          <a:blip r:embed="rId8"/>
          <a:stretch>
            <a:fillRect/>
          </a:stretch>
        </p:blipFill>
        <p:spPr>
          <a:xfrm>
            <a:off x="6164076" y="2408893"/>
            <a:ext cx="4851077" cy="3967070"/>
          </a:xfrm>
          <a:prstGeom prst="rect">
            <a:avLst/>
          </a:prstGeom>
        </p:spPr>
      </p:pic>
      <p:pic>
        <p:nvPicPr>
          <p:cNvPr id="26" name="Audio 25">
            <a:extLst>
              <a:ext uri="{FF2B5EF4-FFF2-40B4-BE49-F238E27FC236}">
                <a16:creationId xmlns:a16="http://schemas.microsoft.com/office/drawing/2014/main" id="{FB9F2117-CB20-25F8-E4AC-E4F2883E191E}"/>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097817303"/>
      </p:ext>
    </p:extLst>
  </p:cSld>
  <p:clrMapOvr>
    <a:masterClrMapping/>
  </p:clrMapOvr>
  <mc:AlternateContent xmlns:mc="http://schemas.openxmlformats.org/markup-compatibility/2006" xmlns:p14="http://schemas.microsoft.com/office/powerpoint/2010/main">
    <mc:Choice Requires="p14">
      <p:transition spd="slow" p14:dur="2000" advTm="58244"/>
    </mc:Choice>
    <mc:Fallback xmlns="">
      <p:transition spd="slow" advTm="582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6"/>
                                        </p:tgtEl>
                                      </p:cBhvr>
                                    </p:cmd>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477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3"/>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3"/>
                                        </p:tgtEl>
                                      </p:cBhvr>
                                    </p:cmd>
                                  </p:childTnLst>
                                </p:cTn>
                              </p:par>
                            </p:childTnLst>
                          </p:cTn>
                        </p:par>
                      </p:childTnLst>
                    </p:cTn>
                  </p:par>
                </p:childTnLst>
              </p:cTn>
              <p:nextCondLst>
                <p:cond evt="onClick" delay="0">
                  <p:tgtEl>
                    <p:spTgt spid="3"/>
                  </p:tgtEl>
                </p:cond>
              </p:nextCondLst>
            </p:seq>
            <p:video>
              <p:cMediaNode vol="80000">
                <p:cTn id="15" repeatCount="indefinite" fill="hold" display="0">
                  <p:stCondLst>
                    <p:cond delay="indefinite"/>
                  </p:stCondLst>
                </p:cTn>
                <p:tgtEl>
                  <p:spTgt spid="3"/>
                </p:tgtEl>
              </p:cMediaNode>
            </p:video>
            <p:audio isNarration="1">
              <p:cMediaNode vol="80000" showWhenStopped="0">
                <p:cTn id="16" fill="hold" display="0">
                  <p:stCondLst>
                    <p:cond delay="indefinite"/>
                  </p:stCondLst>
                  <p:endCondLst>
                    <p:cond evt="onStopAudio" delay="0">
                      <p:tgtEl>
                        <p:sldTgt/>
                      </p:tgtEl>
                    </p:cond>
                  </p:endCondLst>
                </p:cTn>
                <p:tgtEl>
                  <p:spTgt spid="26"/>
                </p:tgtEl>
              </p:cMediaNode>
            </p:audio>
          </p:childTnLst>
        </p:cTn>
      </p:par>
    </p:tnLst>
  </p:timing>
  <p:extLst>
    <p:ext uri="{E180D4A7-C9FB-4DFB-919C-405C955672EB}">
      <p14:showEvtLst xmlns:p14="http://schemas.microsoft.com/office/powerpoint/2010/main">
        <p14:playEvt time="9" objId="3"/>
        <p14:stopEvt time="58244" objId="3"/>
      </p14:showEvtLst>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4CEC89-EE34-916A-E85C-9C9D2E3D6005}"/>
            </a:ext>
          </a:extLst>
        </p:cNvPr>
        <p:cNvGrpSpPr/>
        <p:nvPr/>
      </p:nvGrpSpPr>
      <p:grpSpPr>
        <a:xfrm>
          <a:off x="0" y="0"/>
          <a:ext cx="0" cy="0"/>
          <a:chOff x="0" y="0"/>
          <a:chExt cx="0" cy="0"/>
        </a:xfrm>
      </p:grpSpPr>
      <p:sp>
        <p:nvSpPr>
          <p:cNvPr id="8" name="Footer Placeholder 911">
            <a:extLst>
              <a:ext uri="{FF2B5EF4-FFF2-40B4-BE49-F238E27FC236}">
                <a16:creationId xmlns:a16="http://schemas.microsoft.com/office/drawing/2014/main" id="{DA95D2F8-FDC5-B576-B5A7-BB2A80251796}"/>
              </a:ext>
            </a:extLst>
          </p:cNvPr>
          <p:cNvSpPr>
            <a:spLocks noGrp="1"/>
          </p:cNvSpPr>
          <p:nvPr>
            <p:ph type="ftr" sz="quarter" idx="11"/>
          </p:nvPr>
        </p:nvSpPr>
        <p:spPr>
          <a:xfrm>
            <a:off x="4552949" y="6363001"/>
            <a:ext cx="3086100" cy="365125"/>
          </a:xfrm>
        </p:spPr>
        <p:txBody>
          <a:bodyPr/>
          <a:lstStyle/>
          <a:p>
            <a:r>
              <a:rPr lang="en-US"/>
              <a:t>IEEE SMC 2026</a:t>
            </a:r>
            <a:endParaRPr lang="en-US" dirty="0"/>
          </a:p>
        </p:txBody>
      </p:sp>
      <p:sp>
        <p:nvSpPr>
          <p:cNvPr id="9" name="Slide Number Placeholder 912">
            <a:extLst>
              <a:ext uri="{FF2B5EF4-FFF2-40B4-BE49-F238E27FC236}">
                <a16:creationId xmlns:a16="http://schemas.microsoft.com/office/drawing/2014/main" id="{F26AF2D1-E654-BBE5-DD2C-83EA6DBEDE27}"/>
              </a:ext>
            </a:extLst>
          </p:cNvPr>
          <p:cNvSpPr>
            <a:spLocks noGrp="1"/>
          </p:cNvSpPr>
          <p:nvPr>
            <p:ph type="sldNum" sz="quarter" idx="12"/>
          </p:nvPr>
        </p:nvSpPr>
        <p:spPr>
          <a:xfrm>
            <a:off x="11021290" y="6363001"/>
            <a:ext cx="1038120" cy="365125"/>
          </a:xfrm>
        </p:spPr>
        <p:txBody>
          <a:bodyPr/>
          <a:lstStyle/>
          <a:p>
            <a:fld id="{888CC2B5-7555-4954-8704-E5081F891950}" type="slidenum">
              <a:rPr lang="en-US" smtClean="0"/>
              <a:t>14</a:t>
            </a:fld>
            <a:endParaRPr lang="en-US"/>
          </a:p>
        </p:txBody>
      </p:sp>
      <p:sp>
        <p:nvSpPr>
          <p:cNvPr id="10" name="TextBox 9">
            <a:extLst>
              <a:ext uri="{FF2B5EF4-FFF2-40B4-BE49-F238E27FC236}">
                <a16:creationId xmlns:a16="http://schemas.microsoft.com/office/drawing/2014/main" id="{D04F35CA-F9E9-F027-5292-0416D47550CC}"/>
              </a:ext>
            </a:extLst>
          </p:cNvPr>
          <p:cNvSpPr txBox="1"/>
          <p:nvPr/>
        </p:nvSpPr>
        <p:spPr>
          <a:xfrm>
            <a:off x="426719" y="162772"/>
            <a:ext cx="6819470" cy="486287"/>
          </a:xfrm>
          <a:prstGeom prst="rect">
            <a:avLst/>
          </a:prstGeom>
          <a:noFill/>
        </p:spPr>
        <p:txBody>
          <a:bodyPr wrap="square" lIns="54864" tIns="27432" rIns="54864" bIns="27432" anchor="ctr">
            <a:spAutoFit/>
          </a:bodyPr>
          <a:lstStyle/>
          <a:p>
            <a:r>
              <a:rPr lang="en-US" sz="2800" b="1" dirty="0">
                <a:solidFill>
                  <a:srgbClr val="203864"/>
                </a:solidFill>
                <a:latin typeface="Aptos" panose="020B0004020202020204" pitchFamily="34" charset="0"/>
                <a:ea typeface="+mj-ea"/>
                <a:cs typeface="+mj-cs"/>
              </a:rPr>
              <a:t>Neuroadaptive Tetris</a:t>
            </a:r>
            <a:endParaRPr sz="2800" b="1" dirty="0">
              <a:solidFill>
                <a:srgbClr val="203864"/>
              </a:solidFill>
              <a:latin typeface="Aptos" panose="020B0004020202020204" pitchFamily="34" charset="0"/>
              <a:ea typeface="+mj-ea"/>
              <a:cs typeface="+mj-cs"/>
            </a:endParaRPr>
          </a:p>
        </p:txBody>
      </p:sp>
      <p:sp>
        <p:nvSpPr>
          <p:cNvPr id="7" name="Content Placeholder 2">
            <a:extLst>
              <a:ext uri="{FF2B5EF4-FFF2-40B4-BE49-F238E27FC236}">
                <a16:creationId xmlns:a16="http://schemas.microsoft.com/office/drawing/2014/main" id="{4C93B1D3-C4AF-4BB5-34AB-280BCA705EAC}"/>
              </a:ext>
            </a:extLst>
          </p:cNvPr>
          <p:cNvSpPr>
            <a:spLocks noGrp="1"/>
          </p:cNvSpPr>
          <p:nvPr>
            <p:ph idx="1"/>
          </p:nvPr>
        </p:nvSpPr>
        <p:spPr>
          <a:xfrm>
            <a:off x="426719" y="962700"/>
            <a:ext cx="10896600" cy="1695553"/>
          </a:xfrm>
          <a:solidFill>
            <a:srgbClr val="FFFFFF">
              <a:alpha val="43137"/>
            </a:srgbClr>
          </a:solidFill>
        </p:spPr>
        <p:txBody>
          <a:bodyPr>
            <a:normAutofit fontScale="92500" lnSpcReduction="10000"/>
          </a:bodyPr>
          <a:lstStyle>
            <a:lvl1pPr>
              <a:defRPr>
                <a:solidFill>
                  <a:schemeClr val="bg2">
                    <a:lumMod val="50000"/>
                  </a:schemeClr>
                </a:solidFill>
              </a:defRPr>
            </a:lvl1pPr>
            <a:lvl2pPr>
              <a:defRPr>
                <a:solidFill>
                  <a:schemeClr val="bg2">
                    <a:lumMod val="50000"/>
                  </a:schemeClr>
                </a:solidFill>
              </a:defRPr>
            </a:lvl2pPr>
            <a:lvl3pPr>
              <a:defRPr>
                <a:solidFill>
                  <a:schemeClr val="bg2">
                    <a:lumMod val="50000"/>
                  </a:schemeClr>
                </a:solidFill>
              </a:defRPr>
            </a:lvl3pPr>
            <a:lvl4pPr>
              <a:defRPr>
                <a:solidFill>
                  <a:schemeClr val="bg2">
                    <a:lumMod val="50000"/>
                  </a:schemeClr>
                </a:solidFill>
              </a:defRPr>
            </a:lvl4pPr>
            <a:lvl5pPr>
              <a:defRPr>
                <a:solidFill>
                  <a:schemeClr val="bg2">
                    <a:lumMod val="50000"/>
                  </a:schemeClr>
                </a:solidFill>
              </a:defRPr>
            </a:lvl5pPr>
          </a:lstStyle>
          <a:p>
            <a:pPr marL="0" indent="0">
              <a:buNone/>
            </a:pPr>
            <a:r>
              <a:rPr lang="en-GB" dirty="0">
                <a:solidFill>
                  <a:schemeClr val="accent2"/>
                </a:solidFill>
              </a:rPr>
              <a:t>Neuroadaptation </a:t>
            </a:r>
            <a:r>
              <a:rPr lang="en-GB" dirty="0">
                <a:solidFill>
                  <a:schemeClr val="tx1"/>
                </a:solidFill>
              </a:rPr>
              <a:t>through Real-time Inference </a:t>
            </a:r>
            <a:r>
              <a:rPr lang="en-GB" i="1" dirty="0">
                <a:solidFill>
                  <a:schemeClr val="tx1"/>
                </a:solidFill>
              </a:rPr>
              <a:t>(N=4)</a:t>
            </a:r>
          </a:p>
          <a:p>
            <a:pPr lvl="1"/>
            <a:r>
              <a:rPr lang="en-GB" dirty="0">
                <a:solidFill>
                  <a:srgbClr val="00B0F0"/>
                </a:solidFill>
              </a:rPr>
              <a:t>Minimizes “error” to emotional target</a:t>
            </a:r>
            <a:r>
              <a:rPr lang="en-GB" dirty="0">
                <a:solidFill>
                  <a:schemeClr val="tx1"/>
                </a:solidFill>
              </a:rPr>
              <a:t>—</a:t>
            </a:r>
            <a:r>
              <a:rPr lang="en-GB" dirty="0" err="1">
                <a:solidFill>
                  <a:schemeClr val="tx1"/>
                </a:solidFill>
              </a:rPr>
              <a:t>BiLSTM</a:t>
            </a:r>
            <a:r>
              <a:rPr lang="en-GB" dirty="0">
                <a:solidFill>
                  <a:schemeClr val="tx1"/>
                </a:solidFill>
              </a:rPr>
              <a:t> + System Control Function.</a:t>
            </a:r>
          </a:p>
          <a:p>
            <a:pPr lvl="1"/>
            <a:r>
              <a:rPr lang="en-GB" dirty="0">
                <a:solidFill>
                  <a:schemeClr val="tx1"/>
                </a:solidFill>
              </a:rPr>
              <a:t>Estimate emotions, not just EEG ratios, in real-time and continuously adapt the fall speed of blocks during Tetris gameplay.</a:t>
            </a:r>
          </a:p>
          <a:p>
            <a:pPr lvl="1"/>
            <a:r>
              <a:rPr lang="en-GB" dirty="0">
                <a:solidFill>
                  <a:schemeClr val="tx1"/>
                </a:solidFill>
              </a:rPr>
              <a:t>31% relative increase in enjoyment (underpowered for claims of significance).</a:t>
            </a:r>
          </a:p>
        </p:txBody>
      </p:sp>
      <p:pic>
        <p:nvPicPr>
          <p:cNvPr id="11" name="Picture 10">
            <a:extLst>
              <a:ext uri="{FF2B5EF4-FFF2-40B4-BE49-F238E27FC236}">
                <a16:creationId xmlns:a16="http://schemas.microsoft.com/office/drawing/2014/main" id="{67616212-3687-9E5C-CF51-84A8E0E4C252}"/>
              </a:ext>
            </a:extLst>
          </p:cNvPr>
          <p:cNvPicPr>
            <a:picLocks noChangeAspect="1"/>
          </p:cNvPicPr>
          <p:nvPr/>
        </p:nvPicPr>
        <p:blipFill>
          <a:blip r:embed="rId5"/>
          <a:stretch>
            <a:fillRect/>
          </a:stretch>
        </p:blipFill>
        <p:spPr>
          <a:xfrm>
            <a:off x="7369179" y="2661256"/>
            <a:ext cx="4197177" cy="3594612"/>
          </a:xfrm>
          <a:prstGeom prst="rect">
            <a:avLst/>
          </a:prstGeom>
        </p:spPr>
      </p:pic>
      <p:pic>
        <p:nvPicPr>
          <p:cNvPr id="12" name="Picture 11">
            <a:extLst>
              <a:ext uri="{FF2B5EF4-FFF2-40B4-BE49-F238E27FC236}">
                <a16:creationId xmlns:a16="http://schemas.microsoft.com/office/drawing/2014/main" id="{A27B1B5E-82F1-05E3-1385-675DF4F90EB4}"/>
              </a:ext>
            </a:extLst>
          </p:cNvPr>
          <p:cNvPicPr>
            <a:picLocks noChangeAspect="1"/>
          </p:cNvPicPr>
          <p:nvPr/>
        </p:nvPicPr>
        <p:blipFill>
          <a:blip r:embed="rId6"/>
          <a:stretch>
            <a:fillRect/>
          </a:stretch>
        </p:blipFill>
        <p:spPr>
          <a:xfrm>
            <a:off x="7938395" y="3109670"/>
            <a:ext cx="2781459" cy="2785630"/>
          </a:xfrm>
          <a:prstGeom prst="rect">
            <a:avLst/>
          </a:prstGeom>
        </p:spPr>
      </p:pic>
      <p:pic>
        <p:nvPicPr>
          <p:cNvPr id="13" name="Picture 12">
            <a:extLst>
              <a:ext uri="{FF2B5EF4-FFF2-40B4-BE49-F238E27FC236}">
                <a16:creationId xmlns:a16="http://schemas.microsoft.com/office/drawing/2014/main" id="{762E1465-9DC8-A29B-8718-087EF0A5F950}"/>
              </a:ext>
            </a:extLst>
          </p:cNvPr>
          <p:cNvPicPr>
            <a:picLocks noChangeAspect="1"/>
          </p:cNvPicPr>
          <p:nvPr/>
        </p:nvPicPr>
        <p:blipFill>
          <a:blip r:embed="rId7"/>
          <a:stretch>
            <a:fillRect/>
          </a:stretch>
        </p:blipFill>
        <p:spPr>
          <a:xfrm>
            <a:off x="147644" y="4440860"/>
            <a:ext cx="3239089" cy="260204"/>
          </a:xfrm>
          <a:prstGeom prst="rect">
            <a:avLst/>
          </a:prstGeom>
        </p:spPr>
      </p:pic>
      <p:pic>
        <p:nvPicPr>
          <p:cNvPr id="14" name="Picture 13">
            <a:extLst>
              <a:ext uri="{FF2B5EF4-FFF2-40B4-BE49-F238E27FC236}">
                <a16:creationId xmlns:a16="http://schemas.microsoft.com/office/drawing/2014/main" id="{4C99646D-7B7F-714D-2A6C-58F5DAD57BC5}"/>
              </a:ext>
            </a:extLst>
          </p:cNvPr>
          <p:cNvPicPr>
            <a:picLocks noChangeAspect="1"/>
          </p:cNvPicPr>
          <p:nvPr/>
        </p:nvPicPr>
        <p:blipFill>
          <a:blip r:embed="rId8"/>
          <a:srcRect t="17143" r="1863"/>
          <a:stretch>
            <a:fillRect/>
          </a:stretch>
        </p:blipFill>
        <p:spPr>
          <a:xfrm>
            <a:off x="3846603" y="4426149"/>
            <a:ext cx="1083061" cy="260204"/>
          </a:xfrm>
          <a:prstGeom prst="rect">
            <a:avLst/>
          </a:prstGeom>
        </p:spPr>
      </p:pic>
      <p:pic>
        <p:nvPicPr>
          <p:cNvPr id="15" name="Picture 14">
            <a:extLst>
              <a:ext uri="{FF2B5EF4-FFF2-40B4-BE49-F238E27FC236}">
                <a16:creationId xmlns:a16="http://schemas.microsoft.com/office/drawing/2014/main" id="{DDD2820E-3ED9-DE36-2AC6-2539BB555C3D}"/>
              </a:ext>
            </a:extLst>
          </p:cNvPr>
          <p:cNvPicPr>
            <a:picLocks noChangeAspect="1"/>
          </p:cNvPicPr>
          <p:nvPr/>
        </p:nvPicPr>
        <p:blipFill>
          <a:blip r:embed="rId9"/>
          <a:stretch>
            <a:fillRect/>
          </a:stretch>
        </p:blipFill>
        <p:spPr>
          <a:xfrm>
            <a:off x="5470356" y="4422725"/>
            <a:ext cx="1137917" cy="278339"/>
          </a:xfrm>
          <a:prstGeom prst="rect">
            <a:avLst/>
          </a:prstGeom>
        </p:spPr>
      </p:pic>
      <p:pic>
        <p:nvPicPr>
          <p:cNvPr id="16" name="Picture 15">
            <a:extLst>
              <a:ext uri="{FF2B5EF4-FFF2-40B4-BE49-F238E27FC236}">
                <a16:creationId xmlns:a16="http://schemas.microsoft.com/office/drawing/2014/main" id="{199AA0DC-FFD1-CE84-8C21-67D50A2A81AE}"/>
              </a:ext>
            </a:extLst>
          </p:cNvPr>
          <p:cNvPicPr>
            <a:picLocks noChangeAspect="1"/>
          </p:cNvPicPr>
          <p:nvPr/>
        </p:nvPicPr>
        <p:blipFill>
          <a:blip r:embed="rId10"/>
          <a:stretch>
            <a:fillRect/>
          </a:stretch>
        </p:blipFill>
        <p:spPr>
          <a:xfrm>
            <a:off x="1548083" y="3034930"/>
            <a:ext cx="3677300" cy="1021472"/>
          </a:xfrm>
          <a:prstGeom prst="rect">
            <a:avLst/>
          </a:prstGeom>
        </p:spPr>
      </p:pic>
      <p:pic>
        <p:nvPicPr>
          <p:cNvPr id="32" name="Audio 31">
            <a:extLst>
              <a:ext uri="{FF2B5EF4-FFF2-40B4-BE49-F238E27FC236}">
                <a16:creationId xmlns:a16="http://schemas.microsoft.com/office/drawing/2014/main" id="{661F4A80-F8C2-45D3-7115-5BF3426DEE9A}"/>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997828558"/>
      </p:ext>
    </p:extLst>
  </p:cSld>
  <p:clrMapOvr>
    <a:masterClrMapping/>
  </p:clrMapOvr>
  <mc:AlternateContent xmlns:mc="http://schemas.openxmlformats.org/markup-compatibility/2006" xmlns:p14="http://schemas.microsoft.com/office/powerpoint/2010/main">
    <mc:Choice Requires="p14">
      <p:transition spd="slow" p14:dur="2000" advTm="107872"/>
    </mc:Choice>
    <mc:Fallback xmlns="">
      <p:transition spd="slow" advTm="1078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4F01B0-FDA8-4A7F-05E2-A98380CC2FCB}"/>
            </a:ext>
          </a:extLst>
        </p:cNvPr>
        <p:cNvGrpSpPr/>
        <p:nvPr/>
      </p:nvGrpSpPr>
      <p:grpSpPr>
        <a:xfrm>
          <a:off x="0" y="0"/>
          <a:ext cx="0" cy="0"/>
          <a:chOff x="0" y="0"/>
          <a:chExt cx="0" cy="0"/>
        </a:xfrm>
      </p:grpSpPr>
      <p:sp>
        <p:nvSpPr>
          <p:cNvPr id="8" name="Footer Placeholder 911">
            <a:extLst>
              <a:ext uri="{FF2B5EF4-FFF2-40B4-BE49-F238E27FC236}">
                <a16:creationId xmlns:a16="http://schemas.microsoft.com/office/drawing/2014/main" id="{B1AF1332-DAC1-74A8-F2B7-FEEEBB62ADF2}"/>
              </a:ext>
            </a:extLst>
          </p:cNvPr>
          <p:cNvSpPr>
            <a:spLocks noGrp="1"/>
          </p:cNvSpPr>
          <p:nvPr>
            <p:ph type="ftr" sz="quarter" idx="11"/>
          </p:nvPr>
        </p:nvSpPr>
        <p:spPr>
          <a:xfrm>
            <a:off x="4552949" y="6363001"/>
            <a:ext cx="3086100" cy="365125"/>
          </a:xfrm>
        </p:spPr>
        <p:txBody>
          <a:bodyPr/>
          <a:lstStyle/>
          <a:p>
            <a:r>
              <a:rPr lang="en-US"/>
              <a:t>IEEE SMC 2026</a:t>
            </a:r>
            <a:endParaRPr lang="en-US" dirty="0"/>
          </a:p>
        </p:txBody>
      </p:sp>
      <p:sp>
        <p:nvSpPr>
          <p:cNvPr id="9" name="Slide Number Placeholder 912">
            <a:extLst>
              <a:ext uri="{FF2B5EF4-FFF2-40B4-BE49-F238E27FC236}">
                <a16:creationId xmlns:a16="http://schemas.microsoft.com/office/drawing/2014/main" id="{AF5D06ED-BAF7-17A2-435F-7661C9C42317}"/>
              </a:ext>
            </a:extLst>
          </p:cNvPr>
          <p:cNvSpPr>
            <a:spLocks noGrp="1"/>
          </p:cNvSpPr>
          <p:nvPr>
            <p:ph type="sldNum" sz="quarter" idx="12"/>
          </p:nvPr>
        </p:nvSpPr>
        <p:spPr>
          <a:xfrm>
            <a:off x="11021290" y="6363001"/>
            <a:ext cx="1038120" cy="365125"/>
          </a:xfrm>
        </p:spPr>
        <p:txBody>
          <a:bodyPr/>
          <a:lstStyle/>
          <a:p>
            <a:fld id="{888CC2B5-7555-4954-8704-E5081F891950}" type="slidenum">
              <a:rPr lang="en-US" smtClean="0"/>
              <a:t>15</a:t>
            </a:fld>
            <a:endParaRPr lang="en-US"/>
          </a:p>
        </p:txBody>
      </p:sp>
      <p:sp>
        <p:nvSpPr>
          <p:cNvPr id="10" name="TextBox 9">
            <a:extLst>
              <a:ext uri="{FF2B5EF4-FFF2-40B4-BE49-F238E27FC236}">
                <a16:creationId xmlns:a16="http://schemas.microsoft.com/office/drawing/2014/main" id="{E3D50973-577E-BAB3-D5B2-533777EE95AF}"/>
              </a:ext>
            </a:extLst>
          </p:cNvPr>
          <p:cNvSpPr txBox="1"/>
          <p:nvPr/>
        </p:nvSpPr>
        <p:spPr>
          <a:xfrm>
            <a:off x="426719" y="162772"/>
            <a:ext cx="6819470" cy="486287"/>
          </a:xfrm>
          <a:prstGeom prst="rect">
            <a:avLst/>
          </a:prstGeom>
          <a:noFill/>
        </p:spPr>
        <p:txBody>
          <a:bodyPr wrap="square" lIns="54864" tIns="27432" rIns="54864" bIns="27432" anchor="ctr">
            <a:spAutoFit/>
          </a:bodyPr>
          <a:lstStyle/>
          <a:p>
            <a:r>
              <a:rPr lang="en-US" sz="2800" b="1" dirty="0">
                <a:solidFill>
                  <a:srgbClr val="203864"/>
                </a:solidFill>
                <a:latin typeface="Aptos" panose="020B0004020202020204" pitchFamily="34" charset="0"/>
                <a:ea typeface="+mj-ea"/>
                <a:cs typeface="+mj-cs"/>
              </a:rPr>
              <a:t>Neuroadaptive Tetris</a:t>
            </a:r>
            <a:endParaRPr sz="2800" b="1" dirty="0">
              <a:solidFill>
                <a:srgbClr val="203864"/>
              </a:solidFill>
              <a:latin typeface="Aptos" panose="020B0004020202020204" pitchFamily="34" charset="0"/>
              <a:ea typeface="+mj-ea"/>
              <a:cs typeface="+mj-cs"/>
            </a:endParaRPr>
          </a:p>
        </p:txBody>
      </p:sp>
      <p:sp>
        <p:nvSpPr>
          <p:cNvPr id="6" name="Content Placeholder 2">
            <a:extLst>
              <a:ext uri="{FF2B5EF4-FFF2-40B4-BE49-F238E27FC236}">
                <a16:creationId xmlns:a16="http://schemas.microsoft.com/office/drawing/2014/main" id="{D1F1C383-19C6-0C2B-32BB-5B321856FB9D}"/>
              </a:ext>
            </a:extLst>
          </p:cNvPr>
          <p:cNvSpPr>
            <a:spLocks noGrp="1"/>
          </p:cNvSpPr>
          <p:nvPr>
            <p:ph idx="1"/>
          </p:nvPr>
        </p:nvSpPr>
        <p:spPr>
          <a:xfrm>
            <a:off x="426719" y="649060"/>
            <a:ext cx="10896600" cy="486288"/>
          </a:xfrm>
          <a:solidFill>
            <a:srgbClr val="FFFFFF">
              <a:alpha val="43137"/>
            </a:srgbClr>
          </a:solidFill>
        </p:spPr>
        <p:txBody>
          <a:bodyPr>
            <a:normAutofit/>
          </a:bodyPr>
          <a:lstStyle>
            <a:lvl1pPr>
              <a:defRPr>
                <a:solidFill>
                  <a:schemeClr val="bg2">
                    <a:lumMod val="50000"/>
                  </a:schemeClr>
                </a:solidFill>
              </a:defRPr>
            </a:lvl1pPr>
            <a:lvl2pPr>
              <a:defRPr>
                <a:solidFill>
                  <a:schemeClr val="bg2">
                    <a:lumMod val="50000"/>
                  </a:schemeClr>
                </a:solidFill>
              </a:defRPr>
            </a:lvl2pPr>
            <a:lvl3pPr>
              <a:defRPr>
                <a:solidFill>
                  <a:schemeClr val="bg2">
                    <a:lumMod val="50000"/>
                  </a:schemeClr>
                </a:solidFill>
              </a:defRPr>
            </a:lvl3pPr>
            <a:lvl4pPr>
              <a:defRPr>
                <a:solidFill>
                  <a:schemeClr val="bg2">
                    <a:lumMod val="50000"/>
                  </a:schemeClr>
                </a:solidFill>
              </a:defRPr>
            </a:lvl4pPr>
            <a:lvl5pPr>
              <a:defRPr>
                <a:solidFill>
                  <a:schemeClr val="bg2">
                    <a:lumMod val="50000"/>
                  </a:schemeClr>
                </a:solidFill>
              </a:defRPr>
            </a:lvl5pPr>
          </a:lstStyle>
          <a:p>
            <a:pPr marL="0" indent="0">
              <a:buNone/>
            </a:pPr>
            <a:r>
              <a:rPr lang="en-GB" sz="2600" dirty="0">
                <a:solidFill>
                  <a:schemeClr val="tx1"/>
                </a:solidFill>
              </a:rPr>
              <a:t>Simulation of control loop through </a:t>
            </a:r>
            <a:r>
              <a:rPr lang="en-GB" sz="2600" i="1" dirty="0">
                <a:solidFill>
                  <a:schemeClr val="tx1"/>
                </a:solidFill>
              </a:rPr>
              <a:t>Emotional Distance Minimization (EDM)</a:t>
            </a:r>
            <a:r>
              <a:rPr lang="en-GB" sz="2600" dirty="0">
                <a:solidFill>
                  <a:schemeClr val="tx1"/>
                </a:solidFill>
              </a:rPr>
              <a:t>.</a:t>
            </a:r>
            <a:endParaRPr lang="en-GB" sz="2600" i="1" dirty="0">
              <a:solidFill>
                <a:schemeClr val="tx1"/>
              </a:solidFill>
            </a:endParaRPr>
          </a:p>
        </p:txBody>
      </p:sp>
      <p:pic>
        <p:nvPicPr>
          <p:cNvPr id="17" name="Screen Recording 2026-04-26 at 12.15.33 AM_A6A462EE-F698-465B-929D-D0B2C2E1BDB7.mp4">
            <a:hlinkClick r:id="" action="ppaction://media"/>
            <a:extLst>
              <a:ext uri="{FF2B5EF4-FFF2-40B4-BE49-F238E27FC236}">
                <a16:creationId xmlns:a16="http://schemas.microsoft.com/office/drawing/2014/main" id="{09CFF479-8184-1826-723E-53AF94AEB293}"/>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89447" y="1076197"/>
            <a:ext cx="11213104" cy="5286804"/>
          </a:xfrm>
          <a:prstGeom prst="rect">
            <a:avLst/>
          </a:prstGeom>
        </p:spPr>
      </p:pic>
      <p:sp>
        <p:nvSpPr>
          <p:cNvPr id="18" name="TextBox 17">
            <a:extLst>
              <a:ext uri="{FF2B5EF4-FFF2-40B4-BE49-F238E27FC236}">
                <a16:creationId xmlns:a16="http://schemas.microsoft.com/office/drawing/2014/main" id="{26857FB1-9028-6BB8-0FFC-F0BFEBA8885F}"/>
              </a:ext>
            </a:extLst>
          </p:cNvPr>
          <p:cNvSpPr txBox="1"/>
          <p:nvPr/>
        </p:nvSpPr>
        <p:spPr>
          <a:xfrm>
            <a:off x="14245389" y="1949116"/>
            <a:ext cx="184731" cy="369332"/>
          </a:xfrm>
          <a:prstGeom prst="rect">
            <a:avLst/>
          </a:prstGeom>
          <a:noFill/>
        </p:spPr>
        <p:txBody>
          <a:bodyPr wrap="none" rtlCol="0">
            <a:spAutoFit/>
          </a:bodyPr>
          <a:lstStyle/>
          <a:p>
            <a:endParaRPr lang="en-US" dirty="0"/>
          </a:p>
        </p:txBody>
      </p:sp>
      <p:pic>
        <p:nvPicPr>
          <p:cNvPr id="45" name="Audio 44">
            <a:extLst>
              <a:ext uri="{FF2B5EF4-FFF2-40B4-BE49-F238E27FC236}">
                <a16:creationId xmlns:a16="http://schemas.microsoft.com/office/drawing/2014/main" id="{B62CAEA3-71F0-1FED-AAB1-D481547EB275}"/>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508319851"/>
      </p:ext>
    </p:extLst>
  </p:cSld>
  <p:clrMapOvr>
    <a:masterClrMapping/>
  </p:clrMapOvr>
  <mc:AlternateContent xmlns:mc="http://schemas.openxmlformats.org/markup-compatibility/2006" xmlns:p14="http://schemas.microsoft.com/office/powerpoint/2010/main">
    <mc:Choice Requires="p14">
      <p:transition spd="slow" p14:dur="2000" advTm="84069"/>
    </mc:Choice>
    <mc:Fallback xmlns="">
      <p:transition spd="slow" advTm="840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5"/>
                                        </p:tgtEl>
                                      </p:cBhvr>
                                    </p:cmd>
                                  </p:childTnLst>
                                </p:cTn>
                              </p:par>
                            </p:childTnLst>
                          </p:cTn>
                        </p:par>
                        <p:par>
                          <p:cTn id="7" fill="hold">
                            <p:stCondLst>
                              <p:cond delay="1"/>
                            </p:stCondLst>
                            <p:childTnLst>
                              <p:par>
                                <p:cTn id="8" presetID="1" presetClass="mediacall" presetSubtype="0" fill="hold" nodeType="afterEffect">
                                  <p:stCondLst>
                                    <p:cond delay="0"/>
                                  </p:stCondLst>
                                  <p:childTnLst>
                                    <p:cmd type="call" cmd="playFrom(0.0)">
                                      <p:cBhvr>
                                        <p:cTn id="9" dur="14266"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17"/>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17"/>
                                        </p:tgtEl>
                                      </p:cBhvr>
                                    </p:cmd>
                                  </p:childTnLst>
                                </p:cTn>
                              </p:par>
                            </p:childTnLst>
                          </p:cTn>
                        </p:par>
                      </p:childTnLst>
                    </p:cTn>
                  </p:par>
                </p:childTnLst>
              </p:cTn>
              <p:nextCondLst>
                <p:cond evt="onClick" delay="0">
                  <p:tgtEl>
                    <p:spTgt spid="17"/>
                  </p:tgtEl>
                </p:cond>
              </p:nextCondLst>
            </p:seq>
            <p:video>
              <p:cMediaNode vol="80000">
                <p:cTn id="15" repeatCount="indefinite" fill="hold" display="0">
                  <p:stCondLst>
                    <p:cond delay="indefinite"/>
                  </p:stCondLst>
                </p:cTn>
                <p:tgtEl>
                  <p:spTgt spid="17"/>
                </p:tgtEl>
              </p:cMediaNode>
            </p:video>
            <p:audio isNarration="1">
              <p:cMediaNode vol="80000" showWhenStopped="0">
                <p:cTn id="16" fill="hold" display="0">
                  <p:stCondLst>
                    <p:cond delay="indefinite"/>
                  </p:stCondLst>
                  <p:endCondLst>
                    <p:cond evt="onStopAudio" delay="0">
                      <p:tgtEl>
                        <p:sldTgt/>
                      </p:tgtEl>
                    </p:cond>
                  </p:endCondLst>
                </p:cTn>
                <p:tgtEl>
                  <p:spTgt spid="45"/>
                </p:tgtEl>
              </p:cMediaNode>
            </p:audio>
          </p:childTnLst>
        </p:cTn>
      </p:par>
    </p:tnLst>
  </p:timing>
  <p:extLst>
    <p:ext uri="{E180D4A7-C9FB-4DFB-919C-405C955672EB}">
      <p14:showEvtLst xmlns:p14="http://schemas.microsoft.com/office/powerpoint/2010/main">
        <p14:playEvt time="8" objId="17"/>
        <p14:stopEvt time="84069" objId="17"/>
      </p14:showEvtLst>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02C342F5-AB56-D721-5C53-37C8DE4F0670}"/>
              </a:ext>
            </a:extLst>
          </p:cNvPr>
          <p:cNvSpPr>
            <a:spLocks noGrp="1"/>
          </p:cNvSpPr>
          <p:nvPr>
            <p:ph idx="1"/>
          </p:nvPr>
        </p:nvSpPr>
        <p:spPr>
          <a:xfrm>
            <a:off x="517358" y="837904"/>
            <a:ext cx="10896600" cy="5182191"/>
          </a:xfrm>
          <a:solidFill>
            <a:srgbClr val="FFFFFF">
              <a:alpha val="43137"/>
            </a:srgbClr>
          </a:solidFill>
        </p:spPr>
        <p:txBody>
          <a:bodyPr/>
          <a:lstStyle>
            <a:lvl1pPr>
              <a:defRPr>
                <a:solidFill>
                  <a:schemeClr val="bg2">
                    <a:lumMod val="50000"/>
                  </a:schemeClr>
                </a:solidFill>
              </a:defRPr>
            </a:lvl1pPr>
            <a:lvl2pPr>
              <a:defRPr>
                <a:solidFill>
                  <a:schemeClr val="bg2">
                    <a:lumMod val="50000"/>
                  </a:schemeClr>
                </a:solidFill>
              </a:defRPr>
            </a:lvl2pPr>
            <a:lvl3pPr>
              <a:defRPr>
                <a:solidFill>
                  <a:schemeClr val="bg2">
                    <a:lumMod val="50000"/>
                  </a:schemeClr>
                </a:solidFill>
              </a:defRPr>
            </a:lvl3pPr>
            <a:lvl4pPr>
              <a:defRPr>
                <a:solidFill>
                  <a:schemeClr val="bg2">
                    <a:lumMod val="50000"/>
                  </a:schemeClr>
                </a:solidFill>
              </a:defRPr>
            </a:lvl4pPr>
            <a:lvl5pPr>
              <a:defRPr>
                <a:solidFill>
                  <a:schemeClr val="bg2">
                    <a:lumMod val="50000"/>
                  </a:schemeClr>
                </a:solidFill>
              </a:defRPr>
            </a:lvl5pPr>
          </a:lstStyle>
          <a:p>
            <a:endParaRPr lang="en-GB" dirty="0">
              <a:solidFill>
                <a:schemeClr val="tx1"/>
              </a:solidFill>
            </a:endParaRPr>
          </a:p>
          <a:p>
            <a:r>
              <a:rPr lang="en-GB" dirty="0">
                <a:solidFill>
                  <a:schemeClr val="tx1"/>
                </a:solidFill>
              </a:rPr>
              <a:t>Further work on benchmarking and comparing advanced ML and featurization strategies across multiple datasets.</a:t>
            </a:r>
          </a:p>
          <a:p>
            <a:endParaRPr lang="en-GB" dirty="0">
              <a:solidFill>
                <a:schemeClr val="tx1"/>
              </a:solidFill>
            </a:endParaRPr>
          </a:p>
          <a:p>
            <a:r>
              <a:rPr lang="en-GB" dirty="0">
                <a:solidFill>
                  <a:schemeClr val="tx1"/>
                </a:solidFill>
              </a:rPr>
              <a:t>Work on interpretability and explainability methods for increasingly complex ML pipelines.</a:t>
            </a:r>
          </a:p>
          <a:p>
            <a:pPr marL="0" indent="0">
              <a:buNone/>
            </a:pPr>
            <a:endParaRPr lang="en-GB" dirty="0">
              <a:solidFill>
                <a:schemeClr val="tx1"/>
              </a:solidFill>
            </a:endParaRPr>
          </a:p>
          <a:p>
            <a:r>
              <a:rPr lang="en-GB" dirty="0">
                <a:solidFill>
                  <a:schemeClr val="tx1"/>
                </a:solidFill>
              </a:rPr>
              <a:t>Neuroadaptive reading that matches user’s cognitive demands. (Subject study with </a:t>
            </a:r>
            <a:r>
              <a:rPr lang="en-GB" i="1" dirty="0">
                <a:solidFill>
                  <a:schemeClr val="tx1"/>
                </a:solidFill>
              </a:rPr>
              <a:t>N=20</a:t>
            </a:r>
            <a:r>
              <a:rPr lang="en-GB" dirty="0">
                <a:solidFill>
                  <a:schemeClr val="tx1"/>
                </a:solidFill>
              </a:rPr>
              <a:t>, looking for funding)</a:t>
            </a:r>
          </a:p>
        </p:txBody>
      </p:sp>
      <p:sp>
        <p:nvSpPr>
          <p:cNvPr id="8" name="TextBox 7">
            <a:extLst>
              <a:ext uri="{FF2B5EF4-FFF2-40B4-BE49-F238E27FC236}">
                <a16:creationId xmlns:a16="http://schemas.microsoft.com/office/drawing/2014/main" id="{372645E7-AC87-A27E-9050-5356597E8B3D}"/>
              </a:ext>
            </a:extLst>
          </p:cNvPr>
          <p:cNvSpPr txBox="1"/>
          <p:nvPr/>
        </p:nvSpPr>
        <p:spPr>
          <a:xfrm>
            <a:off x="426719" y="162772"/>
            <a:ext cx="6819470" cy="486287"/>
          </a:xfrm>
          <a:prstGeom prst="rect">
            <a:avLst/>
          </a:prstGeom>
          <a:noFill/>
        </p:spPr>
        <p:txBody>
          <a:bodyPr wrap="square" lIns="54864" tIns="27432" rIns="54864" bIns="27432" anchor="ctr">
            <a:spAutoFit/>
          </a:bodyPr>
          <a:lstStyle/>
          <a:p>
            <a:r>
              <a:rPr lang="en-US" sz="2800" b="1" dirty="0">
                <a:solidFill>
                  <a:srgbClr val="203864"/>
                </a:solidFill>
                <a:latin typeface="Aptos" panose="020B0004020202020204" pitchFamily="34" charset="0"/>
                <a:ea typeface="+mj-ea"/>
                <a:cs typeface="+mj-cs"/>
              </a:rPr>
              <a:t>Neuroadaptive Tetris</a:t>
            </a:r>
            <a:endParaRPr sz="2800" b="1" dirty="0">
              <a:solidFill>
                <a:srgbClr val="203864"/>
              </a:solidFill>
              <a:latin typeface="Aptos" panose="020B0004020202020204" pitchFamily="34" charset="0"/>
              <a:ea typeface="+mj-ea"/>
              <a:cs typeface="+mj-cs"/>
            </a:endParaRPr>
          </a:p>
        </p:txBody>
      </p:sp>
      <p:sp>
        <p:nvSpPr>
          <p:cNvPr id="2" name="Footer Placeholder 911">
            <a:extLst>
              <a:ext uri="{FF2B5EF4-FFF2-40B4-BE49-F238E27FC236}">
                <a16:creationId xmlns:a16="http://schemas.microsoft.com/office/drawing/2014/main" id="{FB3F5040-277E-A31F-2801-6BCEE191EE8E}"/>
              </a:ext>
            </a:extLst>
          </p:cNvPr>
          <p:cNvSpPr>
            <a:spLocks noGrp="1"/>
          </p:cNvSpPr>
          <p:nvPr>
            <p:ph type="ftr" sz="quarter" idx="11"/>
          </p:nvPr>
        </p:nvSpPr>
        <p:spPr>
          <a:xfrm>
            <a:off x="4552949" y="6363001"/>
            <a:ext cx="3086100" cy="365125"/>
          </a:xfrm>
        </p:spPr>
        <p:txBody>
          <a:bodyPr/>
          <a:lstStyle/>
          <a:p>
            <a:r>
              <a:rPr lang="en-US"/>
              <a:t>IEEE SMC 2026</a:t>
            </a:r>
            <a:endParaRPr lang="en-US" dirty="0"/>
          </a:p>
        </p:txBody>
      </p:sp>
      <p:sp>
        <p:nvSpPr>
          <p:cNvPr id="3" name="Slide Number Placeholder 912">
            <a:extLst>
              <a:ext uri="{FF2B5EF4-FFF2-40B4-BE49-F238E27FC236}">
                <a16:creationId xmlns:a16="http://schemas.microsoft.com/office/drawing/2014/main" id="{5B21448E-D56B-EF32-206B-5B6BC6211AEC}"/>
              </a:ext>
            </a:extLst>
          </p:cNvPr>
          <p:cNvSpPr>
            <a:spLocks noGrp="1"/>
          </p:cNvSpPr>
          <p:nvPr>
            <p:ph type="sldNum" sz="quarter" idx="12"/>
          </p:nvPr>
        </p:nvSpPr>
        <p:spPr>
          <a:xfrm>
            <a:off x="11021290" y="6363001"/>
            <a:ext cx="1038120" cy="365125"/>
          </a:xfrm>
        </p:spPr>
        <p:txBody>
          <a:bodyPr/>
          <a:lstStyle/>
          <a:p>
            <a:fld id="{888CC2B5-7555-4954-8704-E5081F891950}" type="slidenum">
              <a:rPr lang="en-US" smtClean="0"/>
              <a:t>16</a:t>
            </a:fld>
            <a:endParaRPr lang="en-US"/>
          </a:p>
        </p:txBody>
      </p:sp>
      <p:pic>
        <p:nvPicPr>
          <p:cNvPr id="20" name="Audio 19">
            <a:extLst>
              <a:ext uri="{FF2B5EF4-FFF2-40B4-BE49-F238E27FC236}">
                <a16:creationId xmlns:a16="http://schemas.microsoft.com/office/drawing/2014/main" id="{E791B396-7A53-C973-7FF3-20F5809E571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749865119"/>
      </p:ext>
    </p:extLst>
  </p:cSld>
  <p:clrMapOvr>
    <a:masterClrMapping/>
  </p:clrMapOvr>
  <mc:AlternateContent xmlns:mc="http://schemas.openxmlformats.org/markup-compatibility/2006" xmlns:p14="http://schemas.microsoft.com/office/powerpoint/2010/main">
    <mc:Choice Requires="p14">
      <p:transition spd="slow" p14:dur="2000" advTm="75065"/>
    </mc:Choice>
    <mc:Fallback xmlns="">
      <p:transition spd="slow" advTm="750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0"/>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972E4F1-D38C-11F5-D93E-C4EBF2349185}"/>
              </a:ext>
            </a:extLst>
          </p:cNvPr>
          <p:cNvPicPr>
            <a:picLocks noChangeAspect="1"/>
          </p:cNvPicPr>
          <p:nvPr/>
        </p:nvPicPr>
        <p:blipFill>
          <a:blip r:embed="rId5">
            <a:alphaModFix amt="50000"/>
            <a:duotone>
              <a:prstClr val="black"/>
              <a:schemeClr val="accent1">
                <a:tint val="45000"/>
                <a:satMod val="400000"/>
              </a:schemeClr>
            </a:duotone>
            <a:extLst>
              <a:ext uri="{BEBA8EAE-BF5A-486C-A8C5-ECC9F3942E4B}">
                <a14:imgProps xmlns:a14="http://schemas.microsoft.com/office/drawing/2010/main">
                  <a14:imgLayer r:embed="rId6">
                    <a14:imgEffect>
                      <a14:colorTemperature colorTemp="4700"/>
                    </a14:imgEffect>
                    <a14:imgEffect>
                      <a14:saturation sat="33000"/>
                    </a14:imgEffect>
                  </a14:imgLayer>
                </a14:imgProps>
              </a:ext>
            </a:extLst>
          </a:blip>
          <a:stretch>
            <a:fillRect/>
          </a:stretch>
        </p:blipFill>
        <p:spPr>
          <a:xfrm>
            <a:off x="0" y="-730876"/>
            <a:ext cx="12479628" cy="8319752"/>
          </a:xfrm>
          <a:prstGeom prst="rect">
            <a:avLst/>
          </a:prstGeom>
        </p:spPr>
      </p:pic>
      <p:sp>
        <p:nvSpPr>
          <p:cNvPr id="4" name="Content Placeholder 2">
            <a:extLst>
              <a:ext uri="{FF2B5EF4-FFF2-40B4-BE49-F238E27FC236}">
                <a16:creationId xmlns:a16="http://schemas.microsoft.com/office/drawing/2014/main" id="{5BFC0F37-EE96-107A-1284-5817B8E51FB9}"/>
              </a:ext>
            </a:extLst>
          </p:cNvPr>
          <p:cNvSpPr>
            <a:spLocks noGrp="1"/>
          </p:cNvSpPr>
          <p:nvPr>
            <p:ph idx="1"/>
          </p:nvPr>
        </p:nvSpPr>
        <p:spPr>
          <a:xfrm>
            <a:off x="4333674" y="1457546"/>
            <a:ext cx="7019540" cy="1332792"/>
          </a:xfrm>
          <a:noFill/>
        </p:spPr>
        <p:txBody>
          <a:bodyPr/>
          <a:lstStyle>
            <a:lvl1pPr>
              <a:defRPr>
                <a:solidFill>
                  <a:schemeClr val="bg2">
                    <a:lumMod val="50000"/>
                  </a:schemeClr>
                </a:solidFill>
              </a:defRPr>
            </a:lvl1pPr>
            <a:lvl2pPr>
              <a:defRPr>
                <a:solidFill>
                  <a:schemeClr val="bg2">
                    <a:lumMod val="50000"/>
                  </a:schemeClr>
                </a:solidFill>
              </a:defRPr>
            </a:lvl2pPr>
            <a:lvl3pPr>
              <a:defRPr>
                <a:solidFill>
                  <a:schemeClr val="bg2">
                    <a:lumMod val="50000"/>
                  </a:schemeClr>
                </a:solidFill>
              </a:defRPr>
            </a:lvl3pPr>
            <a:lvl4pPr>
              <a:defRPr>
                <a:solidFill>
                  <a:schemeClr val="bg2">
                    <a:lumMod val="50000"/>
                  </a:schemeClr>
                </a:solidFill>
              </a:defRPr>
            </a:lvl4pPr>
            <a:lvl5pPr>
              <a:defRPr>
                <a:solidFill>
                  <a:schemeClr val="bg2">
                    <a:lumMod val="50000"/>
                  </a:schemeClr>
                </a:solidFill>
              </a:defRPr>
            </a:lvl5pPr>
          </a:lstStyle>
          <a:p>
            <a:pPr marL="0" lvl="0" indent="0">
              <a:buNone/>
            </a:pPr>
            <a:r>
              <a:rPr lang="en-GB" dirty="0">
                <a:solidFill>
                  <a:schemeClr val="tx1"/>
                </a:solidFill>
              </a:rPr>
              <a:t>Group of 7 undergrads and 3 graduates that supports Wearable BCI + ML research.</a:t>
            </a:r>
          </a:p>
        </p:txBody>
      </p:sp>
      <p:pic>
        <p:nvPicPr>
          <p:cNvPr id="6" name="Picture 5">
            <a:extLst>
              <a:ext uri="{FF2B5EF4-FFF2-40B4-BE49-F238E27FC236}">
                <a16:creationId xmlns:a16="http://schemas.microsoft.com/office/drawing/2014/main" id="{F7A42796-9158-7657-D4D1-9FF4F288AEA2}"/>
              </a:ext>
            </a:extLst>
          </p:cNvPr>
          <p:cNvPicPr>
            <a:picLocks noChangeAspect="1"/>
          </p:cNvPicPr>
          <p:nvPr/>
        </p:nvPicPr>
        <p:blipFill>
          <a:blip r:embed="rId7"/>
          <a:stretch>
            <a:fillRect/>
          </a:stretch>
        </p:blipFill>
        <p:spPr>
          <a:xfrm>
            <a:off x="2371796" y="3603647"/>
            <a:ext cx="2414106" cy="2330218"/>
          </a:xfrm>
          <a:prstGeom prst="rect">
            <a:avLst/>
          </a:prstGeom>
        </p:spPr>
      </p:pic>
      <p:sp>
        <p:nvSpPr>
          <p:cNvPr id="7" name="Content Placeholder 2">
            <a:extLst>
              <a:ext uri="{FF2B5EF4-FFF2-40B4-BE49-F238E27FC236}">
                <a16:creationId xmlns:a16="http://schemas.microsoft.com/office/drawing/2014/main" id="{3A281851-2A57-9B57-0D8F-CE295614C615}"/>
              </a:ext>
            </a:extLst>
          </p:cNvPr>
          <p:cNvSpPr txBox="1">
            <a:spLocks/>
          </p:cNvSpPr>
          <p:nvPr/>
        </p:nvSpPr>
        <p:spPr>
          <a:xfrm>
            <a:off x="2285779" y="6075114"/>
            <a:ext cx="2586140" cy="462509"/>
          </a:xfrm>
          <a:prstGeom prst="rect">
            <a:avLst/>
          </a:prstGeom>
          <a:no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lumMod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dirty="0">
                <a:solidFill>
                  <a:schemeClr val="tx1"/>
                </a:solidFill>
              </a:rPr>
              <a:t>Dr. Richard Marks</a:t>
            </a:r>
          </a:p>
        </p:txBody>
      </p:sp>
      <p:sp>
        <p:nvSpPr>
          <p:cNvPr id="8" name="Content Placeholder 2">
            <a:extLst>
              <a:ext uri="{FF2B5EF4-FFF2-40B4-BE49-F238E27FC236}">
                <a16:creationId xmlns:a16="http://schemas.microsoft.com/office/drawing/2014/main" id="{7A3857F8-A278-1DB7-B6A9-B269E277BDA4}"/>
              </a:ext>
            </a:extLst>
          </p:cNvPr>
          <p:cNvSpPr txBox="1">
            <a:spLocks/>
          </p:cNvSpPr>
          <p:nvPr/>
        </p:nvSpPr>
        <p:spPr>
          <a:xfrm>
            <a:off x="6639522" y="6047123"/>
            <a:ext cx="4072503" cy="518489"/>
          </a:xfrm>
          <a:prstGeom prst="rect">
            <a:avLst/>
          </a:prstGeom>
          <a:no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lumMod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dirty="0">
                <a:solidFill>
                  <a:schemeClr val="tx1"/>
                </a:solidFill>
              </a:rPr>
              <a:t>Dr. Raghavendra </a:t>
            </a:r>
            <a:r>
              <a:rPr lang="en-GB" sz="2400" dirty="0" err="1">
                <a:solidFill>
                  <a:schemeClr val="tx1"/>
                </a:solidFill>
              </a:rPr>
              <a:t>Pothukuchi</a:t>
            </a:r>
            <a:endParaRPr lang="en-GB" sz="2400" dirty="0">
              <a:solidFill>
                <a:schemeClr val="tx1"/>
              </a:solidFill>
            </a:endParaRPr>
          </a:p>
        </p:txBody>
      </p:sp>
      <p:pic>
        <p:nvPicPr>
          <p:cNvPr id="9" name="Picture 8">
            <a:extLst>
              <a:ext uri="{FF2B5EF4-FFF2-40B4-BE49-F238E27FC236}">
                <a16:creationId xmlns:a16="http://schemas.microsoft.com/office/drawing/2014/main" id="{A4065C9D-BB51-7C4C-0795-1F8ED12CE49D}"/>
              </a:ext>
            </a:extLst>
          </p:cNvPr>
          <p:cNvPicPr>
            <a:picLocks noChangeAspect="1"/>
          </p:cNvPicPr>
          <p:nvPr/>
        </p:nvPicPr>
        <p:blipFill>
          <a:blip r:embed="rId8"/>
          <a:srcRect l="22452" r="8751"/>
          <a:stretch>
            <a:fillRect/>
          </a:stretch>
        </p:blipFill>
        <p:spPr>
          <a:xfrm>
            <a:off x="7406100" y="3603647"/>
            <a:ext cx="2414106" cy="2330218"/>
          </a:xfrm>
          <a:prstGeom prst="rect">
            <a:avLst/>
          </a:prstGeom>
        </p:spPr>
      </p:pic>
      <p:pic>
        <p:nvPicPr>
          <p:cNvPr id="11" name="Picture 10">
            <a:extLst>
              <a:ext uri="{FF2B5EF4-FFF2-40B4-BE49-F238E27FC236}">
                <a16:creationId xmlns:a16="http://schemas.microsoft.com/office/drawing/2014/main" id="{ED56EAA5-63A4-0E11-2533-BB1E1B22DFFC}"/>
              </a:ext>
            </a:extLst>
          </p:cNvPr>
          <p:cNvPicPr>
            <a:picLocks noChangeAspect="1"/>
          </p:cNvPicPr>
          <p:nvPr/>
        </p:nvPicPr>
        <p:blipFill>
          <a:blip r:embed="rId9"/>
          <a:srcRect l="17223" t="14759" r="21849" b="24783"/>
          <a:stretch>
            <a:fillRect/>
          </a:stretch>
        </p:blipFill>
        <p:spPr>
          <a:xfrm>
            <a:off x="605491" y="1163970"/>
            <a:ext cx="2818587" cy="1332791"/>
          </a:xfrm>
          <a:prstGeom prst="rect">
            <a:avLst/>
          </a:prstGeom>
        </p:spPr>
      </p:pic>
      <p:sp>
        <p:nvSpPr>
          <p:cNvPr id="12" name="Content Placeholder 2">
            <a:extLst>
              <a:ext uri="{FF2B5EF4-FFF2-40B4-BE49-F238E27FC236}">
                <a16:creationId xmlns:a16="http://schemas.microsoft.com/office/drawing/2014/main" id="{4CC5341D-BA78-298A-9A85-57C70E4D984B}"/>
              </a:ext>
            </a:extLst>
          </p:cNvPr>
          <p:cNvSpPr txBox="1">
            <a:spLocks/>
          </p:cNvSpPr>
          <p:nvPr/>
        </p:nvSpPr>
        <p:spPr>
          <a:xfrm>
            <a:off x="514884" y="3065701"/>
            <a:ext cx="8774359" cy="518490"/>
          </a:xfrm>
          <a:prstGeom prst="rect">
            <a:avLst/>
          </a:prstGeom>
          <a:noFill/>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lumMod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dirty="0">
                <a:solidFill>
                  <a:schemeClr val="tx1"/>
                </a:solidFill>
                <a:latin typeface="Arial" panose="020B0604020202020204" pitchFamily="34" charset="0"/>
                <a:cs typeface="Arial" panose="020B0604020202020204" pitchFamily="34" charset="0"/>
              </a:rPr>
              <a:t>Professor’s who advise and contribute to this research:</a:t>
            </a:r>
          </a:p>
        </p:txBody>
      </p:sp>
      <p:sp>
        <p:nvSpPr>
          <p:cNvPr id="13" name="TextBox 12">
            <a:extLst>
              <a:ext uri="{FF2B5EF4-FFF2-40B4-BE49-F238E27FC236}">
                <a16:creationId xmlns:a16="http://schemas.microsoft.com/office/drawing/2014/main" id="{F475C6CE-65FC-39FC-617B-B59444E656F9}"/>
              </a:ext>
            </a:extLst>
          </p:cNvPr>
          <p:cNvSpPr txBox="1"/>
          <p:nvPr/>
        </p:nvSpPr>
        <p:spPr>
          <a:xfrm>
            <a:off x="426719" y="162772"/>
            <a:ext cx="6819470" cy="486287"/>
          </a:xfrm>
          <a:prstGeom prst="rect">
            <a:avLst/>
          </a:prstGeom>
          <a:noFill/>
        </p:spPr>
        <p:txBody>
          <a:bodyPr wrap="square" lIns="54864" tIns="27432" rIns="54864" bIns="27432" anchor="ctr">
            <a:spAutoFit/>
          </a:bodyPr>
          <a:lstStyle/>
          <a:p>
            <a:r>
              <a:rPr lang="en-US" sz="2800" b="1" dirty="0">
                <a:solidFill>
                  <a:srgbClr val="203864"/>
                </a:solidFill>
                <a:latin typeface="Aptos" panose="020B0004020202020204" pitchFamily="34" charset="0"/>
                <a:ea typeface="+mj-ea"/>
                <a:cs typeface="+mj-cs"/>
              </a:rPr>
              <a:t>Acknowledgements</a:t>
            </a:r>
            <a:endParaRPr sz="2800" b="1" dirty="0">
              <a:solidFill>
                <a:srgbClr val="203864"/>
              </a:solidFill>
              <a:latin typeface="Aptos" panose="020B0004020202020204" pitchFamily="34" charset="0"/>
              <a:ea typeface="+mj-ea"/>
              <a:cs typeface="+mj-cs"/>
            </a:endParaRPr>
          </a:p>
        </p:txBody>
      </p:sp>
      <p:sp>
        <p:nvSpPr>
          <p:cNvPr id="2" name="Footer Placeholder 911">
            <a:extLst>
              <a:ext uri="{FF2B5EF4-FFF2-40B4-BE49-F238E27FC236}">
                <a16:creationId xmlns:a16="http://schemas.microsoft.com/office/drawing/2014/main" id="{B8D7655C-3186-20EB-B646-49388C9F13D4}"/>
              </a:ext>
            </a:extLst>
          </p:cNvPr>
          <p:cNvSpPr>
            <a:spLocks noGrp="1"/>
          </p:cNvSpPr>
          <p:nvPr>
            <p:ph type="ftr" sz="quarter" idx="11"/>
          </p:nvPr>
        </p:nvSpPr>
        <p:spPr>
          <a:xfrm>
            <a:off x="4552949" y="6363001"/>
            <a:ext cx="3086100" cy="365125"/>
          </a:xfrm>
        </p:spPr>
        <p:txBody>
          <a:bodyPr/>
          <a:lstStyle/>
          <a:p>
            <a:r>
              <a:rPr lang="en-US"/>
              <a:t>IEEE SMC 2026</a:t>
            </a:r>
            <a:endParaRPr lang="en-US" dirty="0"/>
          </a:p>
        </p:txBody>
      </p:sp>
      <p:sp>
        <p:nvSpPr>
          <p:cNvPr id="3" name="Slide Number Placeholder 912">
            <a:extLst>
              <a:ext uri="{FF2B5EF4-FFF2-40B4-BE49-F238E27FC236}">
                <a16:creationId xmlns:a16="http://schemas.microsoft.com/office/drawing/2014/main" id="{B1E136E5-971E-C1E8-EF24-D965B9AC83C6}"/>
              </a:ext>
            </a:extLst>
          </p:cNvPr>
          <p:cNvSpPr>
            <a:spLocks noGrp="1"/>
          </p:cNvSpPr>
          <p:nvPr>
            <p:ph type="sldNum" sz="quarter" idx="12"/>
          </p:nvPr>
        </p:nvSpPr>
        <p:spPr>
          <a:xfrm>
            <a:off x="11021290" y="6363001"/>
            <a:ext cx="1038120" cy="365125"/>
          </a:xfrm>
        </p:spPr>
        <p:txBody>
          <a:bodyPr/>
          <a:lstStyle/>
          <a:p>
            <a:fld id="{888CC2B5-7555-4954-8704-E5081F891950}" type="slidenum">
              <a:rPr lang="en-US" smtClean="0"/>
              <a:t>17</a:t>
            </a:fld>
            <a:endParaRPr lang="en-US"/>
          </a:p>
        </p:txBody>
      </p:sp>
      <p:pic>
        <p:nvPicPr>
          <p:cNvPr id="23" name="Audio 22">
            <a:extLst>
              <a:ext uri="{FF2B5EF4-FFF2-40B4-BE49-F238E27FC236}">
                <a16:creationId xmlns:a16="http://schemas.microsoft.com/office/drawing/2014/main" id="{97EA0135-CC60-F7E0-4544-9D5C36BFAFFD}"/>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907581224"/>
      </p:ext>
    </p:extLst>
  </p:cSld>
  <p:clrMapOvr>
    <a:masterClrMapping/>
  </p:clrMapOvr>
  <mc:AlternateContent xmlns:mc="http://schemas.openxmlformats.org/markup-compatibility/2006" xmlns:p14="http://schemas.microsoft.com/office/powerpoint/2010/main">
    <mc:Choice Requires="p14">
      <p:transition spd="slow" p14:dur="2000" advTm="21856"/>
    </mc:Choice>
    <mc:Fallback xmlns="">
      <p:transition spd="slow" advTm="218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3"/>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D2CB1A-60CC-84C3-9552-DFBECAE0E4B4}"/>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141DA08D-2E74-5770-0372-59C0562EE877}"/>
              </a:ext>
            </a:extLst>
          </p:cNvPr>
          <p:cNvSpPr txBox="1"/>
          <p:nvPr/>
        </p:nvSpPr>
        <p:spPr>
          <a:xfrm>
            <a:off x="426719" y="162772"/>
            <a:ext cx="6819470" cy="486287"/>
          </a:xfrm>
          <a:prstGeom prst="rect">
            <a:avLst/>
          </a:prstGeom>
          <a:noFill/>
        </p:spPr>
        <p:txBody>
          <a:bodyPr wrap="square" lIns="54864" tIns="27432" rIns="54864" bIns="27432" anchor="ctr">
            <a:spAutoFit/>
          </a:bodyPr>
          <a:lstStyle/>
          <a:p>
            <a:r>
              <a:rPr lang="en-US" sz="2800" b="1" dirty="0">
                <a:solidFill>
                  <a:srgbClr val="203864"/>
                </a:solidFill>
                <a:latin typeface="Aptos" panose="020B0004020202020204" pitchFamily="34" charset="0"/>
                <a:ea typeface="+mj-ea"/>
                <a:cs typeface="+mj-cs"/>
              </a:rPr>
              <a:t>References</a:t>
            </a:r>
            <a:endParaRPr sz="2800" b="1" dirty="0">
              <a:solidFill>
                <a:srgbClr val="203864"/>
              </a:solidFill>
              <a:latin typeface="Aptos" panose="020B0004020202020204" pitchFamily="34" charset="0"/>
              <a:ea typeface="+mj-ea"/>
              <a:cs typeface="+mj-cs"/>
            </a:endParaRPr>
          </a:p>
        </p:txBody>
      </p:sp>
      <p:sp>
        <p:nvSpPr>
          <p:cNvPr id="2" name="Content Placeholder 2">
            <a:extLst>
              <a:ext uri="{FF2B5EF4-FFF2-40B4-BE49-F238E27FC236}">
                <a16:creationId xmlns:a16="http://schemas.microsoft.com/office/drawing/2014/main" id="{2B057ED2-2907-8DA6-F634-D7F7697B63C5}"/>
              </a:ext>
            </a:extLst>
          </p:cNvPr>
          <p:cNvSpPr>
            <a:spLocks noGrp="1"/>
          </p:cNvSpPr>
          <p:nvPr>
            <p:ph idx="1"/>
          </p:nvPr>
        </p:nvSpPr>
        <p:spPr>
          <a:xfrm>
            <a:off x="517358" y="837904"/>
            <a:ext cx="10896600" cy="5182191"/>
          </a:xfrm>
          <a:solidFill>
            <a:srgbClr val="FFFFFF">
              <a:alpha val="43137"/>
            </a:srgbClr>
          </a:solidFill>
        </p:spPr>
        <p:txBody>
          <a:bodyPr>
            <a:noAutofit/>
          </a:bodyPr>
          <a:lstStyle>
            <a:lvl1pPr>
              <a:defRPr>
                <a:solidFill>
                  <a:schemeClr val="bg2">
                    <a:lumMod val="50000"/>
                  </a:schemeClr>
                </a:solidFill>
              </a:defRPr>
            </a:lvl1pPr>
            <a:lvl2pPr>
              <a:defRPr>
                <a:solidFill>
                  <a:schemeClr val="bg2">
                    <a:lumMod val="50000"/>
                  </a:schemeClr>
                </a:solidFill>
              </a:defRPr>
            </a:lvl2pPr>
            <a:lvl3pPr>
              <a:defRPr>
                <a:solidFill>
                  <a:schemeClr val="bg2">
                    <a:lumMod val="50000"/>
                  </a:schemeClr>
                </a:solidFill>
              </a:defRPr>
            </a:lvl3pPr>
            <a:lvl4pPr>
              <a:defRPr>
                <a:solidFill>
                  <a:schemeClr val="bg2">
                    <a:lumMod val="50000"/>
                  </a:schemeClr>
                </a:solidFill>
              </a:defRPr>
            </a:lvl4pPr>
            <a:lvl5pPr>
              <a:defRPr>
                <a:solidFill>
                  <a:schemeClr val="bg2">
                    <a:lumMod val="50000"/>
                  </a:schemeClr>
                </a:solidFill>
              </a:defRPr>
            </a:lvl5pPr>
          </a:lstStyle>
          <a:p>
            <a:pPr marL="0" indent="0">
              <a:lnSpc>
                <a:spcPct val="100000"/>
              </a:lnSpc>
              <a:buNone/>
            </a:pPr>
            <a:r>
              <a:rPr lang="en-US" sz="1400" dirty="0"/>
              <a:t>[1] E. V. </a:t>
            </a:r>
            <a:r>
              <a:rPr lang="en-US" sz="1400" dirty="0" err="1"/>
              <a:t>Kutafina</a:t>
            </a:r>
            <a:r>
              <a:rPr lang="en-US" sz="1400" dirty="0"/>
              <a:t>, A. </a:t>
            </a:r>
            <a:r>
              <a:rPr lang="en-US" sz="1400" dirty="0" err="1"/>
              <a:t>Heiligers</a:t>
            </a:r>
            <a:r>
              <a:rPr lang="en-US" sz="1400" dirty="0"/>
              <a:t>, R. Popovic, A. Brenner, B. Hankammer, S. M. Jonas, K. Mathiak, and J. </a:t>
            </a:r>
            <a:r>
              <a:rPr lang="en-US" sz="1400" dirty="0" err="1"/>
              <a:t>Zweerings</a:t>
            </a:r>
            <a:r>
              <a:rPr lang="en-US" sz="1400" dirty="0"/>
              <a:t>, “Tracking of mental workload with a mobile EEG sensor,” </a:t>
            </a:r>
            <a:r>
              <a:rPr lang="en-US" sz="1400" i="1" dirty="0"/>
              <a:t>Sensors</a:t>
            </a:r>
            <a:r>
              <a:rPr lang="en-US" sz="1400" dirty="0"/>
              <a:t>,</a:t>
            </a:r>
            <a:r>
              <a:rPr lang="en-US" sz="1400" i="1" dirty="0"/>
              <a:t> </a:t>
            </a:r>
            <a:r>
              <a:rPr lang="en-US" sz="1400" dirty="0"/>
              <a:t>vol. 21, no. 15, p. 5205, 2021.</a:t>
            </a:r>
          </a:p>
          <a:p>
            <a:pPr marL="0" indent="0">
              <a:lnSpc>
                <a:spcPct val="100000"/>
              </a:lnSpc>
              <a:buNone/>
            </a:pPr>
            <a:r>
              <a:rPr lang="en-US" sz="1400" dirty="0"/>
              <a:t>[2] A. Apicella, P. Arpaia, M. Frosolone, and N. </a:t>
            </a:r>
            <a:r>
              <a:rPr lang="en-US" sz="1400" dirty="0" err="1"/>
              <a:t>Moccaldi</a:t>
            </a:r>
            <a:r>
              <a:rPr lang="en-US" sz="1400" dirty="0"/>
              <a:t>, “High-wearable EEG-based distraction detection in motor rehabilitation,” </a:t>
            </a:r>
            <a:r>
              <a:rPr lang="en-US" sz="1400" i="1" dirty="0"/>
              <a:t>Scientific Reports</a:t>
            </a:r>
            <a:r>
              <a:rPr lang="en-US" sz="1400" dirty="0"/>
              <a:t>, vol. 11, p. 5297, 2021.</a:t>
            </a:r>
          </a:p>
          <a:p>
            <a:pPr marL="0" indent="0">
              <a:buNone/>
            </a:pPr>
            <a:r>
              <a:rPr lang="en-US" sz="1400" dirty="0"/>
              <a:t>[3] S. Katsigiannis and N. Ramzan, “DREAMER: A database for emotion recognition through EEG and ECG signals from wireless low-cost off-the-shelf devices,” </a:t>
            </a:r>
            <a:r>
              <a:rPr lang="en-US" sz="1400" i="1" dirty="0"/>
              <a:t>IEEE Journal of Biomedical and Health Informatics</a:t>
            </a:r>
            <a:r>
              <a:rPr lang="en-US" sz="1400" dirty="0"/>
              <a:t>, vol. 22, no. 1, pp. 98–107, 2018.</a:t>
            </a:r>
          </a:p>
          <a:p>
            <a:pPr marL="0" indent="0">
              <a:buNone/>
            </a:pPr>
            <a:r>
              <a:rPr lang="en-US" sz="1400" dirty="0"/>
              <a:t>[4] R. Kohavi, A. Deng, B. Frasca, T. Walker, Y. Xu, and N. Pohlmann, “Online controlled experiments at large scale,” in </a:t>
            </a:r>
            <a:r>
              <a:rPr lang="en-US" sz="1400" i="1" dirty="0"/>
              <a:t>Proceedings of the 19th ACM SIGKDD International Conference on Knowledge Discovery and Data Mining</a:t>
            </a:r>
            <a:r>
              <a:rPr lang="en-US" sz="1400" dirty="0"/>
              <a:t>, (Chicago, IL, USA), pp. 1168–1176, Association for Computing Machinery, 2013.</a:t>
            </a:r>
          </a:p>
          <a:p>
            <a:pPr marL="0" indent="0">
              <a:buNone/>
            </a:pPr>
            <a:r>
              <a:rPr lang="en-US" sz="1400" dirty="0"/>
              <a:t>[5] R. Kimmons, “A/B testing on open textbooks: A feasibility study for continuously improving open educational resources,” </a:t>
            </a:r>
            <a:r>
              <a:rPr lang="en-US" sz="1400" i="1" dirty="0"/>
              <a:t>The Journal of Applied Instructional Design</a:t>
            </a:r>
            <a:r>
              <a:rPr lang="en-US" sz="1400" dirty="0"/>
              <a:t>, vol. 10, no. 2, pp. 1–9, 2021.</a:t>
            </a:r>
          </a:p>
          <a:p>
            <a:pPr marL="0" indent="0">
              <a:buNone/>
            </a:pPr>
            <a:r>
              <a:rPr lang="en-US" sz="1400" dirty="0"/>
              <a:t>[6] V. Gasparetto Inserra, “Brain-enhanced applications: A/B testing in virtual reality education through EEG and machine learning,” honors thesis, University of North Carolina at Chapel Hill, Chapel Hill, NC, USA, 2025. College of Arts and Sciences, Department of Computer Science.</a:t>
            </a:r>
          </a:p>
          <a:p>
            <a:pPr marL="0" indent="0">
              <a:buNone/>
            </a:pPr>
            <a:r>
              <a:rPr lang="en-US" sz="1400" dirty="0"/>
              <a:t>[7] A. T. Pope, E. H. Bogart, and D. S. Bartolome, “</a:t>
            </a:r>
            <a:r>
              <a:rPr lang="en-US" sz="1400" dirty="0" err="1"/>
              <a:t>Biocybernetic</a:t>
            </a:r>
            <a:r>
              <a:rPr lang="en-US" sz="1400" dirty="0"/>
              <a:t> system evaluates indices of operator engagement in automated task,” Biological Psychology, vol. 40, no. 1–2, pp. 187–195, 1995.</a:t>
            </a:r>
          </a:p>
          <a:p>
            <a:pPr marL="0" indent="0">
              <a:buNone/>
            </a:pPr>
            <a:r>
              <a:rPr lang="en-US" sz="1400" dirty="0"/>
              <a:t>[8] S. H. Fairclough, “Fundamentals of physiological computing,” Interacting with Computers, vol. 21, no. 1–2, pp. 133–145, 2009.</a:t>
            </a:r>
          </a:p>
          <a:p>
            <a:pPr marL="0" indent="0">
              <a:buNone/>
            </a:pPr>
            <a:r>
              <a:rPr lang="en-US" sz="1400" dirty="0"/>
              <a:t>[9] K. C. Ewing, S. H. Fairclough, and K. </a:t>
            </a:r>
            <a:r>
              <a:rPr lang="en-US" sz="1400" dirty="0" err="1"/>
              <a:t>Gilleade</a:t>
            </a:r>
            <a:r>
              <a:rPr lang="en-US" sz="1400" dirty="0"/>
              <a:t>, “Evaluation of an adaptive game that uses EEG measures validated during the design process as inputs to a </a:t>
            </a:r>
            <a:r>
              <a:rPr lang="en-US" sz="1400" dirty="0" err="1"/>
              <a:t>biocybernetic</a:t>
            </a:r>
            <a:r>
              <a:rPr lang="en-US" sz="1400" dirty="0"/>
              <a:t> loop,” Frontiers in Human Neuroscience, vol. 10, p. 223, 2016.</a:t>
            </a:r>
          </a:p>
        </p:txBody>
      </p:sp>
      <p:sp>
        <p:nvSpPr>
          <p:cNvPr id="3" name="Footer Placeholder 911">
            <a:extLst>
              <a:ext uri="{FF2B5EF4-FFF2-40B4-BE49-F238E27FC236}">
                <a16:creationId xmlns:a16="http://schemas.microsoft.com/office/drawing/2014/main" id="{A1C5860E-31E0-C029-1C19-5DDF9F774736}"/>
              </a:ext>
            </a:extLst>
          </p:cNvPr>
          <p:cNvSpPr>
            <a:spLocks noGrp="1"/>
          </p:cNvSpPr>
          <p:nvPr>
            <p:ph type="ftr" sz="quarter" idx="11"/>
          </p:nvPr>
        </p:nvSpPr>
        <p:spPr>
          <a:xfrm>
            <a:off x="4552949" y="6363001"/>
            <a:ext cx="3086100" cy="365125"/>
          </a:xfrm>
        </p:spPr>
        <p:txBody>
          <a:bodyPr/>
          <a:lstStyle/>
          <a:p>
            <a:r>
              <a:rPr lang="en-US"/>
              <a:t>IEEE SMC 2026</a:t>
            </a:r>
            <a:endParaRPr lang="en-US" dirty="0"/>
          </a:p>
        </p:txBody>
      </p:sp>
      <p:sp>
        <p:nvSpPr>
          <p:cNvPr id="4" name="Slide Number Placeholder 912">
            <a:extLst>
              <a:ext uri="{FF2B5EF4-FFF2-40B4-BE49-F238E27FC236}">
                <a16:creationId xmlns:a16="http://schemas.microsoft.com/office/drawing/2014/main" id="{1FCE2BCD-121A-1BA3-D816-B4DEEF084AEF}"/>
              </a:ext>
            </a:extLst>
          </p:cNvPr>
          <p:cNvSpPr>
            <a:spLocks noGrp="1"/>
          </p:cNvSpPr>
          <p:nvPr>
            <p:ph type="sldNum" sz="quarter" idx="12"/>
          </p:nvPr>
        </p:nvSpPr>
        <p:spPr>
          <a:xfrm>
            <a:off x="11021290" y="6363001"/>
            <a:ext cx="1038120" cy="365125"/>
          </a:xfrm>
        </p:spPr>
        <p:txBody>
          <a:bodyPr/>
          <a:lstStyle/>
          <a:p>
            <a:fld id="{888CC2B5-7555-4954-8704-E5081F891950}" type="slidenum">
              <a:rPr lang="en-US" smtClean="0"/>
              <a:t>18</a:t>
            </a:fld>
            <a:endParaRPr lang="en-US"/>
          </a:p>
        </p:txBody>
      </p:sp>
      <p:pic>
        <p:nvPicPr>
          <p:cNvPr id="12" name="Audio 11">
            <a:extLst>
              <a:ext uri="{FF2B5EF4-FFF2-40B4-BE49-F238E27FC236}">
                <a16:creationId xmlns:a16="http://schemas.microsoft.com/office/drawing/2014/main" id="{833640FF-E38A-C083-AA03-2A2F2DCA78D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854649483"/>
      </p:ext>
    </p:extLst>
  </p:cSld>
  <p:clrMapOvr>
    <a:masterClrMapping/>
  </p:clrMapOvr>
  <mc:AlternateContent xmlns:mc="http://schemas.openxmlformats.org/markup-compatibility/2006" xmlns:p14="http://schemas.microsoft.com/office/powerpoint/2010/main">
    <mc:Choice Requires="p14">
      <p:transition spd="slow" p14:dur="2000" advTm="2752"/>
    </mc:Choice>
    <mc:Fallback xmlns="">
      <p:transition spd="slow" advTm="27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1255</TotalTime>
  <Words>1269</Words>
  <Application>Microsoft Macintosh PowerPoint</Application>
  <PresentationFormat>Widescreen</PresentationFormat>
  <Paragraphs>152</Paragraphs>
  <Slides>18</Slides>
  <Notes>18</Notes>
  <HiddenSlides>0</HiddenSlides>
  <MMClips>21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Aparajita</vt:lpstr>
      <vt:lpstr>Aptos</vt:lpstr>
      <vt:lpstr>Aptos Display</vt:lpstr>
      <vt:lpstr>Arial</vt:lpstr>
      <vt:lpstr>Calibri</vt:lpstr>
      <vt:lpstr>Helvetica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Gasparetto Inserra, Vitor</dc:creator>
  <cp:lastModifiedBy>Gasparetto Inserra, Vitor</cp:lastModifiedBy>
  <cp:revision>165</cp:revision>
  <dcterms:created xsi:type="dcterms:W3CDTF">2026-08-19T17:49:25Z</dcterms:created>
  <dcterms:modified xsi:type="dcterms:W3CDTF">2026-09-09T18:05:06Z</dcterms:modified>
</cp:coreProperties>
</file>