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9"/>
  </p:notesMasterIdLst>
  <p:sldIdLst>
    <p:sldId id="25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5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 Type="http://schemas.openxmlformats.org/officeDocument/2006/relationships/tags" Target="../tags/tag61.xml"/><Relationship Id="rId10" Type="http://schemas.openxmlformats.org/officeDocument/2006/relationships/tags" Target="../tags/tag69.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0095" cy="6858000"/>
          </a:xfrm>
          <a:prstGeom prst="rect">
            <a:avLst/>
          </a:prstGeom>
          <a:gradFill>
            <a:gsLst>
              <a:gs pos="0">
                <a:schemeClr val="bg2">
                  <a:lumMod val="92000"/>
                </a:schemeClr>
              </a:gs>
              <a:gs pos="100000">
                <a:schemeClr val="bg1"/>
              </a:gs>
            </a:gsLst>
            <a:lin ang="18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8" name="椭圆 7"/>
          <p:cNvSpPr>
            <a:spLocks noChangeAspect="1"/>
          </p:cNvSpPr>
          <p:nvPr userDrawn="1">
            <p:custDataLst>
              <p:tags r:id="rId3"/>
            </p:custDataLst>
          </p:nvPr>
        </p:nvSpPr>
        <p:spPr>
          <a:xfrm flipH="1">
            <a:off x="8610600" y="1253806"/>
            <a:ext cx="1763395" cy="1763395"/>
          </a:xfrm>
          <a:prstGeom prst="ellipse">
            <a:avLst/>
          </a:prstGeom>
          <a:gradFill>
            <a:gsLst>
              <a:gs pos="0">
                <a:schemeClr val="bg1">
                  <a:alpha val="0"/>
                </a:schemeClr>
              </a:gs>
              <a:gs pos="100000">
                <a:schemeClr val="accent1">
                  <a:alpha val="17000"/>
                </a:schemeClr>
              </a:gs>
            </a:gsLst>
            <a:lin ang="20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1" name="矩形: 圆顶角 13"/>
          <p:cNvSpPr/>
          <p:nvPr userDrawn="1">
            <p:custDataLst>
              <p:tags r:id="rId4"/>
            </p:custDataLst>
          </p:nvPr>
        </p:nvSpPr>
        <p:spPr>
          <a:xfrm rot="8100000" flipH="1">
            <a:off x="1561337" y="2210865"/>
            <a:ext cx="2029437" cy="3830417"/>
          </a:xfrm>
          <a:prstGeom prst="round2SameRect">
            <a:avLst>
              <a:gd name="adj1" fmla="val 50000"/>
              <a:gd name="adj2" fmla="val 0"/>
            </a:avLst>
          </a:prstGeom>
          <a:gradFill flip="none" rotWithShape="1">
            <a:gsLst>
              <a:gs pos="87000">
                <a:srgbClr val="FFFFFF">
                  <a:alpha val="0"/>
                </a:srgbClr>
              </a:gs>
              <a:gs pos="0">
                <a:schemeClr val="accent1">
                  <a:lumMod val="0"/>
                  <a:lumOff val="10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cs typeface="MiSans" charset="-122"/>
            </a:endParaRPr>
          </a:p>
        </p:txBody>
      </p:sp>
      <p:sp>
        <p:nvSpPr>
          <p:cNvPr id="12" name="副标题"/>
          <p:cNvSpPr txBox="1">
            <a:spLocks noGrp="1"/>
          </p:cNvSpPr>
          <p:nvPr>
            <p:ph type="body" idx="3" hasCustomPrompt="1"/>
            <p:custDataLst>
              <p:tags r:id="rId5"/>
            </p:custDataLst>
          </p:nvPr>
        </p:nvSpPr>
        <p:spPr>
          <a:xfrm>
            <a:off x="4518584" y="1886033"/>
            <a:ext cx="6724805" cy="876899"/>
          </a:xfrm>
          <a:prstGeom prst="rect">
            <a:avLst/>
          </a:prstGeom>
          <a:noFill/>
          <a:ln>
            <a:noFill/>
            <a:prstDash val="sysDash"/>
          </a:ln>
        </p:spPr>
        <p:txBody>
          <a:bodyPr vert="horz" wrap="square" lIns="0" tIns="0" rIns="0" bIns="0" rtlCol="0" anchor="b" anchorCtr="0">
            <a:normAutofit/>
          </a:bodyPr>
          <a:lstStyle>
            <a:lvl1pPr marL="0" marR="0" lvl="0" algn="r" defTabSz="914400" rtl="0" eaLnBrk="1" fontAlgn="auto" latinLnBrk="0" hangingPunct="1">
              <a:lnSpc>
                <a:spcPct val="100000"/>
              </a:lnSpc>
              <a:spcBef>
                <a:spcPts val="600"/>
              </a:spcBef>
              <a:buClrTx/>
              <a:buSzTx/>
              <a:buFontTx/>
              <a:buNone/>
              <a:defRPr kumimoji="0" lang="zh-CN" altLang="en-US" sz="2200" b="1" i="0" u="none" strike="noStrike" kern="1200" cap="none" spc="0" normalizeH="0" baseline="0" noProof="1" dirty="0" smtClean="0">
                <a:ln>
                  <a:noFill/>
                  <a:prstDash val="sysDot"/>
                </a:ln>
                <a:solidFill>
                  <a:schemeClr val="accent1"/>
                </a:solidFill>
                <a:latin typeface="+mj-ea"/>
                <a:ea typeface="+mj-ea"/>
                <a:cs typeface="MiSans" charset="-122"/>
                <a:sym typeface="+mn-ea"/>
              </a:defRPr>
            </a:lvl1pPr>
          </a:lstStyle>
          <a:p>
            <a:pPr lvl="0"/>
            <a:r>
              <a:rPr dirty="0">
                <a:sym typeface="+mn-ea"/>
              </a:rPr>
              <a:t>单击此处编辑母版副标题样式</a:t>
            </a:r>
            <a:endParaRPr dirty="0">
              <a:sym typeface="+mn-ea"/>
            </a:endParaRPr>
          </a:p>
        </p:txBody>
      </p:sp>
      <p:sp>
        <p:nvSpPr>
          <p:cNvPr id="13" name="标题"/>
          <p:cNvSpPr txBox="1">
            <a:spLocks noGrp="1"/>
          </p:cNvSpPr>
          <p:nvPr>
            <p:ph type="title" idx="2" hasCustomPrompt="1"/>
            <p:custDataLst>
              <p:tags r:id="rId6"/>
            </p:custDataLst>
          </p:nvPr>
        </p:nvSpPr>
        <p:spPr>
          <a:xfrm>
            <a:off x="4200965" y="2887128"/>
            <a:ext cx="7100480" cy="1246841"/>
          </a:xfrm>
          <a:prstGeom prst="rect">
            <a:avLst/>
          </a:prstGeom>
          <a:noFill/>
        </p:spPr>
        <p:txBody>
          <a:bodyPr wrap="square" lIns="0" tIns="0" rIns="0" bIns="0" rtlCol="0" anchor="t" anchorCtr="0">
            <a:normAutofit/>
          </a:bodyPr>
          <a:lstStyle>
            <a:lvl1pPr marL="0" marR="0" algn="r" defTabSz="914400" rtl="0" eaLnBrk="1" fontAlgn="auto" latinLnBrk="0" hangingPunct="1">
              <a:lnSpc>
                <a:spcPct val="100000"/>
              </a:lnSpc>
              <a:buClrTx/>
              <a:buSzTx/>
              <a:buFontTx/>
              <a:buNone/>
              <a:defRPr kumimoji="0" lang="zh-CN" altLang="en-US" sz="7200" b="1" i="0" u="none" strike="noStrike" kern="1200" cap="none" spc="300" normalizeH="0" baseline="0" noProof="1" dirty="0">
                <a:solidFill>
                  <a:schemeClr val="accent1"/>
                </a:solidFill>
                <a:latin typeface="+mj-ea"/>
                <a:ea typeface="+mj-ea"/>
                <a:cs typeface="MiSans" charset="-122"/>
              </a:defRPr>
            </a:lvl1pPr>
          </a:lstStyle>
          <a:p>
            <a:pPr lvl="0" algn="r"/>
            <a:r>
              <a:rPr dirty="0">
                <a:sym typeface="+mn-ea"/>
              </a:rPr>
              <a:t>此处编辑标题</a:t>
            </a:r>
            <a:endParaRPr dirty="0">
              <a:sym typeface="+mn-ea"/>
            </a:endParaRPr>
          </a:p>
        </p:txBody>
      </p:sp>
      <p:sp>
        <p:nvSpPr>
          <p:cNvPr id="15" name="日期占位符 3"/>
          <p:cNvSpPr>
            <a:spLocks noGrp="1"/>
          </p:cNvSpPr>
          <p:nvPr>
            <p:ph type="dt" sz="half" idx="10"/>
            <p:custDataLst>
              <p:tags r:id="rId7"/>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16" name="页脚占位符 4"/>
          <p:cNvSpPr>
            <a:spLocks noGrp="1"/>
          </p:cNvSpPr>
          <p:nvPr>
            <p:ph type="ftr" sz="quarter" idx="11"/>
            <p:custDataLst>
              <p:tags r:id="rId8"/>
            </p:custDataLst>
          </p:nvPr>
        </p:nvSpPr>
        <p:spPr>
          <a:xfrm>
            <a:off x="4038600" y="6356350"/>
            <a:ext cx="4114800" cy="365125"/>
          </a:xfrm>
        </p:spPr>
        <p:txBody>
          <a:bodyPr/>
          <a:lstStyle/>
          <a:p>
            <a:endParaRPr lang="zh-CN" altLang="en-US"/>
          </a:p>
        </p:txBody>
      </p:sp>
      <p:sp>
        <p:nvSpPr>
          <p:cNvPr id="17" name="灯片编号占位符 5"/>
          <p:cNvSpPr>
            <a:spLocks noGrp="1"/>
          </p:cNvSpPr>
          <p:nvPr>
            <p:ph type="sldNum" sz="quarter" idx="12"/>
            <p:custDataLst>
              <p:tags r:id="rId9"/>
            </p:custDataLst>
          </p:nvPr>
        </p:nvSpPr>
        <p:spPr>
          <a:xfrm>
            <a:off x="8610600" y="6356350"/>
            <a:ext cx="2743200" cy="365125"/>
          </a:xfrm>
        </p:spPr>
        <p:txBody>
          <a:bodyPr/>
          <a:lstStyle/>
          <a:p>
            <a:fld id="{565CE74E-AB26-4998-AD42-012C4C1AD076}" type="slidenum">
              <a:rPr lang="zh-CN" altLang="en-US" smtClean="0"/>
            </a:fld>
            <a:endParaRPr lang="zh-CN" altLang="en-US"/>
          </a:p>
        </p:txBody>
      </p:sp>
      <p:sp>
        <p:nvSpPr>
          <p:cNvPr id="19" name="署名占位符 10"/>
          <p:cNvSpPr>
            <a:spLocks noGrp="1"/>
          </p:cNvSpPr>
          <p:nvPr>
            <p:ph type="body" sz="quarter" idx="17" hasCustomPrompt="1"/>
            <p:custDataLst>
              <p:tags r:id="rId10"/>
            </p:custDataLst>
          </p:nvPr>
        </p:nvSpPr>
        <p:spPr>
          <a:xfrm>
            <a:off x="8583655" y="4607241"/>
            <a:ext cx="2670175" cy="574359"/>
          </a:xfrm>
          <a:prstGeom prst="roundRect">
            <a:avLst>
              <a:gd name="adj" fmla="val 50000"/>
            </a:avLst>
          </a:prstGeom>
          <a:solidFill>
            <a:schemeClr val="accent1"/>
          </a:solidFill>
        </p:spPr>
        <p:txBody>
          <a:bodyPr wrap="square" anchor="ctr" anchorCtr="0">
            <a:normAutofit/>
          </a:bodyPr>
          <a:lstStyle>
            <a:lvl1pPr marL="0" indent="0" algn="ctr">
              <a:lnSpc>
                <a:spcPct val="100000"/>
              </a:lnSpc>
              <a:buNone/>
              <a:defRPr sz="1600">
                <a:solidFill>
                  <a:srgbClr val="FFFFFF"/>
                </a:solidFill>
              </a:defRPr>
            </a:lvl1pPr>
          </a:lstStyle>
          <a:p>
            <a:pPr lvl="0"/>
            <a:r>
              <a:rPr lang="zh-CN" altLang="en-US" dirty="0"/>
              <a:t>署名</a:t>
            </a:r>
            <a:endParaRPr lang="zh-CN" altLang="en-US" dirty="0"/>
          </a:p>
        </p:txBody>
      </p:sp>
      <p:sp>
        <p:nvSpPr>
          <p:cNvPr id="9" name="矩形: 圆顶角 12"/>
          <p:cNvSpPr/>
          <p:nvPr userDrawn="1">
            <p:custDataLst>
              <p:tags r:id="rId11"/>
            </p:custDataLst>
          </p:nvPr>
        </p:nvSpPr>
        <p:spPr>
          <a:xfrm rot="18900000" flipH="1">
            <a:off x="1864646" y="998280"/>
            <a:ext cx="2029437" cy="3777696"/>
          </a:xfrm>
          <a:prstGeom prst="round2SameRect">
            <a:avLst>
              <a:gd name="adj1" fmla="val 50000"/>
              <a:gd name="adj2" fmla="val 0"/>
            </a:avLst>
          </a:prstGeom>
          <a:gradFill flip="none" rotWithShape="1">
            <a:gsLst>
              <a:gs pos="0">
                <a:srgbClr val="FFFFFF">
                  <a:alpha val="0"/>
                </a:srgbClr>
              </a:gs>
              <a:gs pos="56000">
                <a:schemeClr val="accent1">
                  <a:alpha val="34000"/>
                </a:schemeClr>
              </a:gs>
              <a:gs pos="98000">
                <a:schemeClr val="accent1">
                  <a:alpha val="5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charset="-122"/>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0095" cy="6858000"/>
          </a:xfrm>
          <a:prstGeom prst="rect">
            <a:avLst/>
          </a:prstGeom>
          <a:gradFill>
            <a:gsLst>
              <a:gs pos="0">
                <a:schemeClr val="bg2">
                  <a:lumMod val="92000"/>
                </a:schemeClr>
              </a:gs>
              <a:gs pos="100000">
                <a:schemeClr val="bg1"/>
              </a:gs>
            </a:gsLst>
            <a:lin ang="18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6" name="标题"/>
          <p:cNvSpPr txBox="1">
            <a:spLocks noGrp="1"/>
          </p:cNvSpPr>
          <p:nvPr>
            <p:ph type="title" idx="1" hasCustomPrompt="1"/>
            <p:custDataLst>
              <p:tags r:id="rId3"/>
            </p:custDataLst>
          </p:nvPr>
        </p:nvSpPr>
        <p:spPr>
          <a:xfrm>
            <a:off x="4391953" y="2821599"/>
            <a:ext cx="779487" cy="1214803"/>
          </a:xfrm>
          <a:prstGeom prst="rect">
            <a:avLst/>
          </a:prstGeom>
          <a:noFill/>
        </p:spPr>
        <p:txBody>
          <a:bodyPr wrap="square" lIns="0" tIns="0" rIns="0" bIns="0" rtlCol="0" anchor="ctr">
            <a:normAutofit/>
          </a:bodyPr>
          <a:lstStyle>
            <a:lvl1pPr marL="0" marR="0" algn="l" defTabSz="914400" rtl="0" eaLnBrk="1" fontAlgn="auto" latinLnBrk="0" hangingPunct="1">
              <a:lnSpc>
                <a:spcPct val="100000"/>
              </a:lnSpc>
              <a:buClrTx/>
              <a:buSzTx/>
              <a:buFontTx/>
              <a:buNone/>
              <a:defRPr kumimoji="0" lang="zh-CN" altLang="en-US" sz="5400" b="1" i="0" u="none" strike="noStrike" kern="1200" cap="none" spc="300" normalizeH="0" baseline="0" noProof="1" dirty="0">
                <a:ln>
                  <a:noFill/>
                  <a:prstDash val="sysDot"/>
                </a:ln>
                <a:solidFill>
                  <a:schemeClr val="accent1"/>
                </a:solidFill>
                <a:latin typeface="+mj-ea"/>
                <a:ea typeface="+mj-ea"/>
                <a:cs typeface="MiSans" charset="-122"/>
                <a:sym typeface="+mn-ea"/>
              </a:defRPr>
            </a:lvl1pPr>
          </a:lstStyle>
          <a:p>
            <a:pPr lvl="0"/>
            <a:r>
              <a:rPr dirty="0">
                <a:sym typeface="+mn-ea"/>
              </a:rPr>
              <a:t>标题</a:t>
            </a:r>
            <a:endParaRPr dirty="0">
              <a:sym typeface="+mn-ea"/>
            </a:endParaRPr>
          </a:p>
        </p:txBody>
      </p:sp>
      <p:sp>
        <p:nvSpPr>
          <p:cNvPr id="17" name="日期占位符 2"/>
          <p:cNvSpPr>
            <a:spLocks noGrp="1"/>
          </p:cNvSpPr>
          <p:nvPr>
            <p:ph type="dt" sz="half" idx="10"/>
            <p:custDataLst>
              <p:tags r:id="rId4"/>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18" name="页脚占位符 3"/>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9" name="灯片编号占位符 4"/>
          <p:cNvSpPr>
            <a:spLocks noGrp="1"/>
          </p:cNvSpPr>
          <p:nvPr>
            <p:ph type="sldNum" sz="quarter" idx="12"/>
            <p:custDataLst>
              <p:tags r:id="rId6"/>
            </p:custDataLst>
          </p:nvPr>
        </p:nvSpPr>
        <p:spPr>
          <a:xfrm>
            <a:off x="8610600" y="6356350"/>
            <a:ext cx="2743200" cy="365125"/>
          </a:xfrm>
        </p:spPr>
        <p:txBody>
          <a:bodyPr/>
          <a:lstStyle/>
          <a:p>
            <a:fld id="{565CE74E-AB26-4998-AD42-012C4C1AD076}" type="slidenum">
              <a:rPr lang="zh-CN" altLang="en-US" smtClean="0"/>
            </a:fld>
            <a:endParaRPr lang="zh-CN" altLang="en-US"/>
          </a:p>
        </p:txBody>
      </p:sp>
      <p:sp>
        <p:nvSpPr>
          <p:cNvPr id="9" name="任意多边形: 形状 8"/>
          <p:cNvSpPr/>
          <p:nvPr userDrawn="1">
            <p:custDataLst>
              <p:tags r:id="rId7"/>
            </p:custDataLst>
          </p:nvPr>
        </p:nvSpPr>
        <p:spPr>
          <a:xfrm>
            <a:off x="635" y="3260090"/>
            <a:ext cx="3695065" cy="3597910"/>
          </a:xfrm>
          <a:custGeom>
            <a:avLst/>
            <a:gdLst>
              <a:gd name="connsiteX0" fmla="*/ 736674 w 3699837"/>
              <a:gd name="connsiteY0" fmla="*/ 1 h 3598032"/>
              <a:gd name="connsiteX1" fmla="*/ 1521677 w 3699837"/>
              <a:gd name="connsiteY1" fmla="*/ 325103 h 3598032"/>
              <a:gd name="connsiteX2" fmla="*/ 3699837 w 3699837"/>
              <a:gd name="connsiteY2" fmla="*/ 2503264 h 3598032"/>
              <a:gd name="connsiteX3" fmla="*/ 2605068 w 3699837"/>
              <a:gd name="connsiteY3" fmla="*/ 3598032 h 3598032"/>
              <a:gd name="connsiteX4" fmla="*/ 1654210 w 3699837"/>
              <a:gd name="connsiteY4" fmla="*/ 3598032 h 3598032"/>
              <a:gd name="connsiteX5" fmla="*/ 0 w 3699837"/>
              <a:gd name="connsiteY5" fmla="*/ 1943822 h 3598032"/>
              <a:gd name="connsiteX6" fmla="*/ 144 w 3699837"/>
              <a:gd name="connsiteY6" fmla="*/ 281376 h 3598032"/>
              <a:gd name="connsiteX7" fmla="*/ 35939 w 3699837"/>
              <a:gd name="connsiteY7" fmla="*/ 249020 h 3598032"/>
              <a:gd name="connsiteX8" fmla="*/ 736674 w 3699837"/>
              <a:gd name="connsiteY8" fmla="*/ 1 h 3598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99837" h="3598032">
                <a:moveTo>
                  <a:pt x="736674" y="1"/>
                </a:moveTo>
                <a:cubicBezTo>
                  <a:pt x="1020799" y="-24"/>
                  <a:pt x="1304915" y="108342"/>
                  <a:pt x="1521677" y="325103"/>
                </a:cubicBezTo>
                <a:lnTo>
                  <a:pt x="3699837" y="2503264"/>
                </a:lnTo>
                <a:lnTo>
                  <a:pt x="2605068" y="3598032"/>
                </a:lnTo>
                <a:lnTo>
                  <a:pt x="1654210" y="3598032"/>
                </a:lnTo>
                <a:lnTo>
                  <a:pt x="0" y="1943822"/>
                </a:lnTo>
                <a:lnTo>
                  <a:pt x="144" y="281376"/>
                </a:lnTo>
                <a:lnTo>
                  <a:pt x="35939" y="249020"/>
                </a:lnTo>
                <a:cubicBezTo>
                  <a:pt x="239448" y="83031"/>
                  <a:pt x="488064" y="22"/>
                  <a:pt x="736674" y="1"/>
                </a:cubicBezTo>
                <a:close/>
              </a:path>
            </a:pathLst>
          </a:custGeom>
          <a:gradFill flip="none" rotWithShape="1">
            <a:gsLst>
              <a:gs pos="87000">
                <a:schemeClr val="accent1">
                  <a:alpha val="0"/>
                  <a:lumMod val="2000"/>
                  <a:lumOff val="98000"/>
                </a:schemeClr>
              </a:gs>
              <a:gs pos="0">
                <a:schemeClr val="accent1">
                  <a:lumMod val="3000"/>
                  <a:lumOff val="97000"/>
                </a:schemeClr>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
        <p:nvSpPr>
          <p:cNvPr id="4" name="任意多边形: 形状 3"/>
          <p:cNvSpPr/>
          <p:nvPr userDrawn="1">
            <p:custDataLst>
              <p:tags r:id="rId8"/>
            </p:custDataLst>
          </p:nvPr>
        </p:nvSpPr>
        <p:spPr>
          <a:xfrm>
            <a:off x="0" y="4176395"/>
            <a:ext cx="2851785" cy="2681605"/>
          </a:xfrm>
          <a:custGeom>
            <a:avLst/>
            <a:gdLst>
              <a:gd name="connsiteX0" fmla="*/ 406010 w 2844974"/>
              <a:gd name="connsiteY0" fmla="*/ 0 h 2696845"/>
              <a:gd name="connsiteX1" fmla="*/ 2543439 w 2844974"/>
              <a:gd name="connsiteY1" fmla="*/ 2137429 h 2696845"/>
              <a:gd name="connsiteX2" fmla="*/ 2822872 w 2844974"/>
              <a:gd name="connsiteY2" fmla="*/ 2606335 h 2696845"/>
              <a:gd name="connsiteX3" fmla="*/ 2844974 w 2844974"/>
              <a:gd name="connsiteY3" fmla="*/ 2696845 h 2696845"/>
              <a:gd name="connsiteX4" fmla="*/ 78 w 2844974"/>
              <a:gd name="connsiteY4" fmla="*/ 2696747 h 2696845"/>
              <a:gd name="connsiteX5" fmla="*/ 0 w 2844974"/>
              <a:gd name="connsiteY5" fmla="*/ 406010 h 2696845"/>
              <a:gd name="connsiteX6" fmla="*/ 406010 w 2844974"/>
              <a:gd name="connsiteY6" fmla="*/ 0 h 2696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4974" h="2696845">
                <a:moveTo>
                  <a:pt x="406010" y="0"/>
                </a:moveTo>
                <a:lnTo>
                  <a:pt x="2543439" y="2137429"/>
                </a:lnTo>
                <a:cubicBezTo>
                  <a:pt x="2678919" y="2272909"/>
                  <a:pt x="2772063" y="2434691"/>
                  <a:pt x="2822872" y="2606335"/>
                </a:cubicBezTo>
                <a:lnTo>
                  <a:pt x="2844974" y="2696845"/>
                </a:lnTo>
                <a:lnTo>
                  <a:pt x="78" y="2696747"/>
                </a:lnTo>
                <a:lnTo>
                  <a:pt x="0" y="406010"/>
                </a:lnTo>
                <a:lnTo>
                  <a:pt x="406010" y="0"/>
                </a:lnTo>
                <a:close/>
              </a:path>
            </a:pathLst>
          </a:custGeom>
          <a:gradFill flip="none" rotWithShape="1">
            <a:gsLst>
              <a:gs pos="0">
                <a:srgbClr val="FFFFFF">
                  <a:alpha val="0"/>
                </a:srgbClr>
              </a:gs>
              <a:gs pos="56000">
                <a:schemeClr val="accent1">
                  <a:alpha val="34000"/>
                </a:schemeClr>
              </a:gs>
              <a:gs pos="98000">
                <a:schemeClr val="accent1">
                  <a:alpha val="55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2" name="矩形 1"/>
          <p:cNvSpPr/>
          <p:nvPr userDrawn="1">
            <p:custDataLst>
              <p:tags r:id="rId2"/>
            </p:custDataLst>
          </p:nvPr>
        </p:nvSpPr>
        <p:spPr>
          <a:xfrm>
            <a:off x="0" y="0"/>
            <a:ext cx="12190095" cy="6858000"/>
          </a:xfrm>
          <a:prstGeom prst="rect">
            <a:avLst/>
          </a:prstGeom>
          <a:gradFill>
            <a:gsLst>
              <a:gs pos="0">
                <a:schemeClr val="bg2">
                  <a:lumMod val="92000"/>
                </a:schemeClr>
              </a:gs>
              <a:gs pos="100000">
                <a:schemeClr val="bg1"/>
              </a:gs>
            </a:gsLst>
            <a:lin ang="18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9" name="标题"/>
          <p:cNvSpPr txBox="1">
            <a:spLocks noGrp="1"/>
          </p:cNvSpPr>
          <p:nvPr>
            <p:ph type="title" idx="2" hasCustomPrompt="1"/>
            <p:custDataLst>
              <p:tags r:id="rId3"/>
            </p:custDataLst>
          </p:nvPr>
        </p:nvSpPr>
        <p:spPr>
          <a:xfrm>
            <a:off x="4176395" y="3316586"/>
            <a:ext cx="6257925" cy="1645285"/>
          </a:xfrm>
          <a:prstGeom prst="rect">
            <a:avLst/>
          </a:prstGeom>
          <a:noFill/>
          <a:ln>
            <a:noFill/>
            <a:prstDash val="sysDash"/>
          </a:ln>
        </p:spPr>
        <p:txBody>
          <a:bodyPr vert="horz" wrap="square" lIns="0" tIns="0" rIns="0" bIns="0" rtlCol="0" anchor="t" anchorCtr="0">
            <a:normAutofit/>
          </a:bodyPr>
          <a:lstStyle>
            <a:lvl1pPr marL="0" marR="0" lvl="0" algn="r" defTabSz="914400" rtl="0" eaLnBrk="1" fontAlgn="auto" latinLnBrk="0" hangingPunct="1">
              <a:lnSpc>
                <a:spcPct val="100000"/>
              </a:lnSpc>
              <a:buClrTx/>
              <a:buSzTx/>
              <a:buFontTx/>
              <a:buNone/>
              <a:defRPr kumimoji="0" lang="zh-CN" altLang="en-US" sz="6000" b="1" i="0" u="none" strike="noStrike" kern="1200" cap="none" spc="300" normalizeH="0" baseline="0" noProof="1" dirty="0">
                <a:ln>
                  <a:noFill/>
                  <a:prstDash val="sysDot"/>
                </a:ln>
                <a:solidFill>
                  <a:schemeClr val="accent1"/>
                </a:solidFill>
                <a:latin typeface="+mj-ea"/>
                <a:ea typeface="+mj-ea"/>
                <a:cs typeface="MiSans" charset="-122"/>
                <a:sym typeface="+mn-ea"/>
              </a:defRPr>
            </a:lvl1pPr>
          </a:lstStyle>
          <a:p>
            <a:pPr lvl="0"/>
            <a:r>
              <a:rPr dirty="0">
                <a:sym typeface="+mn-ea"/>
              </a:rPr>
              <a:t>单击编辑标题</a:t>
            </a:r>
            <a:endParaRPr dirty="0">
              <a:sym typeface="+mn-ea"/>
            </a:endParaRPr>
          </a:p>
        </p:txBody>
      </p:sp>
      <p:sp>
        <p:nvSpPr>
          <p:cNvPr id="10" name="节编号"/>
          <p:cNvSpPr txBox="1">
            <a:spLocks noGrp="1"/>
          </p:cNvSpPr>
          <p:nvPr>
            <p:ph type="body" idx="1" hasCustomPrompt="1"/>
            <p:custDataLst>
              <p:tags r:id="rId4"/>
            </p:custDataLst>
          </p:nvPr>
        </p:nvSpPr>
        <p:spPr>
          <a:xfrm>
            <a:off x="6399681" y="1979230"/>
            <a:ext cx="4034659" cy="1151890"/>
          </a:xfrm>
          <a:prstGeom prst="rect">
            <a:avLst/>
          </a:prstGeom>
          <a:noFill/>
          <a:ln>
            <a:noFill/>
            <a:prstDash val="sysDash"/>
          </a:ln>
        </p:spPr>
        <p:txBody>
          <a:bodyPr vert="horz" wrap="none" lIns="0" tIns="0" rIns="0" bIns="0" rtlCol="0" anchor="b" anchorCtr="0">
            <a:normAutofit/>
          </a:bodyPr>
          <a:lstStyle>
            <a:lvl1pPr marL="0" marR="0" lvl="0" algn="r" defTabSz="914400" rtl="0" eaLnBrk="1" fontAlgn="auto" latinLnBrk="0" hangingPunct="1">
              <a:lnSpc>
                <a:spcPct val="100000"/>
              </a:lnSpc>
              <a:buClrTx/>
              <a:buSzTx/>
              <a:buFontTx/>
              <a:buNone/>
              <a:defRPr kumimoji="0" lang="zh-CN" altLang="en-US" sz="4400" b="1" i="0" u="none" strike="noStrike" kern="1200" cap="none" spc="300" normalizeH="0" baseline="0" noProof="1" dirty="0">
                <a:ln>
                  <a:noFill/>
                  <a:prstDash val="sysDot"/>
                </a:ln>
                <a:solidFill>
                  <a:schemeClr val="accent1"/>
                </a:solidFill>
                <a:latin typeface="+mj-ea"/>
                <a:ea typeface="+mj-ea"/>
                <a:cs typeface="MiSans" charset="-122"/>
                <a:sym typeface="+mn-ea"/>
              </a:defRPr>
            </a:lvl1pPr>
          </a:lstStyle>
          <a:p>
            <a:pPr lvl="0"/>
            <a:r>
              <a:rPr dirty="0">
                <a:sym typeface="+mn-ea"/>
              </a:rPr>
              <a:t>编辑节编号</a:t>
            </a:r>
            <a:endParaRPr dirty="0">
              <a:sym typeface="+mn-ea"/>
            </a:endParaRPr>
          </a:p>
        </p:txBody>
      </p:sp>
      <p:sp>
        <p:nvSpPr>
          <p:cNvPr id="11" name="日期占位符 3"/>
          <p:cNvSpPr>
            <a:spLocks noGrp="1"/>
          </p:cNvSpPr>
          <p:nvPr>
            <p:ph type="dt" sz="half" idx="10"/>
            <p:custDataLst>
              <p:tags r:id="rId5"/>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12" name="页脚占位符 4"/>
          <p:cNvSpPr>
            <a:spLocks noGrp="1"/>
          </p:cNvSpPr>
          <p:nvPr>
            <p:ph type="ftr" sz="quarter" idx="11"/>
            <p:custDataLst>
              <p:tags r:id="rId6"/>
            </p:custDataLst>
          </p:nvPr>
        </p:nvSpPr>
        <p:spPr>
          <a:xfrm>
            <a:off x="4038600" y="6356350"/>
            <a:ext cx="4114800" cy="365125"/>
          </a:xfrm>
        </p:spPr>
        <p:txBody>
          <a:bodyPr/>
          <a:lstStyle/>
          <a:p>
            <a:endParaRPr lang="zh-CN" altLang="en-US"/>
          </a:p>
        </p:txBody>
      </p:sp>
      <p:sp>
        <p:nvSpPr>
          <p:cNvPr id="13" name="灯片编号占位符 5"/>
          <p:cNvSpPr>
            <a:spLocks noGrp="1"/>
          </p:cNvSpPr>
          <p:nvPr>
            <p:ph type="sldNum" sz="quarter" idx="12"/>
            <p:custDataLst>
              <p:tags r:id="rId7"/>
            </p:custDataLst>
          </p:nvPr>
        </p:nvSpPr>
        <p:spPr>
          <a:xfrm>
            <a:off x="8610600" y="6356350"/>
            <a:ext cx="2743200" cy="365125"/>
          </a:xfrm>
        </p:spPr>
        <p:txBody>
          <a:bodyPr/>
          <a:lstStyle/>
          <a:p>
            <a:fld id="{565CE74E-AB26-4998-AD42-012C4C1AD076}" type="slidenum">
              <a:rPr lang="zh-CN" altLang="en-US" smtClean="0"/>
            </a:fld>
            <a:endParaRPr lang="zh-CN" altLang="en-US"/>
          </a:p>
        </p:txBody>
      </p:sp>
      <p:sp>
        <p:nvSpPr>
          <p:cNvPr id="14" name="矩形: 圆顶角 12"/>
          <p:cNvSpPr/>
          <p:nvPr userDrawn="1">
            <p:custDataLst>
              <p:tags r:id="rId8"/>
            </p:custDataLst>
          </p:nvPr>
        </p:nvSpPr>
        <p:spPr>
          <a:xfrm rot="2160000" flipH="1">
            <a:off x="2314395" y="2028634"/>
            <a:ext cx="1498714" cy="2882836"/>
          </a:xfrm>
          <a:prstGeom prst="round2SameRect">
            <a:avLst>
              <a:gd name="adj1" fmla="val 50000"/>
              <a:gd name="adj2" fmla="val 0"/>
            </a:avLst>
          </a:prstGeom>
          <a:gradFill flip="none" rotWithShape="1">
            <a:gsLst>
              <a:gs pos="0">
                <a:srgbClr val="FFFFFF">
                  <a:alpha val="0"/>
                </a:srgbClr>
              </a:gs>
              <a:gs pos="56000">
                <a:schemeClr val="accent1">
                  <a:alpha val="34000"/>
                </a:schemeClr>
              </a:gs>
              <a:gs pos="98000">
                <a:schemeClr val="accent1">
                  <a:alpha val="5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charset="-122"/>
              <a:sym typeface="+mn-ea"/>
            </a:endParaRPr>
          </a:p>
        </p:txBody>
      </p:sp>
      <p:sp>
        <p:nvSpPr>
          <p:cNvPr id="15" name="矩形: 圆顶角 13"/>
          <p:cNvSpPr/>
          <p:nvPr userDrawn="1">
            <p:custDataLst>
              <p:tags r:id="rId9"/>
            </p:custDataLst>
          </p:nvPr>
        </p:nvSpPr>
        <p:spPr>
          <a:xfrm rot="12960000" flipH="1">
            <a:off x="1374377" y="1923376"/>
            <a:ext cx="1498714" cy="2923057"/>
          </a:xfrm>
          <a:prstGeom prst="round2SameRect">
            <a:avLst>
              <a:gd name="adj1" fmla="val 50000"/>
              <a:gd name="adj2" fmla="val 0"/>
            </a:avLst>
          </a:prstGeom>
          <a:gradFill flip="none" rotWithShape="1">
            <a:gsLst>
              <a:gs pos="87000">
                <a:schemeClr val="accent1">
                  <a:alpha val="0"/>
                  <a:lumMod val="0"/>
                  <a:lumOff val="100000"/>
                </a:schemeClr>
              </a:gs>
              <a:gs pos="0">
                <a:schemeClr val="accent1">
                  <a:lumMod val="5000"/>
                  <a:lumOff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cs typeface="MiSans" charset="-122"/>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12190095" cy="6858000"/>
          </a:xfrm>
          <a:prstGeom prst="rect">
            <a:avLst/>
          </a:prstGeom>
          <a:gradFill>
            <a:gsLst>
              <a:gs pos="0">
                <a:schemeClr val="bg2">
                  <a:lumMod val="92000"/>
                </a:schemeClr>
              </a:gs>
              <a:gs pos="100000">
                <a:schemeClr val="bg1"/>
              </a:gs>
            </a:gsLst>
            <a:lin ang="7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8" name="椭圆 7"/>
          <p:cNvSpPr>
            <a:spLocks noChangeAspect="1"/>
          </p:cNvSpPr>
          <p:nvPr userDrawn="1">
            <p:custDataLst>
              <p:tags r:id="rId3"/>
            </p:custDataLst>
          </p:nvPr>
        </p:nvSpPr>
        <p:spPr>
          <a:xfrm>
            <a:off x="2288565" y="1318468"/>
            <a:ext cx="1763395" cy="1763395"/>
          </a:xfrm>
          <a:prstGeom prst="ellipse">
            <a:avLst/>
          </a:prstGeom>
          <a:gradFill>
            <a:gsLst>
              <a:gs pos="0">
                <a:schemeClr val="bg1">
                  <a:alpha val="0"/>
                </a:schemeClr>
              </a:gs>
              <a:gs pos="100000">
                <a:schemeClr val="accent1">
                  <a:alpha val="17000"/>
                </a:schemeClr>
              </a:gs>
            </a:gsLst>
            <a:lin ang="20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9" name="日期占位符 3"/>
          <p:cNvSpPr>
            <a:spLocks noGrp="1"/>
          </p:cNvSpPr>
          <p:nvPr>
            <p:ph type="dt" sz="half" idx="10"/>
            <p:custDataLst>
              <p:tags r:id="rId4"/>
            </p:custDataLst>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11" name="页脚占位符 4"/>
          <p:cNvSpPr>
            <a:spLocks noGrp="1"/>
          </p:cNvSpPr>
          <p:nvPr>
            <p:ph type="ftr" sz="quarter" idx="11"/>
            <p:custDataLst>
              <p:tags r:id="rId5"/>
            </p:custDataLst>
          </p:nvPr>
        </p:nvSpPr>
        <p:spPr>
          <a:xfrm>
            <a:off x="4038600" y="6356350"/>
            <a:ext cx="4114800" cy="365125"/>
          </a:xfrm>
        </p:spPr>
        <p:txBody>
          <a:bodyPr/>
          <a:lstStyle/>
          <a:p>
            <a:endParaRPr lang="zh-CN" altLang="en-US"/>
          </a:p>
        </p:txBody>
      </p:sp>
      <p:sp>
        <p:nvSpPr>
          <p:cNvPr id="12" name="灯片编号占位符 5"/>
          <p:cNvSpPr>
            <a:spLocks noGrp="1"/>
          </p:cNvSpPr>
          <p:nvPr>
            <p:ph type="sldNum" sz="quarter" idx="12"/>
            <p:custDataLst>
              <p:tags r:id="rId6"/>
            </p:custDataLst>
          </p:nvPr>
        </p:nvSpPr>
        <p:spPr>
          <a:xfrm>
            <a:off x="8610600" y="6356350"/>
            <a:ext cx="2743200" cy="365125"/>
          </a:xfrm>
        </p:spPr>
        <p:txBody>
          <a:bodyPr/>
          <a:lstStyle/>
          <a:p>
            <a:fld id="{565CE74E-AB26-4998-AD42-012C4C1AD076}" type="slidenum">
              <a:rPr lang="zh-CN" altLang="en-US" smtClean="0"/>
            </a:fld>
            <a:endParaRPr lang="zh-CN" altLang="en-US"/>
          </a:p>
        </p:txBody>
      </p:sp>
      <p:sp>
        <p:nvSpPr>
          <p:cNvPr id="16" name="矩形: 圆顶角 12"/>
          <p:cNvSpPr/>
          <p:nvPr userDrawn="1">
            <p:custDataLst>
              <p:tags r:id="rId7"/>
            </p:custDataLst>
          </p:nvPr>
        </p:nvSpPr>
        <p:spPr>
          <a:xfrm rot="2700000" flipH="1" flipV="1">
            <a:off x="8203681" y="2169756"/>
            <a:ext cx="2033110" cy="3784533"/>
          </a:xfrm>
          <a:prstGeom prst="round2SameRect">
            <a:avLst>
              <a:gd name="adj1" fmla="val 50000"/>
              <a:gd name="adj2" fmla="val 0"/>
            </a:avLst>
          </a:prstGeom>
          <a:gradFill flip="none" rotWithShape="1">
            <a:gsLst>
              <a:gs pos="0">
                <a:srgbClr val="FFFFFF">
                  <a:alpha val="0"/>
                </a:srgbClr>
              </a:gs>
              <a:gs pos="56000">
                <a:schemeClr val="accent1">
                  <a:alpha val="34000"/>
                </a:schemeClr>
              </a:gs>
              <a:gs pos="98000">
                <a:schemeClr val="accent1">
                  <a:alpha val="5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dirty="0">
              <a:cs typeface="MiSans" charset="-122"/>
              <a:sym typeface="+mn-ea"/>
            </a:endParaRPr>
          </a:p>
        </p:txBody>
      </p:sp>
      <p:sp>
        <p:nvSpPr>
          <p:cNvPr id="17" name="矩形: 圆顶角 13"/>
          <p:cNvSpPr/>
          <p:nvPr userDrawn="1">
            <p:custDataLst>
              <p:tags r:id="rId8"/>
            </p:custDataLst>
          </p:nvPr>
        </p:nvSpPr>
        <p:spPr>
          <a:xfrm rot="13500000" flipH="1" flipV="1">
            <a:off x="7899822" y="902160"/>
            <a:ext cx="2033110" cy="3837349"/>
          </a:xfrm>
          <a:prstGeom prst="round2SameRect">
            <a:avLst>
              <a:gd name="adj1" fmla="val 50000"/>
              <a:gd name="adj2" fmla="val 0"/>
            </a:avLst>
          </a:prstGeom>
          <a:gradFill flip="none" rotWithShape="1">
            <a:gsLst>
              <a:gs pos="87000">
                <a:srgbClr val="FFFFFF">
                  <a:alpha val="0"/>
                </a:srgbClr>
              </a:gs>
              <a:gs pos="0">
                <a:schemeClr val="accent1">
                  <a:lumMod val="5000"/>
                  <a:lumOff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cs typeface="MiSans" charset="-122"/>
              <a:sym typeface="+mn-ea"/>
            </a:endParaRPr>
          </a:p>
        </p:txBody>
      </p:sp>
      <p:sp>
        <p:nvSpPr>
          <p:cNvPr id="19" name="标题"/>
          <p:cNvSpPr txBox="1">
            <a:spLocks noGrp="1"/>
          </p:cNvSpPr>
          <p:nvPr>
            <p:ph type="title" idx="6" hasCustomPrompt="1"/>
            <p:custDataLst>
              <p:tags r:id="rId9"/>
            </p:custDataLst>
          </p:nvPr>
        </p:nvSpPr>
        <p:spPr>
          <a:xfrm>
            <a:off x="837565" y="2005330"/>
            <a:ext cx="5723255" cy="1383665"/>
          </a:xfrm>
          <a:prstGeom prst="rect">
            <a:avLst/>
          </a:prstGeom>
          <a:noFill/>
          <a:ln>
            <a:noFill/>
            <a:prstDash val="sysDash"/>
          </a:ln>
        </p:spPr>
        <p:txBody>
          <a:bodyPr wrap="square" rtlCol="0">
            <a:normAutofit/>
          </a:bodyPr>
          <a:lstStyle>
            <a:lvl1pPr marL="0" marR="0" algn="l" defTabSz="914400" rtl="0" eaLnBrk="1" fontAlgn="auto" latinLnBrk="0" hangingPunct="1">
              <a:lnSpc>
                <a:spcPct val="100000"/>
              </a:lnSpc>
              <a:buClrTx/>
              <a:buSzTx/>
              <a:buFontTx/>
              <a:buNone/>
              <a:defRPr kumimoji="0" lang="zh-CN" altLang="en-US" sz="6000" b="1" i="0" u="none" strike="noStrike" kern="1200" cap="none" spc="300" normalizeH="0" baseline="0" noProof="1" dirty="0">
                <a:ln>
                  <a:noFill/>
                  <a:prstDash val="sysDot"/>
                </a:ln>
                <a:solidFill>
                  <a:schemeClr val="accent1"/>
                </a:solidFill>
                <a:latin typeface="+mj-ea"/>
                <a:ea typeface="+mj-ea"/>
                <a:cs typeface="MiSans" charset="-122"/>
                <a:sym typeface="+mn-ea"/>
              </a:defRPr>
            </a:lvl1pPr>
          </a:lstStyle>
          <a:p>
            <a:pPr lvl="0" algn="l"/>
            <a:r>
              <a:rPr dirty="0">
                <a:sym typeface="+mn-ea"/>
              </a:rPr>
              <a:t>单击此处</a:t>
            </a:r>
            <a:br>
              <a:rPr dirty="0">
                <a:sym typeface="+mn-ea"/>
              </a:rPr>
            </a:br>
            <a:r>
              <a:rPr dirty="0">
                <a:sym typeface="+mn-ea"/>
              </a:rPr>
              <a:t>编辑标题样式</a:t>
            </a:r>
            <a:endParaRPr dirty="0">
              <a:sym typeface="+mn-ea"/>
            </a:endParaRPr>
          </a:p>
        </p:txBody>
      </p:sp>
      <p:sp>
        <p:nvSpPr>
          <p:cNvPr id="2" name="署名占位符 10"/>
          <p:cNvSpPr>
            <a:spLocks noGrp="1"/>
          </p:cNvSpPr>
          <p:nvPr>
            <p:ph type="body" sz="quarter" idx="17" hasCustomPrompt="1"/>
            <p:custDataLst>
              <p:tags r:id="rId10"/>
            </p:custDataLst>
          </p:nvPr>
        </p:nvSpPr>
        <p:spPr>
          <a:xfrm>
            <a:off x="837565" y="4244627"/>
            <a:ext cx="2670175" cy="574359"/>
          </a:xfrm>
          <a:prstGeom prst="roundRect">
            <a:avLst>
              <a:gd name="adj" fmla="val 50000"/>
            </a:avLst>
          </a:prstGeom>
          <a:solidFill>
            <a:schemeClr val="accent1"/>
          </a:solidFill>
        </p:spPr>
        <p:txBody>
          <a:bodyPr wrap="square" anchor="ctr" anchorCtr="0">
            <a:normAutofit/>
          </a:bodyPr>
          <a:lstStyle>
            <a:lvl1pPr marL="0" indent="0" algn="ctr">
              <a:lnSpc>
                <a:spcPct val="100000"/>
              </a:lnSpc>
              <a:buNone/>
              <a:defRPr sz="1600">
                <a:solidFill>
                  <a:srgbClr val="FFFFFF"/>
                </a:solidFill>
              </a:defRPr>
            </a:lvl1pPr>
          </a:lstStyle>
          <a:p>
            <a:pPr lvl="0"/>
            <a:r>
              <a:rPr lang="zh-CN" altLang="en-US" dirty="0"/>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0" Type="http://schemas.openxmlformats.org/officeDocument/2006/relationships/theme" Target="../theme/theme2.xml"/><Relationship Id="rId2" Type="http://schemas.openxmlformats.org/officeDocument/2006/relationships/slideLayout" Target="../slideLayouts/slideLayout13.xml"/><Relationship Id="rId19" Type="http://schemas.openxmlformats.org/officeDocument/2006/relationships/tags" Target="../tags/tag77.xml"/><Relationship Id="rId18" Type="http://schemas.openxmlformats.org/officeDocument/2006/relationships/tags" Target="../tags/tag76.xml"/><Relationship Id="rId17" Type="http://schemas.openxmlformats.org/officeDocument/2006/relationships/tags" Target="../tags/tag75.xml"/><Relationship Id="rId16" Type="http://schemas.openxmlformats.org/officeDocument/2006/relationships/tags" Target="../tags/tag74.xml"/><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tags" Target="../tags/tag71.xml"/><Relationship Id="rId12" Type="http://schemas.openxmlformats.org/officeDocument/2006/relationships/tags" Target="../tags/tag70.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 name="矩形 9"/>
          <p:cNvSpPr/>
          <p:nvPr userDrawn="1">
            <p:custDataLst>
              <p:tags r:id="rId12"/>
            </p:custDataLst>
          </p:nvPr>
        </p:nvSpPr>
        <p:spPr>
          <a:xfrm>
            <a:off x="0" y="0"/>
            <a:ext cx="12190095" cy="6858000"/>
          </a:xfrm>
          <a:prstGeom prst="rect">
            <a:avLst/>
          </a:prstGeom>
          <a:gradFill>
            <a:gsLst>
              <a:gs pos="0">
                <a:schemeClr val="bg2">
                  <a:lumMod val="92000"/>
                </a:schemeClr>
              </a:gs>
              <a:gs pos="100000">
                <a:schemeClr val="bg1"/>
              </a:gs>
            </a:gsLst>
            <a:lin ang="18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9" name="任意多边形: 形状 8"/>
          <p:cNvSpPr/>
          <p:nvPr userDrawn="1">
            <p:custDataLst>
              <p:tags r:id="rId13"/>
            </p:custDataLst>
          </p:nvPr>
        </p:nvSpPr>
        <p:spPr>
          <a:xfrm flipH="1">
            <a:off x="10699478" y="0"/>
            <a:ext cx="1490346" cy="840741"/>
          </a:xfrm>
          <a:custGeom>
            <a:avLst/>
            <a:gdLst>
              <a:gd name="connsiteX0" fmla="*/ 1480712 w 1490346"/>
              <a:gd name="connsiteY0" fmla="*/ 0 h 840741"/>
              <a:gd name="connsiteX1" fmla="*/ 9634 w 1490346"/>
              <a:gd name="connsiteY1" fmla="*/ 0 h 840741"/>
              <a:gd name="connsiteX2" fmla="*/ 0 w 1490346"/>
              <a:gd name="connsiteY2" fmla="*/ 95568 h 840741"/>
              <a:gd name="connsiteX3" fmla="*/ 745173 w 1490346"/>
              <a:gd name="connsiteY3" fmla="*/ 840741 h 840741"/>
              <a:gd name="connsiteX4" fmla="*/ 1490346 w 1490346"/>
              <a:gd name="connsiteY4" fmla="*/ 95568 h 840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346" h="840741">
                <a:moveTo>
                  <a:pt x="1480712" y="0"/>
                </a:moveTo>
                <a:lnTo>
                  <a:pt x="9634" y="0"/>
                </a:lnTo>
                <a:lnTo>
                  <a:pt x="0" y="95568"/>
                </a:lnTo>
                <a:cubicBezTo>
                  <a:pt x="0" y="507116"/>
                  <a:pt x="333625" y="840741"/>
                  <a:pt x="745173" y="840741"/>
                </a:cubicBezTo>
                <a:cubicBezTo>
                  <a:pt x="1156721" y="840741"/>
                  <a:pt x="1490346" y="507116"/>
                  <a:pt x="1490346" y="95568"/>
                </a:cubicBezTo>
                <a:close/>
              </a:path>
            </a:pathLst>
          </a:custGeom>
          <a:gradFill>
            <a:gsLst>
              <a:gs pos="100000">
                <a:schemeClr val="bg1">
                  <a:alpha val="0"/>
                </a:schemeClr>
              </a:gs>
              <a:gs pos="0">
                <a:schemeClr val="accent1">
                  <a:alpha val="17000"/>
                </a:schemeClr>
              </a:gs>
            </a:gsLst>
            <a:lin ang="20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2" name="标题占位符 1"/>
          <p:cNvSpPr>
            <a:spLocks noGrp="1"/>
          </p:cNvSpPr>
          <p:nvPr>
            <p:ph type="title"/>
            <p:custDataLst>
              <p:tags r:id="rId14"/>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1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8" name="KSO_TEMPLATE" hidden="1"/>
          <p:cNvSpPr/>
          <p:nvPr userDrawn="1">
            <p:custDataLst>
              <p:tags r:id="rId19"/>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9.xml"/><Relationship Id="rId1" Type="http://schemas.openxmlformats.org/officeDocument/2006/relationships/tags" Target="../tags/tag78.xml"/></Relationships>
</file>

<file path=ppt/slides/_rels/slide2.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2" Type="http://schemas.openxmlformats.org/officeDocument/2006/relationships/slideLayout" Target="../slideLayouts/slideLayout14.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tags" Target="../tags/tag80.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92.xml"/><Relationship Id="rId1" Type="http://schemas.openxmlformats.org/officeDocument/2006/relationships/tags" Target="../tags/tag9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94.xml"/><Relationship Id="rId1" Type="http://schemas.openxmlformats.org/officeDocument/2006/relationships/tags" Target="../tags/tag93.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96.xml"/><Relationship Id="rId2" Type="http://schemas.openxmlformats.org/officeDocument/2006/relationships/image" Target="../media/image1.png"/><Relationship Id="rId1" Type="http://schemas.openxmlformats.org/officeDocument/2006/relationships/tags" Target="../tags/tag9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9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99.xml"/><Relationship Id="rId2" Type="http://schemas.openxmlformats.org/officeDocument/2006/relationships/image" Target="../media/image3.png"/><Relationship Id="rId1" Type="http://schemas.openxmlformats.org/officeDocument/2006/relationships/tags" Target="../tags/tag9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101.xml"/><Relationship Id="rId1" Type="http://schemas.openxmlformats.org/officeDocument/2006/relationships/tags" Target="../tags/tag100.xml"/></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tags" Target="../tags/tag104.xml"/><Relationship Id="rId3" Type="http://schemas.openxmlformats.org/officeDocument/2006/relationships/image" Target="../media/image4.png"/><Relationship Id="rId2" Type="http://schemas.openxmlformats.org/officeDocument/2006/relationships/tags" Target="../tags/tag103.xml"/><Relationship Id="rId1" Type="http://schemas.openxmlformats.org/officeDocument/2006/relationships/tags" Target="../tags/tag102.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tags" Target="../tags/tag106.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tags" Target="../tags/tag105.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108.xml"/><Relationship Id="rId2" Type="http://schemas.openxmlformats.org/officeDocument/2006/relationships/image" Target="../media/image7.png"/><Relationship Id="rId1" Type="http://schemas.openxmlformats.org/officeDocument/2006/relationships/tags" Target="../tags/tag107.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tags" Target="../tags/tag110.xml"/><Relationship Id="rId2" Type="http://schemas.openxmlformats.org/officeDocument/2006/relationships/image" Target="../media/image8.png"/><Relationship Id="rId1" Type="http://schemas.openxmlformats.org/officeDocument/2006/relationships/tags" Target="../tags/tag109.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112.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tags" Target="../tags/tag1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114.xml"/><Relationship Id="rId1" Type="http://schemas.openxmlformats.org/officeDocument/2006/relationships/tags" Target="../tags/tag1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占位符 11"/>
          <p:cNvSpPr>
            <a:spLocks noGrp="1"/>
          </p:cNvSpPr>
          <p:nvPr>
            <p:ph type="body" idx="3"/>
            <p:custDataLst>
              <p:tags r:id="rId1"/>
            </p:custDataLst>
          </p:nvPr>
        </p:nvSpPr>
        <p:spPr>
          <a:xfrm>
            <a:off x="1047750" y="298450"/>
            <a:ext cx="10306685" cy="1861185"/>
          </a:xfrm>
        </p:spPr>
        <p:txBody>
          <a:bodyPr>
            <a:normAutofit/>
          </a:bodyPr>
          <a:lstStyle/>
          <a:p>
            <a:pPr indent="0" algn="l">
              <a:spcBef>
                <a:spcPts val="0"/>
              </a:spcBef>
            </a:pPr>
            <a:r>
              <a:rPr lang="en-US" altLang="zh-CN" sz="2800" dirty="0">
                <a:solidFill>
                  <a:schemeClr val="tx1"/>
                </a:solidFill>
                <a:latin typeface="Calibri" panose="020F0502020204030204" charset="0"/>
                <a:ea typeface="Calibri" panose="020F0502020204030204" pitchFamily="34" charset="-122"/>
                <a:cs typeface="Calibri" panose="020F0502020204030204" charset="0"/>
              </a:rPr>
              <a:t>IFANet: An Interactive Frequency Attention Network for EEG Motor Imagery Decoding</a:t>
            </a:r>
            <a:endParaRPr lang="en-US" altLang="zh-CN" sz="2800" dirty="0">
              <a:solidFill>
                <a:schemeClr val="tx1"/>
              </a:solidFill>
              <a:latin typeface="Calibri" panose="020F0502020204030204" charset="0"/>
              <a:ea typeface="Calibri" panose="020F0502020204030204" pitchFamily="34" charset="-122"/>
              <a:cs typeface="Calibri" panose="020F0502020204030204" charset="0"/>
            </a:endParaRPr>
          </a:p>
        </p:txBody>
      </p:sp>
      <p:sp>
        <p:nvSpPr>
          <p:cNvPr id="15" name="文本框 14"/>
          <p:cNvSpPr txBox="1"/>
          <p:nvPr/>
        </p:nvSpPr>
        <p:spPr>
          <a:xfrm>
            <a:off x="1047750" y="3667760"/>
            <a:ext cx="9655175" cy="1014730"/>
          </a:xfrm>
          <a:prstGeom prst="rect">
            <a:avLst/>
          </a:prstGeom>
          <a:noFill/>
        </p:spPr>
        <p:txBody>
          <a:bodyPr wrap="square" rtlCol="0">
            <a:spAutoFit/>
          </a:bodyPr>
          <a:p>
            <a:pPr marL="0" indent="0" algn="l">
              <a:lnSpc>
                <a:spcPct val="100000"/>
              </a:lnSpc>
              <a:buNone/>
            </a:pPr>
            <a:r>
              <a:rPr lang="en-US" altLang="zh-CN" sz="2000" dirty="0">
                <a:latin typeface="Calibri" panose="020F0502020204030204" charset="0"/>
                <a:cs typeface="Calibri" panose="020F0502020204030204" charset="0"/>
                <a:sym typeface="+mn-ea"/>
              </a:rPr>
              <a:t>Author: </a:t>
            </a:r>
            <a:r>
              <a:rPr lang="en-US" altLang="zh-CN" sz="2000" dirty="0">
                <a:latin typeface="Calibri" panose="020F0502020204030204" charset="0"/>
                <a:cs typeface="Calibri" panose="020F0502020204030204" charset="0"/>
                <a:sym typeface="+mn-ea"/>
              </a:rPr>
              <a:t>Yuan Zhou,Cong Yi,and Weina Zhu</a:t>
            </a:r>
            <a:endParaRPr lang="zh-CN" altLang="en-US" sz="2000" dirty="0">
              <a:latin typeface="Calibri" panose="020F0502020204030204" charset="0"/>
              <a:cs typeface="Calibri" panose="020F0502020204030204" charset="0"/>
            </a:endParaRPr>
          </a:p>
          <a:p>
            <a:pPr marL="0" indent="0" algn="l">
              <a:lnSpc>
                <a:spcPct val="100000"/>
              </a:lnSpc>
              <a:buNone/>
            </a:pPr>
            <a:endParaRPr lang="zh-CN" altLang="en-US" sz="2000" dirty="0">
              <a:latin typeface="Calibri" panose="020F0502020204030204" charset="0"/>
              <a:cs typeface="Calibri" panose="020F0502020204030204" charset="0"/>
            </a:endParaRPr>
          </a:p>
          <a:p>
            <a:pPr marL="0" indent="0" algn="l">
              <a:lnSpc>
                <a:spcPct val="100000"/>
              </a:lnSpc>
              <a:buNone/>
            </a:pPr>
            <a:r>
              <a:rPr lang="en-US" altLang="zh-CN" sz="2000" dirty="0">
                <a:latin typeface="Calibri" panose="020F0502020204030204" charset="0"/>
                <a:cs typeface="Calibri" panose="020F0502020204030204" charset="0"/>
                <a:sym typeface="+mn-ea"/>
              </a:rPr>
              <a:t>Conference: 2026 IEEE International Conference on Systems, Man, and Cybernetics (SMC)</a:t>
            </a:r>
            <a:endParaRPr lang="zh-CN" altLang="en-US" sz="2000">
              <a:latin typeface="Calibri" panose="020F0502020204030204" charset="0"/>
              <a:cs typeface="Calibri" panose="020F0502020204030204" charset="0"/>
            </a:endParaRPr>
          </a:p>
        </p:txBody>
      </p:sp>
    </p:spTree>
    <p:custDataLst>
      <p:tags r:id="rId2"/>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idx="1"/>
            <p:custDataLst>
              <p:tags r:id="rId1"/>
            </p:custDataLst>
          </p:nvPr>
        </p:nvSpPr>
        <p:spPr>
          <a:xfrm>
            <a:off x="1537970" y="2840990"/>
            <a:ext cx="3695700" cy="1214755"/>
          </a:xfrm>
        </p:spPr>
        <p:txBody>
          <a:bodyPr>
            <a:normAutofit fontScale="90000"/>
          </a:bodyPr>
          <a:lstStyle/>
          <a:p>
            <a:r>
              <a:rPr lang="en-US">
                <a:solidFill>
                  <a:schemeClr val="accent4"/>
                </a:solidFill>
                <a:latin typeface="MiSans" charset="-122"/>
                <a:ea typeface="MiSans" charset="-122"/>
                <a:cs typeface="MiSans" pitchFamily="34" charset="-120"/>
                <a:sym typeface="+mn-ea"/>
              </a:rPr>
              <a:t>CONTENTS</a:t>
            </a:r>
            <a:endParaRPr lang="en-US" altLang="en-US">
              <a:solidFill>
                <a:schemeClr val="accent4"/>
              </a:solidFill>
              <a:latin typeface="MiSans" charset="-122"/>
              <a:ea typeface="MiSans" charset="-122"/>
              <a:cs typeface="MiSans" pitchFamily="34" charset="-120"/>
              <a:sym typeface="+mn-ea"/>
            </a:endParaRPr>
          </a:p>
        </p:txBody>
      </p:sp>
      <p:sp>
        <p:nvSpPr>
          <p:cNvPr id="8" name="序号"/>
          <p:cNvSpPr txBox="1"/>
          <p:nvPr>
            <p:custDataLst>
              <p:tags r:id="rId2"/>
            </p:custDataLst>
          </p:nvPr>
        </p:nvSpPr>
        <p:spPr>
          <a:xfrm>
            <a:off x="6067879" y="745652"/>
            <a:ext cx="815638" cy="815638"/>
          </a:xfrm>
          <a:prstGeom prst="ellipse">
            <a:avLst/>
          </a:prstGeom>
          <a:gradFill>
            <a:gsLst>
              <a:gs pos="0">
                <a:schemeClr val="accent1"/>
              </a:gs>
              <a:gs pos="100000">
                <a:schemeClr val="accent1">
                  <a:lumMod val="60000"/>
                  <a:lumOff val="40000"/>
                </a:schemeClr>
              </a:gs>
            </a:gsLst>
            <a:lin ang="17400000" scaled="0"/>
          </a:gradFill>
        </p:spPr>
        <p:txBody>
          <a:bodyPr wrap="none" lIns="0" tIns="0" rIns="0" bIns="0" rtlCol="0" anchor="ctr">
            <a:noAutofit/>
          </a:bodyPr>
          <a:lstStyle/>
          <a:p>
            <a:pPr lvl="0" algn="ctr">
              <a:buClrTx/>
              <a:buSzTx/>
              <a:buFontTx/>
            </a:pPr>
            <a:r>
              <a:rPr lang="en-US" sz="2000" dirty="0">
                <a:solidFill>
                  <a:srgbClr val="FFFFFF"/>
                </a:solidFill>
                <a:latin typeface="+mj-ea"/>
                <a:ea typeface="+mj-ea"/>
                <a:cs typeface="MiSans" charset="-122"/>
                <a:sym typeface="+mn-ea"/>
              </a:rPr>
              <a:t>01</a:t>
            </a:r>
            <a:endParaRPr lang="en-US" sz="2000" dirty="0">
              <a:solidFill>
                <a:srgbClr val="FFFFFF"/>
              </a:solidFill>
              <a:latin typeface="+mj-ea"/>
              <a:ea typeface="+mj-ea"/>
              <a:cs typeface="MiSans" charset="-122"/>
              <a:sym typeface="+mn-ea"/>
            </a:endParaRPr>
          </a:p>
        </p:txBody>
      </p:sp>
      <p:sp>
        <p:nvSpPr>
          <p:cNvPr id="9" name="标题"/>
          <p:cNvSpPr txBox="1"/>
          <p:nvPr>
            <p:custDataLst>
              <p:tags r:id="rId3"/>
            </p:custDataLst>
          </p:nvPr>
        </p:nvSpPr>
        <p:spPr>
          <a:xfrm>
            <a:off x="7102399" y="675866"/>
            <a:ext cx="3603211" cy="1059349"/>
          </a:xfrm>
          <a:prstGeom prst="rect">
            <a:avLst/>
          </a:prstGeom>
          <a:noFill/>
        </p:spPr>
        <p:txBody>
          <a:bodyPr wrap="square" lIns="0" tIns="0" rIns="0" bIns="0" rtlCol="0" anchor="ctr">
            <a:noAutofit/>
          </a:bodyPr>
          <a:lstStyle/>
          <a:p>
            <a:pPr lvl="0" algn="l">
              <a:buClrTx/>
              <a:buSzTx/>
              <a:buFontTx/>
            </a:pPr>
            <a:r>
              <a:rPr lang="en-US" altLang="zh-CN" sz="2400" b="1" spc="300" dirty="0">
                <a:solidFill>
                  <a:schemeClr val="accent1"/>
                </a:solidFill>
                <a:latin typeface="+mn-ea"/>
                <a:cs typeface="MiSans" charset="-122"/>
                <a:sym typeface="+mn-ea"/>
              </a:rPr>
              <a:t>Motivation</a:t>
            </a:r>
            <a:endParaRPr lang="en-US" altLang="zh-CN" sz="2400" b="1" spc="300" dirty="0">
              <a:solidFill>
                <a:schemeClr val="accent1"/>
              </a:solidFill>
              <a:latin typeface="+mn-ea"/>
              <a:cs typeface="MiSans" charset="-122"/>
              <a:sym typeface="+mn-ea"/>
            </a:endParaRPr>
          </a:p>
        </p:txBody>
      </p:sp>
      <p:sp>
        <p:nvSpPr>
          <p:cNvPr id="12" name="序号"/>
          <p:cNvSpPr txBox="1"/>
          <p:nvPr>
            <p:custDataLst>
              <p:tags r:id="rId4"/>
            </p:custDataLst>
          </p:nvPr>
        </p:nvSpPr>
        <p:spPr>
          <a:xfrm>
            <a:off x="6067879" y="1940469"/>
            <a:ext cx="815638" cy="815638"/>
          </a:xfrm>
          <a:prstGeom prst="ellipse">
            <a:avLst/>
          </a:prstGeom>
          <a:gradFill>
            <a:gsLst>
              <a:gs pos="0">
                <a:schemeClr val="accent1"/>
              </a:gs>
              <a:gs pos="100000">
                <a:schemeClr val="accent1">
                  <a:lumMod val="60000"/>
                  <a:lumOff val="40000"/>
                </a:schemeClr>
              </a:gs>
            </a:gsLst>
            <a:lin ang="17400000" scaled="0"/>
          </a:gradFill>
        </p:spPr>
        <p:txBody>
          <a:bodyPr wrap="none" lIns="0" tIns="0" rIns="0" bIns="0" rtlCol="0" anchor="ctr">
            <a:noAutofit/>
          </a:bodyPr>
          <a:lstStyle/>
          <a:p>
            <a:pPr lvl="0" algn="ctr">
              <a:buClrTx/>
              <a:buSzTx/>
              <a:buFontTx/>
            </a:pPr>
            <a:r>
              <a:rPr lang="en-US" sz="2000" dirty="0">
                <a:solidFill>
                  <a:srgbClr val="FFFFFF"/>
                </a:solidFill>
                <a:latin typeface="+mj-ea"/>
                <a:ea typeface="+mj-ea"/>
                <a:cs typeface="MiSans" charset="-122"/>
                <a:sym typeface="+mn-ea"/>
              </a:rPr>
              <a:t>02</a:t>
            </a:r>
            <a:endParaRPr lang="en-US" sz="2000" dirty="0">
              <a:solidFill>
                <a:srgbClr val="FFFFFF"/>
              </a:solidFill>
              <a:latin typeface="+mj-ea"/>
              <a:ea typeface="+mj-ea"/>
              <a:cs typeface="MiSans" charset="-122"/>
              <a:sym typeface="+mn-ea"/>
            </a:endParaRPr>
          </a:p>
        </p:txBody>
      </p:sp>
      <p:sp>
        <p:nvSpPr>
          <p:cNvPr id="13" name="标题"/>
          <p:cNvSpPr txBox="1"/>
          <p:nvPr>
            <p:custDataLst>
              <p:tags r:id="rId5"/>
            </p:custDataLst>
          </p:nvPr>
        </p:nvSpPr>
        <p:spPr>
          <a:xfrm>
            <a:off x="7102399" y="1940268"/>
            <a:ext cx="3603211" cy="1059349"/>
          </a:xfrm>
          <a:prstGeom prst="rect">
            <a:avLst/>
          </a:prstGeom>
          <a:noFill/>
        </p:spPr>
        <p:txBody>
          <a:bodyPr wrap="square" lIns="0" tIns="0" rIns="0" bIns="0" rtlCol="0" anchor="ctr">
            <a:noAutofit/>
          </a:bodyPr>
          <a:lstStyle/>
          <a:p>
            <a:pPr marL="0" indent="0">
              <a:buNone/>
            </a:pPr>
            <a:r>
              <a:rPr lang="en-US" altLang="zh-CN" sz="2400" b="1" spc="300" dirty="0">
                <a:solidFill>
                  <a:schemeClr val="accent1"/>
                </a:solidFill>
                <a:latin typeface="+mn-ea"/>
                <a:cs typeface="MiSans" charset="-122"/>
                <a:sym typeface="+mn-ea"/>
              </a:rPr>
              <a:t>Method</a:t>
            </a:r>
            <a:endParaRPr lang="en-US" altLang="zh-CN" sz="2400" b="1" dirty="0">
              <a:solidFill>
                <a:srgbClr val="1F3864"/>
              </a:solidFill>
              <a:latin typeface="Calibri" panose="020F0502020204030204" charset="0"/>
              <a:ea typeface="Calibri" panose="020F0502020204030204" pitchFamily="34" charset="-122"/>
              <a:cs typeface="Calibri" panose="020F0502020204030204" pitchFamily="34" charset="-120"/>
            </a:endParaRPr>
          </a:p>
          <a:p>
            <a:pPr marL="0" indent="0">
              <a:buNone/>
            </a:pPr>
            <a:endParaRPr lang="en-US" altLang="zh-CN" sz="2400" b="1" spc="300" dirty="0">
              <a:solidFill>
                <a:schemeClr val="accent4"/>
              </a:solidFill>
              <a:latin typeface="Calibri" panose="020F0502020204030204" charset="0"/>
              <a:ea typeface="Calibri" panose="020F0502020204030204" pitchFamily="34" charset="-122"/>
              <a:cs typeface="Calibri" panose="020F0502020204030204" pitchFamily="34" charset="-120"/>
              <a:sym typeface="+mn-ea"/>
            </a:endParaRPr>
          </a:p>
        </p:txBody>
      </p:sp>
      <p:sp>
        <p:nvSpPr>
          <p:cNvPr id="15" name="序号"/>
          <p:cNvSpPr txBox="1"/>
          <p:nvPr>
            <p:custDataLst>
              <p:tags r:id="rId6"/>
            </p:custDataLst>
          </p:nvPr>
        </p:nvSpPr>
        <p:spPr>
          <a:xfrm>
            <a:off x="6067879" y="3182912"/>
            <a:ext cx="815638" cy="815638"/>
          </a:xfrm>
          <a:prstGeom prst="ellipse">
            <a:avLst/>
          </a:prstGeom>
          <a:gradFill>
            <a:gsLst>
              <a:gs pos="0">
                <a:schemeClr val="accent1"/>
              </a:gs>
              <a:gs pos="100000">
                <a:schemeClr val="accent1">
                  <a:lumMod val="60000"/>
                  <a:lumOff val="40000"/>
                </a:schemeClr>
              </a:gs>
            </a:gsLst>
            <a:lin ang="17400000" scaled="0"/>
          </a:gradFill>
        </p:spPr>
        <p:txBody>
          <a:bodyPr wrap="none" lIns="0" tIns="0" rIns="0" bIns="0" rtlCol="0" anchor="ctr">
            <a:noAutofit/>
          </a:bodyPr>
          <a:lstStyle/>
          <a:p>
            <a:pPr lvl="0" algn="ctr">
              <a:buClrTx/>
              <a:buSzTx/>
              <a:buFontTx/>
            </a:pPr>
            <a:r>
              <a:rPr lang="en-US" sz="2000" dirty="0">
                <a:solidFill>
                  <a:srgbClr val="FFFFFF"/>
                </a:solidFill>
                <a:latin typeface="+mj-ea"/>
                <a:ea typeface="+mj-ea"/>
                <a:cs typeface="MiSans" charset="-122"/>
                <a:sym typeface="+mn-ea"/>
              </a:rPr>
              <a:t>03</a:t>
            </a:r>
            <a:endParaRPr lang="en-US" sz="2000" dirty="0">
              <a:solidFill>
                <a:srgbClr val="FFFFFF"/>
              </a:solidFill>
              <a:latin typeface="+mj-ea"/>
              <a:ea typeface="+mj-ea"/>
              <a:cs typeface="MiSans" charset="-122"/>
              <a:sym typeface="+mn-ea"/>
            </a:endParaRPr>
          </a:p>
        </p:txBody>
      </p:sp>
      <p:sp>
        <p:nvSpPr>
          <p:cNvPr id="21" name="标题"/>
          <p:cNvSpPr txBox="1"/>
          <p:nvPr>
            <p:custDataLst>
              <p:tags r:id="rId7"/>
            </p:custDataLst>
          </p:nvPr>
        </p:nvSpPr>
        <p:spPr>
          <a:xfrm>
            <a:off x="7046519" y="3182342"/>
            <a:ext cx="3603211" cy="1059349"/>
          </a:xfrm>
          <a:prstGeom prst="rect">
            <a:avLst/>
          </a:prstGeom>
          <a:noFill/>
        </p:spPr>
        <p:txBody>
          <a:bodyPr wrap="square" lIns="0" tIns="0" rIns="0" bIns="0" rtlCol="0" anchor="ctr">
            <a:noAutofit/>
          </a:bodyPr>
          <a:lstStyle/>
          <a:p>
            <a:pPr lvl="0" algn="l">
              <a:buClrTx/>
              <a:buSzTx/>
              <a:buFontTx/>
            </a:pPr>
            <a:r>
              <a:rPr lang="en-US" altLang="zh-CN" sz="2400" b="1" spc="300" dirty="0">
                <a:solidFill>
                  <a:schemeClr val="accent1"/>
                </a:solidFill>
                <a:latin typeface="+mn-ea"/>
                <a:cs typeface="MiSans" charset="-122"/>
                <a:sym typeface="+mn-ea"/>
              </a:rPr>
              <a:t>Experiment</a:t>
            </a:r>
            <a:endParaRPr lang="en-US" altLang="zh-CN" sz="2400" b="1" spc="300" dirty="0">
              <a:solidFill>
                <a:schemeClr val="accent1"/>
              </a:solidFill>
              <a:latin typeface="+mn-ea"/>
              <a:cs typeface="MiSans" charset="-122"/>
              <a:sym typeface="+mn-ea"/>
            </a:endParaRPr>
          </a:p>
        </p:txBody>
      </p:sp>
      <p:sp>
        <p:nvSpPr>
          <p:cNvPr id="26" name="序号"/>
          <p:cNvSpPr txBox="1"/>
          <p:nvPr>
            <p:custDataLst>
              <p:tags r:id="rId8"/>
            </p:custDataLst>
          </p:nvPr>
        </p:nvSpPr>
        <p:spPr>
          <a:xfrm>
            <a:off x="6067879" y="4321850"/>
            <a:ext cx="815638" cy="815638"/>
          </a:xfrm>
          <a:prstGeom prst="ellipse">
            <a:avLst/>
          </a:prstGeom>
          <a:gradFill>
            <a:gsLst>
              <a:gs pos="0">
                <a:schemeClr val="accent1"/>
              </a:gs>
              <a:gs pos="100000">
                <a:schemeClr val="accent1">
                  <a:lumMod val="60000"/>
                  <a:lumOff val="40000"/>
                </a:schemeClr>
              </a:gs>
            </a:gsLst>
            <a:lin ang="17400000" scaled="0"/>
          </a:gradFill>
        </p:spPr>
        <p:txBody>
          <a:bodyPr wrap="none" lIns="0" tIns="0" rIns="0" bIns="0" rtlCol="0" anchor="ctr">
            <a:noAutofit/>
          </a:bodyPr>
          <a:lstStyle/>
          <a:p>
            <a:pPr lvl="0" algn="ctr">
              <a:buClrTx/>
              <a:buSzTx/>
              <a:buFontTx/>
            </a:pPr>
            <a:r>
              <a:rPr lang="en-US" sz="2000" dirty="0">
                <a:solidFill>
                  <a:srgbClr val="FFFFFF"/>
                </a:solidFill>
                <a:latin typeface="+mj-ea"/>
                <a:ea typeface="+mj-ea"/>
                <a:cs typeface="MiSans" charset="-122"/>
                <a:sym typeface="+mn-ea"/>
              </a:rPr>
              <a:t>04</a:t>
            </a:r>
            <a:endParaRPr lang="en-US" sz="2000" dirty="0">
              <a:solidFill>
                <a:srgbClr val="FFFFFF"/>
              </a:solidFill>
              <a:latin typeface="+mj-ea"/>
              <a:ea typeface="+mj-ea"/>
              <a:cs typeface="MiSans" charset="-122"/>
              <a:sym typeface="+mn-ea"/>
            </a:endParaRPr>
          </a:p>
        </p:txBody>
      </p:sp>
      <p:sp>
        <p:nvSpPr>
          <p:cNvPr id="30" name="标题"/>
          <p:cNvSpPr txBox="1"/>
          <p:nvPr>
            <p:custDataLst>
              <p:tags r:id="rId9"/>
            </p:custDataLst>
          </p:nvPr>
        </p:nvSpPr>
        <p:spPr>
          <a:xfrm>
            <a:off x="7046519" y="4321914"/>
            <a:ext cx="3603211" cy="1059349"/>
          </a:xfrm>
          <a:prstGeom prst="rect">
            <a:avLst/>
          </a:prstGeom>
          <a:noFill/>
        </p:spPr>
        <p:txBody>
          <a:bodyPr wrap="square" lIns="0" tIns="0" rIns="0" bIns="0" rtlCol="0" anchor="ctr">
            <a:noAutofit/>
          </a:bodyPr>
          <a:lstStyle/>
          <a:p>
            <a:pPr lvl="0" algn="l">
              <a:buClrTx/>
              <a:buSzTx/>
              <a:buFontTx/>
            </a:pPr>
            <a:r>
              <a:rPr lang="en-US" altLang="zh-CN" sz="2400" b="1" spc="300" dirty="0">
                <a:solidFill>
                  <a:schemeClr val="accent1"/>
                </a:solidFill>
                <a:latin typeface="+mn-ea"/>
                <a:cs typeface="MiSans" charset="-122"/>
                <a:sym typeface="+mn-ea"/>
              </a:rPr>
              <a:t>Results</a:t>
            </a:r>
            <a:endParaRPr lang="en-US" altLang="zh-CN" sz="2400" b="1" spc="300" dirty="0">
              <a:solidFill>
                <a:schemeClr val="accent1"/>
              </a:solidFill>
              <a:latin typeface="+mn-ea"/>
              <a:cs typeface="MiSans" charset="-122"/>
              <a:sym typeface="+mn-ea"/>
            </a:endParaRPr>
          </a:p>
        </p:txBody>
      </p:sp>
      <p:sp>
        <p:nvSpPr>
          <p:cNvPr id="2" name="序号"/>
          <p:cNvSpPr txBox="1"/>
          <p:nvPr>
            <p:custDataLst>
              <p:tags r:id="rId10"/>
            </p:custDataLst>
          </p:nvPr>
        </p:nvSpPr>
        <p:spPr>
          <a:xfrm>
            <a:off x="6067879" y="5461040"/>
            <a:ext cx="815638" cy="815638"/>
          </a:xfrm>
          <a:prstGeom prst="ellipse">
            <a:avLst/>
          </a:prstGeom>
          <a:gradFill>
            <a:gsLst>
              <a:gs pos="0">
                <a:schemeClr val="accent1"/>
              </a:gs>
              <a:gs pos="100000">
                <a:schemeClr val="accent1">
                  <a:lumMod val="60000"/>
                  <a:lumOff val="40000"/>
                </a:schemeClr>
              </a:gs>
            </a:gsLst>
            <a:lin ang="17400000" scaled="0"/>
          </a:gradFill>
        </p:spPr>
        <p:txBody>
          <a:bodyPr wrap="none" lIns="0" tIns="0" rIns="0" bIns="0" rtlCol="0" anchor="ctr">
            <a:noAutofit/>
          </a:bodyPr>
          <a:lstStyle/>
          <a:p>
            <a:pPr lvl="0" algn="ctr">
              <a:buClrTx/>
              <a:buSzTx/>
              <a:buFontTx/>
            </a:pPr>
            <a:r>
              <a:rPr lang="en-US" sz="2000" dirty="0">
                <a:solidFill>
                  <a:srgbClr val="FFFFFF"/>
                </a:solidFill>
                <a:latin typeface="+mj-ea"/>
                <a:ea typeface="+mj-ea"/>
                <a:cs typeface="MiSans" charset="-122"/>
                <a:sym typeface="+mn-ea"/>
              </a:rPr>
              <a:t>05</a:t>
            </a:r>
            <a:endParaRPr lang="en-US" sz="2000" dirty="0">
              <a:solidFill>
                <a:srgbClr val="FFFFFF"/>
              </a:solidFill>
              <a:latin typeface="+mj-ea"/>
              <a:ea typeface="+mj-ea"/>
              <a:cs typeface="MiSans" charset="-122"/>
              <a:sym typeface="+mn-ea"/>
            </a:endParaRPr>
          </a:p>
        </p:txBody>
      </p:sp>
      <p:sp>
        <p:nvSpPr>
          <p:cNvPr id="3" name="文本框 2"/>
          <p:cNvSpPr txBox="1"/>
          <p:nvPr/>
        </p:nvSpPr>
        <p:spPr>
          <a:xfrm>
            <a:off x="7025640" y="5667375"/>
            <a:ext cx="3443605" cy="460375"/>
          </a:xfrm>
          <a:prstGeom prst="rect">
            <a:avLst/>
          </a:prstGeom>
          <a:noFill/>
        </p:spPr>
        <p:txBody>
          <a:bodyPr wrap="square" rtlCol="0">
            <a:spAutoFit/>
          </a:bodyPr>
          <a:p>
            <a:r>
              <a:rPr lang="en-US" altLang="zh-CN" sz="2400" b="1" spc="300" dirty="0">
                <a:solidFill>
                  <a:schemeClr val="accent1"/>
                </a:solidFill>
                <a:latin typeface="+mn-ea"/>
                <a:cs typeface="MiSans" charset="-122"/>
                <a:sym typeface="+mn-ea"/>
              </a:rPr>
              <a:t>Conclusion </a:t>
            </a:r>
            <a:endParaRPr lang="en-US" altLang="zh-CN" sz="2400" b="1" spc="300" dirty="0">
              <a:solidFill>
                <a:schemeClr val="accent1"/>
              </a:solidFill>
              <a:latin typeface="+mn-ea"/>
              <a:cs typeface="MiSans" charset="-122"/>
              <a:sym typeface="+mn-ea"/>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a:xfrm>
            <a:off x="154940" y="110490"/>
            <a:ext cx="10800080" cy="601980"/>
          </a:xfrm>
        </p:spPr>
        <p:txBody>
          <a:bodyPr/>
          <a:lstStyle/>
          <a:p>
            <a:r>
              <a:rPr lang="en-US" altLang="zh-CN" spc="300" dirty="0">
                <a:latin typeface="+mn-ea"/>
                <a:cs typeface="MiSans" charset="-122"/>
                <a:sym typeface="+mn-ea"/>
              </a:rPr>
              <a:t>Motivation</a:t>
            </a:r>
            <a:endParaRPr lang="zh-CN" altLang="en-US"/>
          </a:p>
        </p:txBody>
      </p:sp>
      <p:sp>
        <p:nvSpPr>
          <p:cNvPr id="2" name="文本框 1"/>
          <p:cNvSpPr txBox="1"/>
          <p:nvPr/>
        </p:nvSpPr>
        <p:spPr>
          <a:xfrm>
            <a:off x="422910" y="855980"/>
            <a:ext cx="11407140" cy="4223385"/>
          </a:xfrm>
          <a:prstGeom prst="rect">
            <a:avLst/>
          </a:prstGeom>
          <a:noFill/>
        </p:spPr>
        <p:txBody>
          <a:bodyPr wrap="square" rtlCol="0">
            <a:noAutofit/>
          </a:bodyPr>
          <a:p>
            <a:pPr indent="0">
              <a:buSzPct val="100000"/>
              <a:buNone/>
            </a:pPr>
            <a:r>
              <a:rPr lang="en-US" altLang="zh-CN" sz="2000" dirty="0">
                <a:latin typeface="Calibri" panose="020F0502020204030204" charset="0"/>
                <a:cs typeface="Calibri" panose="020F0502020204030204" charset="0"/>
                <a:sym typeface="+mn-ea"/>
              </a:rPr>
              <a:t>Machine learning-based EEG decoding methods rely heavily on the expertise of domain experts and require the manual design of complex feature extraction processes. The emergence of deep learning technologies has reduced the need for manual feature extraction. However, traditional models that combine convolutional neural networks (CNNs) and Transformers to decode motor imagery EEG (MI-EEG) signals typically do not account for key interactions between different frequencies; conversely, traditional models that do account for these interactions struggle to effectively capture the key interrelationships between local and global features, resulting in poor performance in both cases.</a:t>
            </a:r>
            <a:endParaRPr lang="en-US" altLang="zh-CN" sz="2000" dirty="0">
              <a:latin typeface="Calibri" panose="020F0502020204030204" charset="0"/>
              <a:cs typeface="Calibri" panose="020F0502020204030204" charset="0"/>
            </a:endParaRPr>
          </a:p>
          <a:p>
            <a:pPr indent="0">
              <a:buSzPct val="100000"/>
              <a:buNone/>
            </a:pPr>
            <a:endParaRPr lang="zh-CN" altLang="en-US" sz="2000">
              <a:latin typeface="Calibri" panose="020F0502020204030204" charset="0"/>
              <a:cs typeface="Calibri" panose="020F0502020204030204" charset="0"/>
            </a:endParaRPr>
          </a:p>
        </p:txBody>
      </p:sp>
    </p:spTree>
    <p:custDataLst>
      <p:tags r:id="rId2"/>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139700" y="-45"/>
            <a:ext cx="10800000" cy="720000"/>
          </a:xfrm>
        </p:spPr>
        <p:txBody>
          <a:bodyPr/>
          <a:p>
            <a:r>
              <a:rPr lang="en-US" altLang="zh-CN" spc="300" dirty="0">
                <a:latin typeface="+mn-ea"/>
                <a:cs typeface="MiSans" charset="-122"/>
                <a:sym typeface="+mn-ea"/>
              </a:rPr>
              <a:t>Method</a:t>
            </a:r>
            <a:endParaRPr lang="zh-CN" altLang="en-US"/>
          </a:p>
        </p:txBody>
      </p:sp>
      <p:sp>
        <p:nvSpPr>
          <p:cNvPr id="3" name="文本框 2"/>
          <p:cNvSpPr txBox="1"/>
          <p:nvPr/>
        </p:nvSpPr>
        <p:spPr>
          <a:xfrm>
            <a:off x="838835" y="1064260"/>
            <a:ext cx="10059670" cy="3668395"/>
          </a:xfrm>
          <a:prstGeom prst="rect">
            <a:avLst/>
          </a:prstGeom>
          <a:noFill/>
        </p:spPr>
        <p:txBody>
          <a:bodyPr wrap="square" rtlCol="0">
            <a:noAutofit/>
          </a:bodyPr>
          <a:p>
            <a:r>
              <a:rPr lang="en-US" altLang="zh-CN" sz="2000">
                <a:latin typeface="Calibri" panose="020F0502020204030204" charset="0"/>
                <a:cs typeface="Calibri" panose="020F0502020204030204" charset="0"/>
                <a:sym typeface="+mn-ea"/>
              </a:rPr>
              <a:t>To address the above issues, this study employed a hybrid attention mechanism (global and local attention) and embedded a cross-</a:t>
            </a:r>
            <a:r>
              <a:rPr lang="en-US" altLang="zh-CN" sz="2000">
                <a:latin typeface="Calibri" panose="020F0502020204030204" charset="0"/>
                <a:cs typeface="Calibri" panose="020F0502020204030204" charset="0"/>
                <a:sym typeface="+mn-ea"/>
              </a:rPr>
              <a:t>frequency</a:t>
            </a:r>
            <a:r>
              <a:rPr lang="en-US" altLang="zh-CN" sz="2000">
                <a:latin typeface="Calibri" panose="020F0502020204030204" charset="0"/>
                <a:cs typeface="Calibri" panose="020F0502020204030204" charset="0"/>
                <a:sym typeface="+mn-ea"/>
              </a:rPr>
              <a:t> feature interaction module within the local attention. This is because hybrid attention effectively overcomes the limitation of CNNs in capturing long-range dependencies and can effectively capture fine-grained local features; Meanwhile, the cross-band interaction module effectively addresses the issue that Transformers generally overlook cross-band feature interactions, yielding more discriminative and robust fused features than those from a single band, thereby improving EEG decoding performance.</a:t>
            </a:r>
            <a:endParaRPr lang="zh-CN" altLang="en-US" sz="2000">
              <a:latin typeface="Calibri" panose="020F0502020204030204" charset="0"/>
              <a:cs typeface="Calibri" panose="020F0502020204030204" charset="0"/>
            </a:endParaRPr>
          </a:p>
        </p:txBody>
      </p:sp>
    </p:spTree>
    <p:custDataLst>
      <p:tags r:id="rId2"/>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p:nvPr>
            <p:ph type="title"/>
            <p:custDataLst>
              <p:tags r:id="rId1"/>
            </p:custDataLst>
          </p:nvPr>
        </p:nvSpPr>
        <p:spPr>
          <a:xfrm>
            <a:off x="598805" y="311150"/>
            <a:ext cx="10800080" cy="659130"/>
          </a:xfrm>
        </p:spPr>
        <p:txBody>
          <a:bodyPr>
            <a:normAutofit/>
          </a:bodyPr>
          <a:p>
            <a:pPr marL="0" indent="0" fontAlgn="auto"/>
            <a:r>
              <a:rPr lang="en-US" altLang="zh-CN" sz="1780" b="0">
                <a:solidFill>
                  <a:schemeClr val="tx1"/>
                </a:solidFill>
                <a:latin typeface="Calibri" panose="020F0502020204030204" charset="0"/>
                <a:cs typeface="Calibri" panose="020F0502020204030204" charset="0"/>
              </a:rPr>
              <a:t>The proposed network architecture consists of three main components: a feature extraction module, a cross-frequency interaction self-attention module, and a classification module.</a:t>
            </a:r>
            <a:r>
              <a:rPr lang="en-US" altLang="zh-CN" sz="1780" b="0">
                <a:solidFill>
                  <a:schemeClr val="tx1"/>
                </a:solidFill>
                <a:latin typeface="Calibri" panose="020F0502020204030204" charset="0"/>
                <a:ea typeface="Inter"/>
                <a:cs typeface="Calibri" panose="020F0502020204030204" charset="0"/>
                <a:sym typeface="+mn-ea"/>
              </a:rPr>
              <a:t>The design is as follows:</a:t>
            </a:r>
            <a:endParaRPr lang="en-US" altLang="zh-CN" sz="1780" b="0">
              <a:solidFill>
                <a:schemeClr val="tx1"/>
              </a:solidFill>
              <a:latin typeface="Calibri" panose="020F0502020204030204" charset="0"/>
              <a:ea typeface="Inter"/>
              <a:cs typeface="Calibri" panose="020F0502020204030204" charset="0"/>
              <a:sym typeface="+mn-ea"/>
            </a:endParaRPr>
          </a:p>
        </p:txBody>
      </p:sp>
      <p:pic>
        <p:nvPicPr>
          <p:cNvPr id="11" name="图片 10"/>
          <p:cNvPicPr>
            <a:picLocks noChangeAspect="1"/>
          </p:cNvPicPr>
          <p:nvPr/>
        </p:nvPicPr>
        <p:blipFill>
          <a:blip r:embed="rId2"/>
          <a:stretch>
            <a:fillRect/>
          </a:stretch>
        </p:blipFill>
        <p:spPr>
          <a:xfrm>
            <a:off x="53975" y="1107440"/>
            <a:ext cx="12074525" cy="5669280"/>
          </a:xfrm>
          <a:prstGeom prst="rect">
            <a:avLst/>
          </a:prstGeom>
        </p:spPr>
      </p:pic>
    </p:spTree>
    <p:custDataLst>
      <p:tags r:id="rId3"/>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7470" y="100330"/>
            <a:ext cx="8090535" cy="657225"/>
          </a:xfrm>
          <a:prstGeom prst="rect">
            <a:avLst/>
          </a:prstGeom>
          <a:noFill/>
        </p:spPr>
        <p:txBody>
          <a:bodyPr wrap="square" rtlCol="0">
            <a:noAutofit/>
          </a:bodyPr>
          <a:p>
            <a:r>
              <a:rPr lang="en-US" altLang="zh-CN" sz="3200" b="1" spc="300" dirty="0">
                <a:solidFill>
                  <a:schemeClr val="bg2">
                    <a:lumMod val="75000"/>
                  </a:schemeClr>
                </a:solidFill>
                <a:latin typeface="+mn-ea"/>
                <a:cs typeface="MiSans" charset="-122"/>
                <a:sym typeface="+mn-ea"/>
              </a:rPr>
              <a:t>F</a:t>
            </a:r>
            <a:r>
              <a:rPr lang="en-US" altLang="zh-CN" sz="3200" b="1" spc="300" dirty="0">
                <a:solidFill>
                  <a:schemeClr val="bg2">
                    <a:lumMod val="75000"/>
                  </a:schemeClr>
                </a:solidFill>
                <a:latin typeface="+mn-ea"/>
                <a:cs typeface="MiSans" charset="-122"/>
                <a:sym typeface="+mn-ea"/>
              </a:rPr>
              <a:t>eature extraction module</a:t>
            </a:r>
            <a:endParaRPr lang="zh-CN" altLang="en-US" sz="3200" b="1">
              <a:solidFill>
                <a:schemeClr val="bg2">
                  <a:lumMod val="75000"/>
                </a:schemeClr>
              </a:solidFill>
            </a:endParaRPr>
          </a:p>
          <a:p>
            <a:endParaRPr lang="zh-CN" altLang="en-US" sz="3200" b="1">
              <a:solidFill>
                <a:schemeClr val="bg2">
                  <a:lumMod val="75000"/>
                </a:schemeClr>
              </a:solidFill>
            </a:endParaRPr>
          </a:p>
        </p:txBody>
      </p:sp>
      <p:sp>
        <p:nvSpPr>
          <p:cNvPr id="5" name="文本框 4"/>
          <p:cNvSpPr txBox="1"/>
          <p:nvPr/>
        </p:nvSpPr>
        <p:spPr>
          <a:xfrm>
            <a:off x="279400" y="702945"/>
            <a:ext cx="11567795" cy="1522095"/>
          </a:xfrm>
          <a:prstGeom prst="rect">
            <a:avLst/>
          </a:prstGeom>
          <a:noFill/>
        </p:spPr>
        <p:txBody>
          <a:bodyPr wrap="square" rtlCol="0">
            <a:noAutofit/>
          </a:bodyPr>
          <a:p>
            <a:r>
              <a:rPr lang="en-US" altLang="zh-CN" sz="2000">
                <a:latin typeface="Calibri" panose="020F0502020204030204" charset="0"/>
                <a:cs typeface="Calibri" panose="020F0502020204030204" charset="0"/>
              </a:rPr>
              <a:t>We designed a two-dimensional convolutional layer with two different kernel sizes to extract temporal information. The kernel sizes were set to (1, 15) and (1, 31). We performed element-wise addition on the feature maps obtained from the two convolutional layers. Subsequently, we used a spatial convolutional layer with a kernel size of C × 1 to extract features from different channels.</a:t>
            </a:r>
            <a:endParaRPr lang="en-US" altLang="zh-CN" sz="2000">
              <a:latin typeface="Calibri" panose="020F0502020204030204" charset="0"/>
              <a:cs typeface="Calibri" panose="020F0502020204030204" charset="0"/>
            </a:endParaRPr>
          </a:p>
        </p:txBody>
      </p:sp>
      <p:pic>
        <p:nvPicPr>
          <p:cNvPr id="9" name="图片 8"/>
          <p:cNvPicPr>
            <a:picLocks noChangeAspect="1"/>
          </p:cNvPicPr>
          <p:nvPr/>
        </p:nvPicPr>
        <p:blipFill>
          <a:blip r:embed="rId1"/>
          <a:stretch>
            <a:fillRect/>
          </a:stretch>
        </p:blipFill>
        <p:spPr>
          <a:xfrm>
            <a:off x="492760" y="3206750"/>
            <a:ext cx="6629400" cy="2732405"/>
          </a:xfrm>
          <a:prstGeom prst="rect">
            <a:avLst/>
          </a:prstGeom>
        </p:spPr>
      </p:pic>
    </p:spTree>
    <p:custDataLst>
      <p:tags r:id="rId2"/>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94615" y="45085"/>
            <a:ext cx="10800080" cy="601345"/>
          </a:xfrm>
        </p:spPr>
        <p:txBody>
          <a:bodyPr/>
          <a:p>
            <a:r>
              <a:rPr lang="en-US" altLang="zh-CN">
                <a:solidFill>
                  <a:schemeClr val="bg2">
                    <a:lumMod val="75000"/>
                  </a:schemeClr>
                </a:solidFill>
                <a:latin typeface="微软雅黑" panose="020B0503020204020204" charset="-122"/>
                <a:ea typeface="微软雅黑" panose="020B0503020204020204" charset="-122"/>
                <a:cs typeface="Calibri" panose="020F0502020204030204" charset="0"/>
                <a:sym typeface="+mn-ea"/>
              </a:rPr>
              <a:t>Cross-frequency interaction self-attention module</a:t>
            </a:r>
            <a:endParaRPr lang="en-US" altLang="zh-CN">
              <a:solidFill>
                <a:schemeClr val="bg2">
                  <a:lumMod val="75000"/>
                </a:schemeClr>
              </a:solidFill>
              <a:latin typeface="微软雅黑" panose="020B0503020204020204" charset="-122"/>
              <a:ea typeface="微软雅黑" panose="020B0503020204020204" charset="-122"/>
              <a:cs typeface="Calibri" panose="020F0502020204030204" charset="0"/>
              <a:sym typeface="+mn-ea"/>
            </a:endParaRPr>
          </a:p>
        </p:txBody>
      </p:sp>
      <p:sp>
        <p:nvSpPr>
          <p:cNvPr id="3" name="文本框 2"/>
          <p:cNvSpPr txBox="1"/>
          <p:nvPr/>
        </p:nvSpPr>
        <p:spPr>
          <a:xfrm>
            <a:off x="335280" y="723900"/>
            <a:ext cx="11071225" cy="1259205"/>
          </a:xfrm>
          <a:prstGeom prst="rect">
            <a:avLst/>
          </a:prstGeom>
          <a:noFill/>
        </p:spPr>
        <p:txBody>
          <a:bodyPr wrap="square" rtlCol="0">
            <a:noAutofit/>
          </a:bodyPr>
          <a:p>
            <a:r>
              <a:rPr lang="en-US" altLang="zh-CN" sz="2000">
                <a:latin typeface="Calibri" panose="020F0502020204030204" charset="0"/>
                <a:cs typeface="Calibri" panose="020F0502020204030204" charset="0"/>
              </a:rPr>
              <a:t>As a core innovation of IFANet, this module is designed to enhance EEG decoding performance by capturing the interrelationships between different frequency bands. The module utilizes cross-frequency interaction features and global features through a multi-head attention framework.</a:t>
            </a:r>
            <a:endParaRPr lang="zh-CN" altLang="en-US" sz="2000">
              <a:latin typeface="Calibri" panose="020F0502020204030204" charset="0"/>
              <a:cs typeface="Calibri" panose="020F0502020204030204" charset="0"/>
            </a:endParaRPr>
          </a:p>
        </p:txBody>
      </p:sp>
      <p:pic>
        <p:nvPicPr>
          <p:cNvPr id="5" name="图片 4"/>
          <p:cNvPicPr>
            <a:picLocks noChangeAspect="1"/>
          </p:cNvPicPr>
          <p:nvPr/>
        </p:nvPicPr>
        <p:blipFill>
          <a:blip r:embed="rId2"/>
          <a:stretch>
            <a:fillRect/>
          </a:stretch>
        </p:blipFill>
        <p:spPr>
          <a:xfrm>
            <a:off x="94615" y="1934210"/>
            <a:ext cx="11982450" cy="4664075"/>
          </a:xfrm>
          <a:prstGeom prst="rect">
            <a:avLst/>
          </a:prstGeom>
        </p:spPr>
      </p:pic>
    </p:spTree>
    <p:custDataLst>
      <p:tags r:id="rId3"/>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24155" y="0"/>
            <a:ext cx="10800080" cy="615950"/>
          </a:xfrm>
        </p:spPr>
        <p:txBody>
          <a:bodyPr/>
          <a:p>
            <a:r>
              <a:rPr lang="en-US" altLang="zh-CN" spc="300" dirty="0">
                <a:latin typeface="+mn-ea"/>
                <a:cs typeface="MiSans" charset="-122"/>
                <a:sym typeface="+mn-ea"/>
              </a:rPr>
              <a:t>Experiment</a:t>
            </a:r>
            <a:endParaRPr lang="zh-CN" altLang="en-US"/>
          </a:p>
        </p:txBody>
      </p:sp>
      <p:sp>
        <p:nvSpPr>
          <p:cNvPr id="3" name="文本框 2"/>
          <p:cNvSpPr txBox="1"/>
          <p:nvPr/>
        </p:nvSpPr>
        <p:spPr>
          <a:xfrm>
            <a:off x="224155" y="737870"/>
            <a:ext cx="10509250" cy="3223260"/>
          </a:xfrm>
          <a:prstGeom prst="rect">
            <a:avLst/>
          </a:prstGeom>
          <a:noFill/>
        </p:spPr>
        <p:txBody>
          <a:bodyPr wrap="square" rtlCol="0">
            <a:noAutofit/>
          </a:bodyPr>
          <a:p>
            <a:pPr marL="0" indent="0">
              <a:lnSpc>
                <a:spcPts val="2800"/>
              </a:lnSpc>
              <a:spcBef>
                <a:spcPct val="0"/>
              </a:spcBef>
              <a:spcAft>
                <a:spcPct val="0"/>
              </a:spcAft>
            </a:pPr>
            <a:r>
              <a:rPr lang="en-US" altLang="zh-CN" sz="2000">
                <a:solidFill>
                  <a:srgbClr val="000000"/>
                </a:solidFill>
                <a:latin typeface="Calibri" panose="020F0502020204030204" charset="0"/>
                <a:ea typeface="Inter"/>
                <a:cs typeface="Calibri" panose="020F0502020204030204" charset="0"/>
                <a:sym typeface="+mn-ea"/>
              </a:rPr>
              <a:t>Three widely-used public MI-EEG datasets were employed, covering varied classification difficulties and data scales:</a:t>
            </a:r>
            <a:endParaRPr lang="en-US" altLang="zh-CN" sz="2000" b="0" i="0">
              <a:solidFill>
                <a:srgbClr val="000000"/>
              </a:solidFill>
              <a:latin typeface="Calibri" panose="020F0502020204030204" charset="0"/>
              <a:ea typeface="Inter"/>
              <a:cs typeface="Calibri" panose="020F0502020204030204" charset="0"/>
            </a:endParaRPr>
          </a:p>
          <a:p>
            <a:pPr marL="0" indent="0">
              <a:lnSpc>
                <a:spcPts val="2800"/>
              </a:lnSpc>
              <a:spcBef>
                <a:spcPct val="0"/>
              </a:spcBef>
              <a:spcAft>
                <a:spcPct val="0"/>
              </a:spcAft>
            </a:pPr>
            <a:endParaRPr lang="en-US" altLang="zh-CN" sz="2000" b="0" i="0">
              <a:solidFill>
                <a:srgbClr val="000000"/>
              </a:solidFill>
              <a:latin typeface="Calibri" panose="020F0502020204030204" charset="0"/>
              <a:ea typeface="Inter"/>
              <a:cs typeface="Calibri" panose="020F0502020204030204" charset="0"/>
            </a:endParaRPr>
          </a:p>
          <a:p>
            <a:pPr marL="0" indent="0">
              <a:lnSpc>
                <a:spcPts val="2800"/>
              </a:lnSpc>
              <a:spcBef>
                <a:spcPct val="0"/>
              </a:spcBef>
              <a:spcAft>
                <a:spcPct val="0"/>
              </a:spcAft>
            </a:pPr>
            <a:r>
              <a:rPr lang="en-US" altLang="zh-CN" sz="2000">
                <a:solidFill>
                  <a:srgbClr val="000000"/>
                </a:solidFill>
                <a:latin typeface="Calibri" panose="020F0502020204030204" charset="0"/>
                <a:ea typeface="Inter"/>
                <a:cs typeface="Calibri" panose="020F0502020204030204" charset="0"/>
                <a:sym typeface="+mn-ea"/>
              </a:rPr>
              <a:t>BCIC-IV-2A: 9 subjects, 22 channels, 4-class movements, 250 Hz sampling;</a:t>
            </a:r>
            <a:endParaRPr lang="en-US" altLang="zh-CN" sz="2000" b="0" i="0">
              <a:solidFill>
                <a:srgbClr val="000000"/>
              </a:solidFill>
              <a:latin typeface="Calibri" panose="020F0502020204030204" charset="0"/>
              <a:ea typeface="Inter"/>
              <a:cs typeface="Calibri" panose="020F0502020204030204" charset="0"/>
            </a:endParaRPr>
          </a:p>
          <a:p>
            <a:pPr marL="0" indent="0">
              <a:lnSpc>
                <a:spcPts val="2800"/>
              </a:lnSpc>
              <a:spcBef>
                <a:spcPct val="0"/>
              </a:spcBef>
              <a:spcAft>
                <a:spcPct val="0"/>
              </a:spcAft>
            </a:pPr>
            <a:endParaRPr lang="en-US" altLang="zh-CN" sz="2000" b="0" i="0">
              <a:solidFill>
                <a:srgbClr val="000000"/>
              </a:solidFill>
              <a:latin typeface="Calibri" panose="020F0502020204030204" charset="0"/>
              <a:ea typeface="Inter"/>
              <a:cs typeface="Calibri" panose="020F0502020204030204" charset="0"/>
            </a:endParaRPr>
          </a:p>
          <a:p>
            <a:pPr marL="0" indent="0">
              <a:lnSpc>
                <a:spcPts val="2800"/>
              </a:lnSpc>
              <a:spcBef>
                <a:spcPct val="0"/>
              </a:spcBef>
              <a:spcAft>
                <a:spcPct val="0"/>
              </a:spcAft>
            </a:pPr>
            <a:r>
              <a:rPr lang="en-US" altLang="zh-CN" sz="2000">
                <a:solidFill>
                  <a:srgbClr val="000000"/>
                </a:solidFill>
                <a:latin typeface="Calibri" panose="020F0502020204030204" charset="0"/>
                <a:ea typeface="Inter"/>
                <a:cs typeface="Calibri" panose="020F0502020204030204" charset="0"/>
                <a:sym typeface="+mn-ea"/>
              </a:rPr>
              <a:t>BCIC-IV-2B: 9 subjects, 3 channels, 2-class movements, includes standard train/test splits;</a:t>
            </a:r>
            <a:endParaRPr lang="en-US" altLang="zh-CN" sz="2000" b="0" i="0">
              <a:solidFill>
                <a:srgbClr val="000000"/>
              </a:solidFill>
              <a:latin typeface="Calibri" panose="020F0502020204030204" charset="0"/>
              <a:ea typeface="Inter"/>
              <a:cs typeface="Calibri" panose="020F0502020204030204" charset="0"/>
            </a:endParaRPr>
          </a:p>
          <a:p>
            <a:pPr marL="0" indent="0">
              <a:lnSpc>
                <a:spcPts val="2800"/>
              </a:lnSpc>
              <a:spcBef>
                <a:spcPct val="0"/>
              </a:spcBef>
              <a:spcAft>
                <a:spcPct val="0"/>
              </a:spcAft>
            </a:pPr>
            <a:endParaRPr lang="en-US" altLang="zh-CN" sz="2000" b="0" i="0">
              <a:solidFill>
                <a:srgbClr val="000000"/>
              </a:solidFill>
              <a:latin typeface="Calibri" panose="020F0502020204030204" charset="0"/>
              <a:ea typeface="Inter"/>
              <a:cs typeface="Calibri" panose="020F0502020204030204" charset="0"/>
            </a:endParaRPr>
          </a:p>
          <a:p>
            <a:pPr marL="0" indent="0">
              <a:lnSpc>
                <a:spcPts val="2800"/>
              </a:lnSpc>
              <a:spcBef>
                <a:spcPct val="0"/>
              </a:spcBef>
              <a:spcAft>
                <a:spcPct val="0"/>
              </a:spcAft>
            </a:pPr>
            <a:r>
              <a:rPr lang="en-US" altLang="zh-CN" sz="2000">
                <a:solidFill>
                  <a:srgbClr val="000000"/>
                </a:solidFill>
                <a:latin typeface="Calibri" panose="020F0502020204030204" charset="0"/>
                <a:ea typeface="Inter"/>
                <a:cs typeface="Calibri" panose="020F0502020204030204" charset="0"/>
                <a:sym typeface="+mn-ea"/>
              </a:rPr>
              <a:t>HGD: 14 subjects, 44 channels (covering motor-related regions), 4-class movements, 250 Hz sampling.</a:t>
            </a:r>
            <a:endParaRPr lang="zh-CN" altLang="en-US" sz="2000">
              <a:latin typeface="Calibri" panose="020F0502020204030204" charset="0"/>
              <a:cs typeface="Calibri" panose="020F0502020204030204" charset="0"/>
            </a:endParaRPr>
          </a:p>
        </p:txBody>
      </p:sp>
    </p:spTree>
    <p:custDataLst>
      <p:tags r:id="rId2"/>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mc:AlternateContent xmlns:mc="http://schemas.openxmlformats.org/markup-compatibility/2006">
        <mc:Choice xmlns:a14="http://schemas.microsoft.com/office/drawing/2010/main" Requires="a14">
          <p:sp>
            <p:nvSpPr>
              <p:cNvPr id="2" name="标题 1"/>
              <p:cNvSpPr>
                <a:spLocks noGrp="1"/>
              </p:cNvSpPr>
              <p:nvPr>
                <p:ph type="title"/>
                <p:custDataLst>
                  <p:tags r:id="rId1"/>
                </p:custDataLst>
              </p:nvPr>
            </p:nvSpPr>
            <p:spPr>
              <a:xfrm>
                <a:off x="203200" y="1271270"/>
                <a:ext cx="11198860" cy="5116830"/>
              </a:xfrm>
            </p:spPr>
            <p:txBody>
              <a:bodyPr>
                <a:normAutofit fontScale="90000"/>
              </a:bodyPr>
              <a:p>
                <a:pPr algn="l"/>
                <a:r>
                  <a:rPr lang="en-US" altLang="zh-CN" sz="2220" b="0">
                    <a:solidFill>
                      <a:srgbClr val="000000"/>
                    </a:solidFill>
                    <a:latin typeface="Calibri" panose="020F0502020204030204" charset="0"/>
                    <a:ea typeface="Inter"/>
                    <a:cs typeface="Calibri" panose="020F0502020204030204" charset="0"/>
                    <a:sym typeface="+mn-ea"/>
                  </a:rPr>
                  <a:t>Data Augmentation: Adopted a "temporal segmentation and recombination" strategy, segmenting signals along the time axis and randomly concatenating them to alleviate overfitting and class imbalance.</a:t>
                </a:r>
                <a:br>
                  <a:rPr lang="en-US" altLang="zh-CN" sz="2220" b="0">
                    <a:solidFill>
                      <a:srgbClr val="000000"/>
                    </a:solidFill>
                    <a:latin typeface="Calibri" panose="020F0502020204030204" charset="0"/>
                    <a:ea typeface="Inter"/>
                    <a:cs typeface="Calibri" panose="020F0502020204030204" charset="0"/>
                    <a:sym typeface="+mn-ea"/>
                  </a:rPr>
                </a:br>
                <a:br>
                  <a:rPr lang="en-US" altLang="zh-CN" sz="2220" b="0">
                    <a:solidFill>
                      <a:srgbClr val="000000"/>
                    </a:solidFill>
                    <a:latin typeface="Calibri" panose="020F0502020204030204" charset="0"/>
                    <a:ea typeface="Inter"/>
                    <a:cs typeface="Calibri" panose="020F0502020204030204" charset="0"/>
                    <a:sym typeface="+mn-ea"/>
                  </a:rPr>
                </a:br>
                <a:r>
                  <a:rPr lang="en-US" altLang="zh-CN" sz="2220" b="0">
                    <a:solidFill>
                      <a:srgbClr val="000000"/>
                    </a:solidFill>
                    <a:latin typeface="Calibri" panose="020F0502020204030204" charset="0"/>
                    <a:ea typeface="Inter"/>
                    <a:cs typeface="Calibri" panose="020F0502020204030204" charset="0"/>
                    <a:sym typeface="+mn-ea"/>
                  </a:rPr>
                  <a:t>Training Strategy​​: Subject-dependent training was adopted, with a separate model trained for each subject, aligning with real-world BCI applications.</a:t>
                </a:r>
                <a:br>
                  <a:rPr lang="en-US" altLang="zh-CN" sz="2220" b="0">
                    <a:solidFill>
                      <a:srgbClr val="000000"/>
                    </a:solidFill>
                    <a:latin typeface="Calibri" panose="020F0502020204030204" charset="0"/>
                    <a:ea typeface="Inter"/>
                    <a:cs typeface="Calibri" panose="020F0502020204030204" charset="0"/>
                    <a:sym typeface="+mn-ea"/>
                  </a:rPr>
                </a:br>
                <a:br>
                  <a:rPr lang="en-US" altLang="zh-CN" sz="2220" b="0">
                    <a:solidFill>
                      <a:srgbClr val="000000"/>
                    </a:solidFill>
                    <a:latin typeface="Calibri" panose="020F0502020204030204" charset="0"/>
                    <a:ea typeface="Inter"/>
                    <a:cs typeface="Calibri" panose="020F0502020204030204" charset="0"/>
                    <a:sym typeface="+mn-ea"/>
                  </a:rPr>
                </a:br>
                <a:r>
                  <a:rPr lang="en-US" altLang="zh-CN" sz="2220" b="0">
                    <a:solidFill>
                      <a:srgbClr val="000000"/>
                    </a:solidFill>
                    <a:latin typeface="Calibri" panose="020F0502020204030204" charset="0"/>
                    <a:ea typeface="Inter"/>
                    <a:cs typeface="Calibri" panose="020F0502020204030204" charset="0"/>
                    <a:sym typeface="+mn-ea"/>
                  </a:rPr>
                  <a:t>​​Comparative Models​​: To validate the effectiveness of the proposed model, we selected five state-of-the-art (SOTA) deep learning architectures as baselines for a comprehensive comparative analysis. To ensure fairness and comparability, all baseline models were implemented strictly according to the architectures and training configurations described in their original papers and re-evaluated on the three datasets under identical experimental conditions. The selected baseline models are: DeepConvNet, EEGNet, IFNet, Conformer and IFBCLNet.</a:t>
                </a:r>
                <a:br>
                  <a:rPr lang="en-US" altLang="zh-CN" sz="2220" b="0">
                    <a:solidFill>
                      <a:srgbClr val="000000"/>
                    </a:solidFill>
                    <a:latin typeface="Calibri" panose="020F0502020204030204" charset="0"/>
                    <a:ea typeface="Inter"/>
                    <a:cs typeface="Calibri" panose="020F0502020204030204" charset="0"/>
                    <a:sym typeface="+mn-ea"/>
                  </a:rPr>
                </a:br>
                <a:br>
                  <a:rPr lang="en-US" altLang="zh-CN" sz="2220" b="0">
                    <a:solidFill>
                      <a:srgbClr val="000000"/>
                    </a:solidFill>
                    <a:latin typeface="Calibri" panose="020F0502020204030204" charset="0"/>
                    <a:ea typeface="Inter"/>
                    <a:cs typeface="Calibri" panose="020F0502020204030204" charset="0"/>
                    <a:sym typeface="+mn-ea"/>
                  </a:rPr>
                </a:br>
                <a:r>
                  <a:rPr lang="en-US" altLang="zh-CN" sz="2220" b="0">
                    <a:solidFill>
                      <a:srgbClr val="000000"/>
                    </a:solidFill>
                    <a:latin typeface="Calibri" panose="020F0502020204030204" charset="0"/>
                    <a:ea typeface="Inter"/>
                    <a:cs typeface="Calibri" panose="020F0502020204030204" charset="0"/>
                    <a:sym typeface="+mn-ea"/>
                  </a:rPr>
                  <a:t>Training Parameters: The model underwent over 2000 epochs of training, with loss calculated using mean cross-entropy loss. The AdamW optimizer was employed, initialized with a learning rate of </a:t>
                </a:r>
                <a14:m>
                  <m:oMath xmlns:m="http://schemas.openxmlformats.org/officeDocument/2006/math">
                    <m:sSup>
                      <m:sSupPr>
                        <m:ctrlPr>
                          <a:rPr lang="en-US" altLang="zh-CN" sz="2220" b="0" i="1">
                            <a:solidFill>
                              <a:srgbClr val="000000"/>
                            </a:solidFill>
                            <a:latin typeface="Cambria Math" panose="02040503050406030204" charset="0"/>
                            <a:ea typeface="Inter"/>
                            <a:cs typeface="Cambria Math" panose="02040503050406030204" charset="0"/>
                            <a:sym typeface="+mn-ea"/>
                          </a:rPr>
                        </m:ctrlPr>
                      </m:sSupPr>
                      <m:e>
                        <m:r>
                          <a:rPr lang="en-US" altLang="zh-CN" sz="2220" b="0" i="1">
                            <a:solidFill>
                              <a:srgbClr val="000000"/>
                            </a:solidFill>
                            <a:latin typeface="Cambria Math" panose="02040503050406030204" charset="0"/>
                            <a:ea typeface="Inter"/>
                            <a:cs typeface="Cambria Math" panose="02040503050406030204" charset="0"/>
                            <a:sym typeface="+mn-ea"/>
                          </a:rPr>
                          <m:t>2</m:t>
                        </m:r>
                      </m:e>
                      <m:sup>
                        <m:r>
                          <a:rPr lang="en-US" altLang="zh-CN" sz="2220" b="0" i="1">
                            <a:solidFill>
                              <a:srgbClr val="000000"/>
                            </a:solidFill>
                            <a:latin typeface="Cambria Math" panose="02040503050406030204" charset="0"/>
                            <a:ea typeface="Inter"/>
                            <a:cs typeface="Cambria Math" panose="02040503050406030204" charset="0"/>
                            <a:sym typeface="+mn-ea"/>
                          </a:rPr>
                          <m:t>−12</m:t>
                        </m:r>
                      </m:sup>
                    </m:sSup>
                  </m:oMath>
                </a14:m>
                <a:r>
                  <a:rPr lang="en-US" altLang="zh-CN" sz="2220" b="0">
                    <a:solidFill>
                      <a:srgbClr val="000000"/>
                    </a:solidFill>
                    <a:latin typeface="Calibri" panose="020F0502020204030204" charset="0"/>
                    <a:ea typeface="Inter"/>
                    <a:cs typeface="Calibri" panose="020F0502020204030204" charset="0"/>
                    <a:sym typeface="+mn-ea"/>
                  </a:rPr>
                  <a:t>and a weight decay coefficient of 1e-4. The learning rate was dynamically adjusted during training using a cosine annealing scheduler with the objective of enhancing convergence stability and performance. All experiments were implemented using the PyTorch framework and computed on NVIDIA 4090D GPU.</a:t>
                </a:r>
                <a:endParaRPr lang="en-US" altLang="zh-CN" sz="2220" b="0">
                  <a:solidFill>
                    <a:srgbClr val="000000"/>
                  </a:solidFill>
                  <a:latin typeface="Calibri" panose="020F0502020204030204" charset="0"/>
                  <a:ea typeface="Inter"/>
                  <a:cs typeface="Calibri" panose="020F05020202040302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custDataLst>
                  <p:tags r:id="rId2"/>
                </p:custDataLst>
              </p:nvPr>
            </p:nvSpPr>
            <p:spPr>
              <a:xfrm>
                <a:off x="203200" y="1271270"/>
                <a:ext cx="11198860" cy="5116830"/>
              </a:xfrm>
              <a:blipFill rotWithShape="1">
                <a:blip r:embed="rId3"/>
                <a:stretch>
                  <a:fillRect t="-7570"/>
                </a:stretch>
              </a:blipFill>
            </p:spPr>
            <p:txBody>
              <a:bodyPr/>
              <a:lstStyle/>
              <a:p>
                <a:r>
                  <a:rPr lang="zh-CN" altLang="en-US">
                    <a:noFill/>
                  </a:rPr>
                  <a:t> </a:t>
                </a:r>
              </a:p>
            </p:txBody>
          </p:sp>
        </mc:Fallback>
      </mc:AlternateContent>
      <p:sp>
        <p:nvSpPr>
          <p:cNvPr id="4" name="文本框 3"/>
          <p:cNvSpPr txBox="1"/>
          <p:nvPr/>
        </p:nvSpPr>
        <p:spPr>
          <a:xfrm>
            <a:off x="104775" y="156210"/>
            <a:ext cx="5829300" cy="1076325"/>
          </a:xfrm>
          <a:prstGeom prst="rect">
            <a:avLst/>
          </a:prstGeom>
          <a:noFill/>
        </p:spPr>
        <p:txBody>
          <a:bodyPr wrap="square" rtlCol="0">
            <a:spAutoFit/>
          </a:bodyPr>
          <a:p>
            <a:r>
              <a:rPr lang="en-US" altLang="zh-CN" sz="3200" b="1" dirty="0">
                <a:solidFill>
                  <a:schemeClr val="bg2">
                    <a:lumMod val="75000"/>
                  </a:schemeClr>
                </a:solidFill>
                <a:latin typeface="微软雅黑" panose="020B0503020204020204" charset="-122"/>
                <a:ea typeface="微软雅黑" panose="020B0503020204020204" charset="-122"/>
                <a:cs typeface="MiSans" pitchFamily="34" charset="-120"/>
                <a:sym typeface="+mn-ea"/>
              </a:rPr>
              <a:t>Experimental Design</a:t>
            </a:r>
            <a:endParaRPr lang="en-US" altLang="zh-CN" sz="3200" b="1" dirty="0">
              <a:solidFill>
                <a:schemeClr val="bg2">
                  <a:lumMod val="75000"/>
                </a:schemeClr>
              </a:solidFill>
              <a:latin typeface="微软雅黑" panose="020B0503020204020204" charset="-122"/>
              <a:ea typeface="微软雅黑" panose="020B0503020204020204" charset="-122"/>
              <a:cs typeface="MiSans" pitchFamily="34" charset="-120"/>
            </a:endParaRPr>
          </a:p>
          <a:p>
            <a:endParaRPr lang="en-US" altLang="zh-CN" sz="3200" b="1" dirty="0">
              <a:solidFill>
                <a:schemeClr val="bg2">
                  <a:lumMod val="75000"/>
                </a:schemeClr>
              </a:solidFill>
              <a:latin typeface="微软雅黑" panose="020B0503020204020204" charset="-122"/>
              <a:ea typeface="微软雅黑" panose="020B0503020204020204" charset="-122"/>
              <a:cs typeface="MiSans" pitchFamily="34" charset="-120"/>
            </a:endParaRPr>
          </a:p>
        </p:txBody>
      </p:sp>
    </p:spTree>
    <p:custDataLst>
      <p:tags r:id="rId4"/>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297180" y="121875"/>
            <a:ext cx="10800000" cy="720000"/>
          </a:xfrm>
        </p:spPr>
        <p:txBody>
          <a:bodyPr/>
          <a:p>
            <a:r>
              <a:rPr lang="en-US" altLang="zh-CN" spc="300" dirty="0">
                <a:latin typeface="+mn-ea"/>
                <a:cs typeface="MiSans" charset="-122"/>
                <a:sym typeface="+mn-ea"/>
              </a:rPr>
              <a:t>Results</a:t>
            </a:r>
            <a:endParaRPr lang="zh-CN" altLang="en-US"/>
          </a:p>
        </p:txBody>
      </p:sp>
      <p:sp>
        <p:nvSpPr>
          <p:cNvPr id="3" name="文本框 2"/>
          <p:cNvSpPr txBox="1"/>
          <p:nvPr/>
        </p:nvSpPr>
        <p:spPr>
          <a:xfrm>
            <a:off x="223520" y="855980"/>
            <a:ext cx="9825355" cy="398780"/>
          </a:xfrm>
          <a:prstGeom prst="rect">
            <a:avLst/>
          </a:prstGeom>
          <a:noFill/>
        </p:spPr>
        <p:txBody>
          <a:bodyPr wrap="square" rtlCol="0">
            <a:spAutoFit/>
          </a:bodyPr>
          <a:p>
            <a:r>
              <a:rPr lang="en-US" altLang="zh-CN" sz="2000">
                <a:latin typeface="Calibri" panose="020F0502020204030204" charset="0"/>
                <a:cs typeface="Calibri" panose="020F0502020204030204" charset="0"/>
              </a:rPr>
              <a:t>Our model's classification performance on the three datasets is shown below:</a:t>
            </a:r>
            <a:endParaRPr lang="zh-CN" altLang="en-US" sz="2000">
              <a:latin typeface="Calibri" panose="020F0502020204030204" charset="0"/>
              <a:cs typeface="Calibri" panose="020F0502020204030204" charset="0"/>
            </a:endParaRPr>
          </a:p>
        </p:txBody>
      </p:sp>
      <p:pic>
        <p:nvPicPr>
          <p:cNvPr id="4" name="图片 3"/>
          <p:cNvPicPr>
            <a:picLocks noChangeAspect="1"/>
          </p:cNvPicPr>
          <p:nvPr/>
        </p:nvPicPr>
        <p:blipFill>
          <a:blip r:embed="rId2"/>
          <a:stretch>
            <a:fillRect/>
          </a:stretch>
        </p:blipFill>
        <p:spPr>
          <a:xfrm>
            <a:off x="66675" y="1343025"/>
            <a:ext cx="8181975" cy="5061585"/>
          </a:xfrm>
          <a:prstGeom prst="rect">
            <a:avLst/>
          </a:prstGeom>
        </p:spPr>
      </p:pic>
      <p:pic>
        <p:nvPicPr>
          <p:cNvPr id="5" name="图片 4"/>
          <p:cNvPicPr>
            <a:picLocks noChangeAspect="1"/>
          </p:cNvPicPr>
          <p:nvPr/>
        </p:nvPicPr>
        <p:blipFill>
          <a:blip r:embed="rId3"/>
          <a:stretch>
            <a:fillRect/>
          </a:stretch>
        </p:blipFill>
        <p:spPr>
          <a:xfrm>
            <a:off x="8052435" y="2461260"/>
            <a:ext cx="4084955" cy="2116455"/>
          </a:xfrm>
          <a:prstGeom prst="rect">
            <a:avLst/>
          </a:prstGeom>
        </p:spPr>
      </p:pic>
    </p:spTree>
    <p:custDataLst>
      <p:tags r:id="rId4"/>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80010" y="66040"/>
            <a:ext cx="10800080" cy="552450"/>
          </a:xfrm>
        </p:spPr>
        <p:txBody>
          <a:bodyPr/>
          <a:p>
            <a:r>
              <a:rPr lang="en-US" altLang="zh-CN" dirty="0">
                <a:solidFill>
                  <a:schemeClr val="bg2">
                    <a:lumMod val="75000"/>
                  </a:schemeClr>
                </a:solidFill>
                <a:latin typeface="Calibri" panose="020F0502020204030204" charset="0"/>
                <a:ea typeface="MiSans" charset="-122"/>
                <a:cs typeface="Calibri" panose="020F0502020204030204" charset="0"/>
                <a:sym typeface="+mn-ea"/>
              </a:rPr>
              <a:t>Ablation Studies</a:t>
            </a:r>
            <a:endParaRPr lang="en-US" altLang="zh-CN" dirty="0">
              <a:solidFill>
                <a:schemeClr val="bg2">
                  <a:lumMod val="75000"/>
                </a:schemeClr>
              </a:solidFill>
              <a:latin typeface="Calibri" panose="020F0502020204030204" charset="0"/>
              <a:ea typeface="MiSans" charset="-122"/>
              <a:cs typeface="Calibri" panose="020F0502020204030204" charset="0"/>
              <a:sym typeface="+mn-ea"/>
            </a:endParaRPr>
          </a:p>
        </p:txBody>
      </p:sp>
      <p:pic>
        <p:nvPicPr>
          <p:cNvPr id="4" name="图片 3"/>
          <p:cNvPicPr>
            <a:picLocks noChangeAspect="1"/>
          </p:cNvPicPr>
          <p:nvPr/>
        </p:nvPicPr>
        <p:blipFill>
          <a:blip r:embed="rId2"/>
          <a:stretch>
            <a:fillRect/>
          </a:stretch>
        </p:blipFill>
        <p:spPr>
          <a:xfrm>
            <a:off x="6691630" y="1515745"/>
            <a:ext cx="5500370" cy="3825875"/>
          </a:xfrm>
          <a:prstGeom prst="rect">
            <a:avLst/>
          </a:prstGeom>
        </p:spPr>
      </p:pic>
      <p:sp>
        <p:nvSpPr>
          <p:cNvPr id="6" name="文本框 5"/>
          <p:cNvSpPr txBox="1"/>
          <p:nvPr/>
        </p:nvSpPr>
        <p:spPr>
          <a:xfrm>
            <a:off x="279400" y="835025"/>
            <a:ext cx="6116955" cy="6022975"/>
          </a:xfrm>
          <a:prstGeom prst="rect">
            <a:avLst/>
          </a:prstGeom>
          <a:noFill/>
        </p:spPr>
        <p:txBody>
          <a:bodyPr wrap="square" rtlCol="0">
            <a:noAutofit/>
          </a:bodyPr>
          <a:p>
            <a:pPr marL="0" indent="0">
              <a:lnSpc>
                <a:spcPts val="2800"/>
              </a:lnSpc>
              <a:spcBef>
                <a:spcPct val="0"/>
              </a:spcBef>
              <a:spcAft>
                <a:spcPct val="0"/>
              </a:spcAft>
            </a:pPr>
            <a:r>
              <a:rPr lang="en-US" altLang="zh-CN" sz="2000">
                <a:latin typeface="Calibri" panose="020F0502020204030204" charset="0"/>
                <a:cs typeface="Calibri" panose="020F0502020204030204" charset="0"/>
              </a:rPr>
              <a:t>Three variant models were constructed in order to evaluate the impact of attention mechanisms and cross-frequency interactions. The first model (NLNet) did not include a local attention layer, the second model (NGNet) did not include a global attention layer, and the third model (NANet) did not include any attention mechanism. The elimination of the local attention layer facilitates the evaluation of the significance of cross-frequency interaction features in terms of overall model performance. In a similar manner, the removal of the global attention layer facilitates the evaluation of the contribution of global features. The elimination of all attention mechanisms provides an in-depth assessment of their cumulative impact on model performance.</a:t>
            </a:r>
            <a:endParaRPr lang="en-US" altLang="zh-CN" sz="2000">
              <a:latin typeface="Calibri" panose="020F0502020204030204" charset="0"/>
              <a:cs typeface="Calibri" panose="020F0502020204030204" charset="0"/>
            </a:endParaRPr>
          </a:p>
        </p:txBody>
      </p:sp>
    </p:spTree>
    <p:custDataLst>
      <p:tags r:id="rId3"/>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695960" y="360045"/>
            <a:ext cx="5725795" cy="5360670"/>
          </a:xfrm>
        </p:spPr>
        <p:txBody>
          <a:bodyPr>
            <a:normAutofit/>
          </a:bodyPr>
          <a:p>
            <a:r>
              <a:rPr lang="en-US" altLang="zh-CN" sz="2220" b="0">
                <a:solidFill>
                  <a:schemeClr val="tx1"/>
                </a:solidFill>
                <a:latin typeface="Calibri" panose="020F0502020204030204" charset="0"/>
                <a:cs typeface="Calibri" panose="020F0502020204030204" charset="0"/>
              </a:rPr>
              <a:t>In order to evaluate the impact of cross-frequency interactions on model performance, experiments were conducted with different interaction operations. These experiments further illustrate the effect of cross-frequency interactions on model performance by employing various interaction operators. On the BCIC-IV-2a dataset, Concatenation achieved the best performance because it only performs channel stacking without mixing numerical values, thus preserving the most complete original discriminative information. Conversely, in the BCIC-IV-2b and HGD datasets, the Hadamard product outperforms other operations.</a:t>
            </a:r>
            <a:endParaRPr lang="en-US" altLang="zh-CN" sz="2220" b="0">
              <a:solidFill>
                <a:schemeClr val="tx1"/>
              </a:solidFill>
              <a:latin typeface="Calibri" panose="020F0502020204030204" charset="0"/>
              <a:cs typeface="Calibri" panose="020F0502020204030204" charset="0"/>
            </a:endParaRPr>
          </a:p>
        </p:txBody>
      </p:sp>
      <p:pic>
        <p:nvPicPr>
          <p:cNvPr id="3" name="图片 2"/>
          <p:cNvPicPr>
            <a:picLocks noChangeAspect="1"/>
          </p:cNvPicPr>
          <p:nvPr/>
        </p:nvPicPr>
        <p:blipFill>
          <a:blip r:embed="rId2"/>
          <a:stretch>
            <a:fillRect/>
          </a:stretch>
        </p:blipFill>
        <p:spPr>
          <a:xfrm>
            <a:off x="6728460" y="2666365"/>
            <a:ext cx="4998720" cy="2061845"/>
          </a:xfrm>
          <a:prstGeom prst="rect">
            <a:avLst/>
          </a:prstGeom>
        </p:spPr>
      </p:pic>
    </p:spTree>
    <p:custDataLst>
      <p:tags r:id="rId3"/>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177165" y="69215"/>
            <a:ext cx="10800080" cy="650875"/>
          </a:xfrm>
        </p:spPr>
        <p:txBody>
          <a:bodyPr/>
          <a:p>
            <a:r>
              <a:rPr lang="en-US" altLang="zh-CN" dirty="0">
                <a:solidFill>
                  <a:schemeClr val="bg2">
                    <a:lumMod val="75000"/>
                  </a:schemeClr>
                </a:solidFill>
                <a:latin typeface="MiSans" charset="-122"/>
                <a:ea typeface="MiSans" charset="-122"/>
                <a:cs typeface="MiSans" pitchFamily="34" charset="-120"/>
                <a:sym typeface="+mn-ea"/>
              </a:rPr>
              <a:t>Visualization</a:t>
            </a:r>
            <a:endParaRPr lang="en-US" altLang="zh-CN" dirty="0">
              <a:solidFill>
                <a:schemeClr val="bg2">
                  <a:lumMod val="75000"/>
                </a:schemeClr>
              </a:solidFill>
              <a:latin typeface="MiSans" charset="-122"/>
              <a:ea typeface="MiSans" charset="-122"/>
              <a:cs typeface="MiSans" pitchFamily="34" charset="-120"/>
              <a:sym typeface="+mn-ea"/>
            </a:endParaRPr>
          </a:p>
        </p:txBody>
      </p:sp>
      <p:sp>
        <p:nvSpPr>
          <p:cNvPr id="3" name="文本框 2"/>
          <p:cNvSpPr txBox="1"/>
          <p:nvPr/>
        </p:nvSpPr>
        <p:spPr>
          <a:xfrm>
            <a:off x="254000" y="884555"/>
            <a:ext cx="8636635" cy="587375"/>
          </a:xfrm>
          <a:prstGeom prst="rect">
            <a:avLst/>
          </a:prstGeom>
          <a:noFill/>
        </p:spPr>
        <p:txBody>
          <a:bodyPr wrap="square" rtlCol="0">
            <a:noAutofit/>
          </a:bodyPr>
          <a:p>
            <a:r>
              <a:rPr lang="en-US" altLang="zh-CN" sz="2000">
                <a:latin typeface="Calibri" panose="020F0502020204030204" charset="0"/>
                <a:cs typeface="Calibri" panose="020F0502020204030204" charset="0"/>
              </a:rPr>
              <a:t>We used confusion matrices, t-SNE, and Grad-CAM for visualization.</a:t>
            </a:r>
            <a:endParaRPr lang="zh-CN" altLang="en-US" sz="2000">
              <a:latin typeface="Calibri" panose="020F0502020204030204" charset="0"/>
              <a:cs typeface="Calibri" panose="020F0502020204030204" charset="0"/>
            </a:endParaRPr>
          </a:p>
        </p:txBody>
      </p:sp>
      <p:pic>
        <p:nvPicPr>
          <p:cNvPr id="4" name="图片 3"/>
          <p:cNvPicPr>
            <a:picLocks noChangeAspect="1"/>
          </p:cNvPicPr>
          <p:nvPr/>
        </p:nvPicPr>
        <p:blipFill>
          <a:blip r:embed="rId2"/>
          <a:stretch>
            <a:fillRect/>
          </a:stretch>
        </p:blipFill>
        <p:spPr>
          <a:xfrm>
            <a:off x="323850" y="1370330"/>
            <a:ext cx="5116195" cy="2485390"/>
          </a:xfrm>
          <a:prstGeom prst="rect">
            <a:avLst/>
          </a:prstGeom>
        </p:spPr>
      </p:pic>
      <p:pic>
        <p:nvPicPr>
          <p:cNvPr id="5" name="图片 4"/>
          <p:cNvPicPr>
            <a:picLocks noChangeAspect="1"/>
          </p:cNvPicPr>
          <p:nvPr/>
        </p:nvPicPr>
        <p:blipFill>
          <a:blip r:embed="rId3"/>
          <a:stretch>
            <a:fillRect/>
          </a:stretch>
        </p:blipFill>
        <p:spPr>
          <a:xfrm>
            <a:off x="6270625" y="1370330"/>
            <a:ext cx="5276850" cy="2486025"/>
          </a:xfrm>
          <a:prstGeom prst="rect">
            <a:avLst/>
          </a:prstGeom>
        </p:spPr>
      </p:pic>
      <p:pic>
        <p:nvPicPr>
          <p:cNvPr id="6" name="图片 5"/>
          <p:cNvPicPr>
            <a:picLocks noChangeAspect="1"/>
          </p:cNvPicPr>
          <p:nvPr/>
        </p:nvPicPr>
        <p:blipFill>
          <a:blip r:embed="rId4"/>
          <a:stretch>
            <a:fillRect/>
          </a:stretch>
        </p:blipFill>
        <p:spPr>
          <a:xfrm>
            <a:off x="3552190" y="3966845"/>
            <a:ext cx="4975860" cy="2649220"/>
          </a:xfrm>
          <a:prstGeom prst="rect">
            <a:avLst/>
          </a:prstGeom>
        </p:spPr>
      </p:pic>
    </p:spTree>
    <p:custDataLst>
      <p:tags r:id="rId5"/>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a:xfrm>
            <a:off x="163830" y="-45"/>
            <a:ext cx="10800000" cy="720000"/>
          </a:xfrm>
        </p:spPr>
        <p:txBody>
          <a:bodyPr/>
          <a:p>
            <a:r>
              <a:rPr lang="en-US" altLang="zh-CN" spc="300" dirty="0">
                <a:latin typeface="+mn-ea"/>
                <a:cs typeface="MiSans" charset="-122"/>
                <a:sym typeface="+mn-ea"/>
              </a:rPr>
              <a:t>Conclusion </a:t>
            </a:r>
            <a:endParaRPr lang="zh-CN" altLang="en-US"/>
          </a:p>
        </p:txBody>
      </p:sp>
      <p:sp>
        <p:nvSpPr>
          <p:cNvPr id="3" name="文本框 2"/>
          <p:cNvSpPr txBox="1"/>
          <p:nvPr/>
        </p:nvSpPr>
        <p:spPr>
          <a:xfrm>
            <a:off x="678180" y="862965"/>
            <a:ext cx="9819640" cy="5365115"/>
          </a:xfrm>
          <a:prstGeom prst="rect">
            <a:avLst/>
          </a:prstGeom>
          <a:noFill/>
        </p:spPr>
        <p:txBody>
          <a:bodyPr wrap="square" rtlCol="0">
            <a:noAutofit/>
          </a:bodyPr>
          <a:p>
            <a:r>
              <a:rPr lang="en-US" altLang="zh-CN" sz="2000">
                <a:latin typeface="Calibri" panose="020F0502020204030204" charset="0"/>
                <a:cs typeface="Calibri" panose="020F0502020204030204" charset="0"/>
              </a:rPr>
              <a:t>This </a:t>
            </a:r>
            <a:r>
              <a:rPr lang="en-US" altLang="zh-CN" sz="2000">
                <a:solidFill>
                  <a:srgbClr val="000000"/>
                </a:solidFill>
                <a:latin typeface="Calibri" panose="020F0502020204030204" charset="0"/>
                <a:ea typeface="Inter"/>
                <a:cs typeface="Calibri" panose="020F0502020204030204" charset="0"/>
                <a:sym typeface="+mn-ea"/>
              </a:rPr>
              <a:t>research</a:t>
            </a:r>
            <a:r>
              <a:rPr lang="en-US" altLang="zh-CN" sz="2000">
                <a:latin typeface="Calibri" panose="020F0502020204030204" charset="0"/>
                <a:cs typeface="Calibri" panose="020F0502020204030204" charset="0"/>
              </a:rPr>
              <a:t> introduces IFANet, a novel network for MI-EEG decoding that combines cross-frequency interactions with attention mechanisms. Experiments on three public datasets demonstrate that IFANet significantly outperforms existing state-of-the-art models. The efficacy and interpretability of the core components of the model are validated by ablation studies and Grad-CAM visualisations, respectively, thus highlighting its potential for practical applications in brain-computer interfaces. Subsequent research will concentrate on optimising real-time performance and cross-subject generalisation.</a:t>
            </a:r>
            <a:endParaRPr lang="zh-CN" altLang="en-US" sz="2000">
              <a:latin typeface="Calibri" panose="020F0502020204030204" charset="0"/>
              <a:cs typeface="Calibri" panose="020F0502020204030204" charset="0"/>
            </a:endParaRPr>
          </a:p>
        </p:txBody>
      </p:sp>
    </p:spTree>
    <p:custDataLst>
      <p:tags r:id="rId2"/>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2185" y="1878965"/>
            <a:ext cx="10127615" cy="2726055"/>
          </a:xfrm>
          <a:prstGeom prst="rect">
            <a:avLst/>
          </a:prstGeom>
          <a:noFill/>
        </p:spPr>
        <p:txBody>
          <a:bodyPr wrap="square" rtlCol="0">
            <a:noAutofit/>
          </a:bodyPr>
          <a:p>
            <a:pPr marL="0" indent="0" algn="ctr">
              <a:lnSpc>
                <a:spcPct val="100000"/>
              </a:lnSpc>
              <a:buNone/>
            </a:pPr>
            <a:r>
              <a:rPr lang="en-US" altLang="zh-CN" sz="3200" b="1" dirty="0">
                <a:latin typeface="Calibri" panose="020F0502020204030204" charset="0"/>
                <a:ea typeface="MiSans" charset="-122"/>
                <a:cs typeface="Calibri" panose="020F0502020204030204" charset="0"/>
                <a:sym typeface="+mn-ea"/>
              </a:rPr>
              <a:t>That’s all for my sharing. </a:t>
            </a:r>
            <a:endParaRPr lang="en-US" altLang="zh-CN" sz="3200" b="1" dirty="0">
              <a:solidFill>
                <a:schemeClr val="tx1"/>
              </a:solidFill>
              <a:latin typeface="Calibri" panose="020F0502020204030204" charset="0"/>
              <a:ea typeface="MiSans" charset="-122"/>
              <a:cs typeface="Calibri" panose="020F0502020204030204" charset="0"/>
            </a:endParaRPr>
          </a:p>
          <a:p>
            <a:pPr marL="0" indent="0" algn="ctr">
              <a:lnSpc>
                <a:spcPct val="100000"/>
              </a:lnSpc>
              <a:buNone/>
            </a:pPr>
            <a:r>
              <a:rPr lang="en-US" altLang="zh-CN" sz="3200" b="1" dirty="0">
                <a:latin typeface="Calibri" panose="020F0502020204030204" charset="0"/>
                <a:ea typeface="MiSans" charset="-122"/>
                <a:cs typeface="Calibri" panose="020F0502020204030204" charset="0"/>
                <a:sym typeface="+mn-ea"/>
              </a:rPr>
              <a:t>Thank you all for your listening!</a:t>
            </a:r>
            <a:endParaRPr lang="en-US" altLang="zh-CN" sz="3200" b="1" dirty="0">
              <a:solidFill>
                <a:schemeClr val="tx1"/>
              </a:solidFill>
              <a:latin typeface="Calibri" panose="020F0502020204030204" charset="0"/>
              <a:ea typeface="MiSans" charset="-122"/>
              <a:cs typeface="Calibri" panose="020F0502020204030204" charset="0"/>
            </a:endParaRPr>
          </a:p>
          <a:p>
            <a:pPr marL="0" indent="0" algn="ctr">
              <a:lnSpc>
                <a:spcPct val="100000"/>
              </a:lnSpc>
              <a:buNone/>
            </a:pPr>
            <a:r>
              <a:rPr lang="en-US" altLang="zh-CN" sz="3200" b="1" dirty="0">
                <a:latin typeface="Calibri" panose="020F0502020204030204" charset="0"/>
                <a:ea typeface="MiSans" charset="-122"/>
                <a:cs typeface="Calibri" panose="020F0502020204030204" charset="0"/>
                <a:sym typeface="+mn-ea"/>
              </a:rPr>
              <a:t> I welcome your questions and discussions.</a:t>
            </a:r>
            <a:endParaRPr lang="zh-CN" altLang="en-US" sz="3200">
              <a:latin typeface="Calibri" panose="020F0502020204030204" charset="0"/>
              <a:cs typeface="Calibri" panose="020F0502020204030204" charset="0"/>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3"/>
  <p:tag name="KSO_WM_UNIT_LAYERLEVEL" val="1"/>
  <p:tag name="KSO_WM_TAG_VERSION" val="3.0"/>
  <p:tag name="KSO_WM_BEAUTIFY_FLAG" val="#wm#"/>
  <p:tag name="KSO_WM_UNIT_TYPE" val="i"/>
  <p:tag name="KSO_WM_UNIT_INDEX" val="13"/>
</p:tagLst>
</file>

<file path=ppt/tags/tag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4.xml><?xml version="1.0" encoding="utf-8"?>
<p:tagLst xmlns:p="http://schemas.openxmlformats.org/presentationml/2006/main">
  <p:tag name="KSO_WM_UNIT_ISCONTENTSTITLE" val="0"/>
  <p:tag name="KSO_WM_UNIT_ISNUMDGMTITLE" val="0"/>
  <p:tag name="KSO_WM_UNIT_PRESET_TEXT" val=" WPS,a click to unlimited possibilities"/>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_1*b*1"/>
  <p:tag name="KSO_WM_UNIT_LAYERLEVEL" val="1"/>
  <p:tag name="KSO_WM_TAG_VERSION" val="3.0"/>
  <p:tag name="KSO_WM_BEAUTIFY_FLAG" val="#wm#"/>
  <p:tag name="KSO_WM_UNIT_CONTENT_GROUP_TYPE" val="contentchip"/>
</p:tagLst>
</file>

<file path=ppt/tags/tag5.xml><?xml version="1.0" encoding="utf-8"?>
<p:tagLst xmlns:p="http://schemas.openxmlformats.org/presentationml/2006/main">
  <p:tag name="KSO_WM_UNIT_ISCONTENTSTITLE" val="0"/>
  <p:tag name="KSO_WM_UNIT_ISNUMDGMTITLE" val="0"/>
  <p:tag name="KSO_WM_UNIT_PRESET_TEXT" val="添加文档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 name="KSO_WM_UNIT_CONTENT_GROUP_TYPE" val="contentchip"/>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13"/>
  <p:tag name="KSO_WM_UNIT_LAYERLEVEL" val="1"/>
  <p:tag name="KSO_WM_TAG_VERSION" val="3.0"/>
  <p:tag name="KSO_WM_BEAUTIFY_FLAG" val="#wm#"/>
  <p:tag name="KSO_WM_UNIT_TYPE" val="i"/>
  <p:tag name="KSO_WM_UNIT_INDEX" val="13"/>
</p:tagLst>
</file>

<file path=ppt/tags/tag17.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2"/>
  <p:tag name="KSO_WM_UNIT_LAYERLEVEL" val="1"/>
  <p:tag name="KSO_WM_TAG_VERSION" val="3.0"/>
  <p:tag name="KSO_WM_BEAUTIFY_FLAG" val="#wm#"/>
  <p:tag name="KSO_WM_UNIT_TYPE" val="i"/>
  <p:tag name="KSO_WM_UNIT_INDEX" val="2"/>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i*3"/>
  <p:tag name="KSO_WM_UNIT_LAYERLEVEL" val="1"/>
  <p:tag name="KSO_WM_TAG_VERSION" val="3.0"/>
  <p:tag name="KSO_WM_BEAUTIFY_FLAG" val="#wm#"/>
  <p:tag name="KSO_WM_UNIT_TYPE" val="i"/>
  <p:tag name="KSO_WM_UNIT_INDEX" val="3"/>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i*13"/>
  <p:tag name="KSO_WM_UNIT_LAYERLEVEL" val="1"/>
  <p:tag name="KSO_WM_TAG_VERSION" val="3.0"/>
  <p:tag name="KSO_WM_BEAUTIFY_FLAG" val="#wm#"/>
  <p:tag name="KSO_WM_UNIT_TYPE" val="i"/>
  <p:tag name="KSO_WM_UNIT_INDEX" val="13"/>
</p:tagLst>
</file>

<file path=ppt/tags/tag24.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 name="KSO_WM_UNIT_CONTENT_GROUP_TYPE" val="contentchip"/>
</p:tagLst>
</file>

<file path=ppt/tags/tag25.xml><?xml version="1.0" encoding="utf-8"?>
<p:tagLst xmlns:p="http://schemas.openxmlformats.org/presentationml/2006/main">
  <p:tag name="KSO_WM_UNIT_PRESET_TEXT" val="PART ONE"/>
  <p:tag name="KSO_WM_UNIT_NOCLEAR" val="0"/>
  <p:tag name="KSO_WM_UNIT_VALUE" val="6"/>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 name="KSO_WM_UNIT_CONTENT_GROUP_TYPE" val="contentchip"/>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3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2"/>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1_1"/>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2_1"/>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96"/>
  <p:tag name="KSO_WM_UNIT_TYPE" val="f"/>
  <p:tag name="KSO_WM_UNIT_INDEX"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i*13"/>
  <p:tag name="KSO_WM_UNIT_LAYERLEVEL" val="1"/>
  <p:tag name="KSO_WM_TAG_VERSION" val="3.0"/>
  <p:tag name="KSO_WM_BEAUTIFY_FLAG" val="#wm#"/>
  <p:tag name="KSO_WM_UNIT_TYPE" val="i"/>
  <p:tag name="KSO_WM_UNIT_INDEX" val="13"/>
</p:tagLst>
</file>

<file path=ppt/tags/tag6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66"/>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_11*i*1"/>
  <p:tag name="KSO_WM_UNIT_LAYERLEVEL" val="1"/>
  <p:tag name="KSO_WM_TAG_VERSION" val="3.0"/>
  <p:tag name="KSO_WM_BEAUTIFY_FLAG" val="#wm#"/>
  <p:tag name="KSO_WM_UNIT_TYPE" val="i"/>
  <p:tag name="KSO_WM_UNIT_INDEX"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67.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3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68.xml><?xml version="1.0" encoding="utf-8"?>
<p:tagLst xmlns:p="http://schemas.openxmlformats.org/presentationml/2006/main">
  <p:tag name="KSO_WM_UNIT_ISCONTENTSTITLE" val="0"/>
  <p:tag name="KSO_WM_UNIT_ISNUMDGMTITLE" val="0"/>
  <p:tag name="KSO_WM_UNIT_PRESET_TEXT" val="正文页-预设标题"/>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 name="KSO_WM_UNIT_CONTENT_GROUP_TYPE" val="titlestyle"/>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7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72"/>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031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TEMPLATE_CATEGORY" val="custom"/>
  <p:tag name="KSO_WM_TEMPLATE_INDEX" val="2023031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7.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0311"/>
  <p:tag name="KSO_WM_TEMPLATE_THUMBS_INDEX" val="1、9"/>
</p:tagLst>
</file>

<file path=ppt/tags/tag78.xml><?xml version="1.0" encoding="utf-8"?>
<p:tagLst xmlns:p="http://schemas.openxmlformats.org/presentationml/2006/main">
  <p:tag name="KSO_WM_UNIT_ISCONTENTSTITLE" val="0"/>
  <p:tag name="KSO_WM_UNIT_ISNUMDGMTITLE" val="0"/>
  <p:tag name="KSO_WM_UNIT_NOCLEAR" val="0"/>
  <p:tag name="KSO_WM_UNIT_VALUE" val="17"/>
  <p:tag name="KSO_WM_UNIT_HIGHLIGHT" val="0"/>
  <p:tag name="KSO_WM_UNIT_COMPATIBLE" val="0"/>
  <p:tag name="KSO_WM_UNIT_DIAGRAM_ISNUMVISUAL" val="0"/>
  <p:tag name="KSO_WM_UNIT_DIAGRAM_ISREFERUNIT" val="0"/>
  <p:tag name="KSO_WM_UNIT_TYPE" val="b"/>
  <p:tag name="KSO_WM_UNIT_INDEX" val="1"/>
  <p:tag name="KSO_WM_UNIT_ID" val="custom20230311_1*b*1"/>
  <p:tag name="KSO_WM_TEMPLATE_CATEGORY" val="custom"/>
  <p:tag name="KSO_WM_TEMPLATE_INDEX" val="20230311"/>
  <p:tag name="KSO_WM_UNIT_LAYERLEVEL" val="1"/>
  <p:tag name="KSO_WM_TAG_VERSION" val="3.0"/>
  <p:tag name="KSO_WM_BEAUTIFY_FLAG" val="#wm#"/>
  <p:tag name="KSO_WM_UNIT_CONTENT_GROUP_TYPE" val="contentchip"/>
  <p:tag name="KSO_WM_UNIT_PRESET_TEXT" val=" WPS,a click to unlimited possibilities"/>
  <p:tag name="KSO_WM_UNIT_TEXT_TYPE" val="1"/>
</p:tagLst>
</file>

<file path=ppt/tags/tag79.xml><?xml version="1.0" encoding="utf-8"?>
<p:tagLst xmlns:p="http://schemas.openxmlformats.org/presentationml/2006/main">
  <p:tag name="KSO_WM_SLIDE_ID" val="custom20230311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3.0"/>
  <p:tag name="KSO_WM_BEAUTIFY_FLAG" val="#wm#"/>
  <p:tag name="KSO_WM_TEMPLATE_CATEGORY" val="custom"/>
  <p:tag name="KSO_WM_TEMPLATE_INDEX" val="20230311"/>
  <p:tag name="KSO_WM_SLIDE_LAYOUT" val="a_b_f"/>
  <p:tag name="KSO_WM_SLIDE_LAYOUT_CNT" val="1_1_1"/>
  <p:tag name="KSO_WM_TEMPLATE_THUMBS_INDEX" val="1、9"/>
  <p:tag name="KSO_WM_SLIDE_CONTENT_AREA" val="{&quot;left&quot;:&quot;312.85&quot;,&quot;top&quot;:&quot;117.3&quot;,&quot;width&quot;:&quot;619.95&quot;,&quot;height&quot;:&quot;244.5&quot;}"/>
  <p:tag name="KSO_WM_SLIDE_THEME_ID" val="3303377"/>
  <p:tag name="KSO_WM_SLIDE_THEME_NAME" val="渐变胶囊简约风"/>
</p:tagLst>
</file>

<file path=ppt/tags/tag80.xml><?xml version="1.0" encoding="utf-8"?>
<p:tagLst xmlns:p="http://schemas.openxmlformats.org/presentationml/2006/main">
  <p:tag name="KSO_WM_UNIT_ISCONTENTSTITLE" val="1"/>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30311_4*a*1"/>
  <p:tag name="KSO_WM_TEMPLATE_CATEGORY" val="custom"/>
  <p:tag name="KSO_WM_TEMPLATE_INDEX" val="20230311"/>
  <p:tag name="KSO_WM_UNIT_LAYERLEVEL" val="1"/>
  <p:tag name="KSO_WM_TAG_VERSION" val="3.0"/>
  <p:tag name="KSO_WM_BEAUTIFY_FLAG" val="#wm#"/>
  <p:tag name="KSO_WM_DIAGRAM_GROUP_CODE" val="l1-1"/>
  <p:tag name="KSO_WM_UNIT_TEXT_FILL_FORE_SCHEMECOLOR_INDEX" val="5"/>
  <p:tag name="KSO_WM_UNIT_TEXT_FILL_TYPE" val="1"/>
  <p:tag name="KSO_WM_UNIT_USESOURCEFORMAT_APPLY"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custom20230311_4*l_h_i*1_1_1"/>
  <p:tag name="KSO_WM_TEMPLATE_CATEGORY" val="custom"/>
  <p:tag name="KSO_WM_TEMPLATE_INDEX" val="20230311"/>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USESOURCEFORMAT_APPLY" val="1"/>
</p:tagLst>
</file>

<file path=ppt/tags/tag82.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custom"/>
  <p:tag name="KSO_WM_TEMPLATE_INDEX" val="20230311"/>
  <p:tag name="KSO_WM_UNIT_LAYERLEVEL" val="1_1_1"/>
  <p:tag name="KSO_WM_TAG_VERSION" val="3.0"/>
  <p:tag name="KSO_WM_BEAUTIFY_FLAG" val="#wm#"/>
  <p:tag name="KSO_WM_DIAGRAM_GROUP_CODE" val="l1-1"/>
  <p:tag name="KSO_WM_UNIT_TYPE" val="l_h_f"/>
  <p:tag name="KSO_WM_UNIT_ID" val="custom20230311_4*l_h_f*1_1_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a"/>
  <p:tag name="KSO_WM_UNIT_PRESET_TEXT" val="单击添加目录标题"/>
  <p:tag name="KSO_WM_UNIT_TEXT_TYPE" val="1"/>
  <p:tag name="KSO_WM_UNIT_TEXT_FILL_FORE_SCHEMECOLOR_INDEX" val="5"/>
  <p:tag name="KSO_WM_UNIT_TEXT_FILL_TYPE" val="1"/>
  <p:tag name="KSO_WM_UNIT_USESOURCEFORMAT_APPLY"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custom20230311_4*l_h_i*1_2_1"/>
  <p:tag name="KSO_WM_TEMPLATE_CATEGORY" val="custom"/>
  <p:tag name="KSO_WM_TEMPLATE_INDEX" val="20230311"/>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USESOURCEFORMAT_APPLY" val="1"/>
</p:tagLst>
</file>

<file path=ppt/tags/tag84.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custom"/>
  <p:tag name="KSO_WM_TEMPLATE_INDEX" val="20230311"/>
  <p:tag name="KSO_WM_UNIT_LAYERLEVEL" val="1_1_1"/>
  <p:tag name="KSO_WM_TAG_VERSION" val="3.0"/>
  <p:tag name="KSO_WM_BEAUTIFY_FLAG" val="#wm#"/>
  <p:tag name="KSO_WM_DIAGRAM_GROUP_CODE" val="l1-1"/>
  <p:tag name="KSO_WM_UNIT_TYPE" val="l_h_f"/>
  <p:tag name="KSO_WM_UNIT_ID" val="custom20230311_4*l_h_f*1_2_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a"/>
  <p:tag name="KSO_WM_UNIT_PRESET_TEXT" val="单击添加目录标题"/>
  <p:tag name="KSO_WM_UNIT_TEXT_TYPE" val="1"/>
  <p:tag name="KSO_WM_UNIT_TEXT_FILL_FORE_SCHEMECOLOR_INDEX" val="5"/>
  <p:tag name="KSO_WM_UNIT_TEXT_FILL_TYPE" val="1"/>
  <p:tag name="KSO_WM_UNIT_USESOURCEFORMAT_APPLY" val="1"/>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custom20230311_4*l_h_i*1_3_1"/>
  <p:tag name="KSO_WM_TEMPLATE_CATEGORY" val="custom"/>
  <p:tag name="KSO_WM_TEMPLATE_INDEX" val="20230311"/>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USESOURCEFORMAT_APPLY" val="1"/>
</p:tagLst>
</file>

<file path=ppt/tags/tag86.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custom"/>
  <p:tag name="KSO_WM_TEMPLATE_INDEX" val="20230311"/>
  <p:tag name="KSO_WM_UNIT_LAYERLEVEL" val="1_1_1"/>
  <p:tag name="KSO_WM_TAG_VERSION" val="3.0"/>
  <p:tag name="KSO_WM_BEAUTIFY_FLAG" val="#wm#"/>
  <p:tag name="KSO_WM_DIAGRAM_GROUP_CODE" val="l1-1"/>
  <p:tag name="KSO_WM_UNIT_TYPE" val="l_h_f"/>
  <p:tag name="KSO_WM_UNIT_ID" val="custom20230311_4*l_h_f*1_3_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a"/>
  <p:tag name="KSO_WM_UNIT_PRESET_TEXT" val="单击添加目录标题"/>
  <p:tag name="KSO_WM_UNIT_TEXT_TYPE" val="1"/>
  <p:tag name="KSO_WM_UNIT_TEXT_FILL_FORE_SCHEMECOLOR_INDEX" val="5"/>
  <p:tag name="KSO_WM_UNIT_TEXT_FILL_TYPE" val="1"/>
  <p:tag name="KSO_WM_UNIT_USESOURCEFORMAT_APPLY" val="1"/>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11_4*l_h_i*1_4_1"/>
  <p:tag name="KSO_WM_TEMPLATE_CATEGORY" val="custom"/>
  <p:tag name="KSO_WM_TEMPLATE_INDEX" val="20230311"/>
  <p:tag name="KSO_WM_UNIT_LAYERLEVEL" val="1_1_1"/>
  <p:tag name="KSO_WM_TAG_VERSION" val="3.0"/>
  <p:tag name="KSO_WM_BEAUTIFY_FLAG" val="#wm#"/>
  <p:tag name="KSO_WM_DIAGRAM_GROUP_CODE" val="l1-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USESOURCEFORMAT_APPLY" val="1"/>
</p:tagLst>
</file>

<file path=ppt/tags/tag88.xml><?xml version="1.0" encoding="utf-8"?>
<p:tagLst xmlns:p="http://schemas.openxmlformats.org/presentationml/2006/main">
  <p:tag name="KSO_WM_UNIT_ISCONTENTSTITLE" val="1"/>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custom"/>
  <p:tag name="KSO_WM_TEMPLATE_INDEX" val="20230311"/>
  <p:tag name="KSO_WM_UNIT_LAYERLEVEL" val="1_1_1"/>
  <p:tag name="KSO_WM_TAG_VERSION" val="3.0"/>
  <p:tag name="KSO_WM_BEAUTIFY_FLAG" val="#wm#"/>
  <p:tag name="KSO_WM_DIAGRAM_GROUP_CODE" val="l1-1"/>
  <p:tag name="KSO_WM_UNIT_TYPE" val="l_h_f"/>
  <p:tag name="KSO_WM_UNIT_ID" val="custom20230311_4*l_h_f*1_4_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a"/>
  <p:tag name="KSO_WM_UNIT_PRESET_TEXT" val="单击添加目录标题"/>
  <p:tag name="KSO_WM_UNIT_TEXT_TYPE" val="1"/>
  <p:tag name="KSO_WM_UNIT_TEXT_FILL_FORE_SCHEMECOLOR_INDEX" val="5"/>
  <p:tag name="KSO_WM_UNIT_TEXT_FILL_TYPE" val="1"/>
  <p:tag name="KSO_WM_UNIT_USESOURCEFORMAT_APPLY"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custom20230311_4*l_h_i*1_4_1"/>
  <p:tag name="KSO_WM_TEMPLATE_CATEGORY" val="custom"/>
  <p:tag name="KSO_WM_TEMPLATE_INDEX" val="20230311"/>
  <p:tag name="KSO_WM_UNIT_LAYERLEVEL" val="1_1_1"/>
  <p:tag name="KSO_WM_TAG_VERSION" val="3.0"/>
  <p:tag name="KSO_WM_DIAGRAM_GROUP_CODE" val="l1-1"/>
  <p:tag name="KSO_WM_DIAGRAM_VERSION" val="3"/>
  <p:tag name="KSO_WM_DIAGRAM_MAX_ITEMCNT" val="6"/>
  <p:tag name="KSO_WM_DIAGRAM_MIN_ITEMCNT" val="2"/>
  <p:tag name="KSO_WM_DIAGRAM_VIRTUALLY_FRAME" val="{&quot;height&quot;:481.8035461425781,&quot;left&quot;:463.69149954728255,&quot;top&quot;:37.78759700745104,&quot;width&quot;:396.6141662597656}"/>
  <p:tag name="KSO_WM_DIAGRAM_COLOR_TRICK" val="1"/>
  <p:tag name="KSO_WM_DIAGRAM_COLOR_TEXT_CAN_REMOVE" val="n"/>
  <p:tag name="KSO_WM_DIAGRAM_COLOR_MATCH_VALUE" val="{&quot;shape&quot;:{&quot;fill&quot;:{&quot;gradient&quot;:[{&quot;brightness&quot;:0,&quot;colorType&quot;:1,&quot;foreColorIndex&quot;:5,&quot;pos&quot;:0,&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USESOURCEFORMAT_APPLY" val="1"/>
</p:tagLst>
</file>

<file path=ppt/tags/tag90.xml><?xml version="1.0" encoding="utf-8"?>
<p:tagLst xmlns:p="http://schemas.openxmlformats.org/presentationml/2006/main">
  <p:tag name="KSO_WM_SLIDE_ID" val="custom20230311_4"/>
  <p:tag name="KSO_WM_TEMPLATE_SUBCATEGORY" val="29"/>
  <p:tag name="KSO_WM_TEMPLATE_MASTER_TYPE" val="0"/>
  <p:tag name="KSO_WM_TEMPLATE_COLOR_TYPE" val="0"/>
  <p:tag name="KSO_WM_SLIDE_ITEM_CNT" val="4"/>
  <p:tag name="KSO_WM_SLIDE_INDEX" val="4"/>
  <p:tag name="KSO_WM_DIAGRAM_GROUP_CODE" val="l1-1"/>
  <p:tag name="KSO_WM_SLIDE_DIAGTYPE" val="l"/>
  <p:tag name="KSO_WM_TAG_VERSION" val="3.0"/>
  <p:tag name="KSO_WM_BEAUTIFY_FLAG" val="#wm#"/>
  <p:tag name="KSO_WM_TEMPLATE_CATEGORY" val="custom"/>
  <p:tag name="KSO_WM_TEMPLATE_INDEX" val="20230311"/>
  <p:tag name="KSO_WM_SLIDE_LAYOUT" val="a_l"/>
  <p:tag name="KSO_WM_SLIDE_LAYOUT_CNT" val="1_1"/>
  <p:tag name="KSO_WM_SLIDE_TYPE" val="contents"/>
  <p:tag name="KSO_WM_SLIDE_SUBTYPE" val="diag"/>
</p:tagLst>
</file>

<file path=ppt/tags/tag9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3_1*a*1"/>
  <p:tag name="KSO_WM_TEMPLATE_CATEGORY" val="custom"/>
  <p:tag name="KSO_WM_TEMPLATE_INDEX" val="20231183"/>
  <p:tag name="KSO_WM_UNIT_LAYERLEVEL" val="1"/>
  <p:tag name="KSO_WM_TAG_VERSION" val="3.0"/>
  <p:tag name="KSO_WM_BEAUTIFY_FLAG" val="#wm#"/>
  <p:tag name="KSO_WM_UNIT_PRESET_TEXT" val="单击此处添加标题"/>
</p:tagLst>
</file>

<file path=ppt/tags/tag92.xml><?xml version="1.0" encoding="utf-8"?>
<p:tagLst xmlns:p="http://schemas.openxmlformats.org/presentationml/2006/main">
  <p:tag name="KSO_WM_SLIDE_ID" val="custom20231183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0311"/>
  <p:tag name="KSO_WM_SLIDE_TYPE" val="text"/>
  <p:tag name="KSO_WM_SLIDE_SUBTYPE" val="diag"/>
  <p:tag name="KSO_WM_SLIDE_SIZE" val="331.4*206.081"/>
  <p:tag name="KSO_WM_SLIDE_POSITION" val="580.2*200.4"/>
  <p:tag name="KSO_WM_SLIDE_LAYOUT" val="a_α_h"/>
  <p:tag name="KSO_WM_SLIDE_LAYOUT_CNT" val="1_1_1"/>
  <p:tag name="KSO_WM_SPECIAL_SOURCE" val="bdnull"/>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94.xml><?xml version="1.0" encoding="utf-8"?>
<p:tagLst xmlns:p="http://schemas.openxmlformats.org/presentationml/2006/main">
  <p:tag name="KSO_WM_BEAUTIFY_FLAG" val="#wm#"/>
  <p:tag name="KSO_WM_TEMPLATE_CATEGORY" val="custom"/>
  <p:tag name="KSO_WM_TEMPLATE_INDEX" val="2023031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96.xml><?xml version="1.0" encoding="utf-8"?>
<p:tagLst xmlns:p="http://schemas.openxmlformats.org/presentationml/2006/main">
  <p:tag name="KSO_WM_BEAUTIFY_FLAG" val="#wm#"/>
  <p:tag name="KSO_WM_TEMPLATE_CATEGORY" val="custom"/>
  <p:tag name="KSO_WM_TEMPLATE_INDEX" val="20230311"/>
</p:tagLst>
</file>

<file path=ppt/tags/tag97.xml><?xml version="1.0" encoding="utf-8"?>
<p:tagLst xmlns:p="http://schemas.openxmlformats.org/presentationml/2006/main">
  <p:tag name="KSO_WM_BEAUTIFY_FLAG" val="#wm#"/>
  <p:tag name="KSO_WM_TEMPLATE_CATEGORY" val="custom"/>
  <p:tag name="KSO_WM_TEMPLATE_INDEX" val="2023031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99.xml><?xml version="1.0" encoding="utf-8"?>
<p:tagLst xmlns:p="http://schemas.openxmlformats.org/presentationml/2006/main">
  <p:tag name="KSO_WM_BEAUTIFY_FLAG" val="#wm#"/>
  <p:tag name="KSO_WM_TEMPLATE_CATEGORY" val="custom"/>
  <p:tag name="KSO_WM_TEMPLATE_INDEX" val="2023031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1.xml><?xml version="1.0" encoding="utf-8"?>
<p:tagLst xmlns:p="http://schemas.openxmlformats.org/presentationml/2006/main">
  <p:tag name="KSO_WM_BEAUTIFY_FLAG" val="#wm#"/>
  <p:tag name="KSO_WM_TEMPLATE_CATEGORY" val="custom"/>
  <p:tag name="KSO_WM_TEMPLATE_INDEX" val="2023031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4.xml><?xml version="1.0" encoding="utf-8"?>
<p:tagLst xmlns:p="http://schemas.openxmlformats.org/presentationml/2006/main">
  <p:tag name="KSO_WM_BEAUTIFY_FLAG" val="#wm#"/>
  <p:tag name="KSO_WM_TEMPLATE_CATEGORY" val="custom"/>
  <p:tag name="KSO_WM_TEMPLATE_INDEX" val="2023031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6.xml><?xml version="1.0" encoding="utf-8"?>
<p:tagLst xmlns:p="http://schemas.openxmlformats.org/presentationml/2006/main">
  <p:tag name="KSO_WM_BEAUTIFY_FLAG" val="#wm#"/>
  <p:tag name="KSO_WM_TEMPLATE_CATEGORY" val="custom"/>
  <p:tag name="KSO_WM_TEMPLATE_INDEX" val="2023031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08.xml><?xml version="1.0" encoding="utf-8"?>
<p:tagLst xmlns:p="http://schemas.openxmlformats.org/presentationml/2006/main">
  <p:tag name="KSO_WM_BEAUTIFY_FLAG" val="#wm#"/>
  <p:tag name="KSO_WM_TEMPLATE_CATEGORY" val="custom"/>
  <p:tag name="KSO_WM_TEMPLATE_INDEX" val="2023031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0.xml><?xml version="1.0" encoding="utf-8"?>
<p:tagLst xmlns:p="http://schemas.openxmlformats.org/presentationml/2006/main">
  <p:tag name="KSO_WM_BEAUTIFY_FLAG" val="#wm#"/>
  <p:tag name="KSO_WM_TEMPLATE_CATEGORY" val="custom"/>
  <p:tag name="KSO_WM_TEMPLATE_INDEX" val="2023031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2.xml><?xml version="1.0" encoding="utf-8"?>
<p:tagLst xmlns:p="http://schemas.openxmlformats.org/presentationml/2006/main">
  <p:tag name="KSO_WM_BEAUTIFY_FLAG" val="#wm#"/>
  <p:tag name="KSO_WM_TEMPLATE_CATEGORY" val="custom"/>
  <p:tag name="KSO_WM_TEMPLATE_INDEX" val="2023031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14.xml><?xml version="1.0" encoding="utf-8"?>
<p:tagLst xmlns:p="http://schemas.openxmlformats.org/presentationml/2006/main">
  <p:tag name="KSO_WM_BEAUTIFY_FLAG" val="#wm#"/>
  <p:tag name="KSO_WM_TEMPLATE_CATEGORY" val="custom"/>
  <p:tag name="KSO_WM_TEMPLATE_INDEX" val="20230311"/>
</p:tagLst>
</file>

<file path=ppt/tags/tag115.xml><?xml version="1.0" encoding="utf-8"?>
<p:tagLst xmlns:p="http://schemas.openxmlformats.org/presentationml/2006/main">
  <p:tag name="KSO_WM_SLIDE_ID" val="custom20230311_9"/>
  <p:tag name="KSO_WM_TEMPLATE_SUBCATEGORY" val="29"/>
  <p:tag name="KSO_WM_TEMPLATE_MASTER_TYPE" val="0"/>
  <p:tag name="KSO_WM_TEMPLATE_COLOR_TYPE" val="0"/>
  <p:tag name="KSO_WM_SLIDE_ITEM_CNT" val="0"/>
  <p:tag name="KSO_WM_SLIDE_INDEX" val="9"/>
  <p:tag name="KSO_WM_TAG_VERSION" val="3.0"/>
  <p:tag name="KSO_WM_BEAUTIFY_FLAG" val="#wm#"/>
  <p:tag name="KSO_WM_TEMPLATE_CATEGORY" val="custom"/>
  <p:tag name="KSO_WM_TEMPLATE_INDEX" val="20230311"/>
  <p:tag name="KSO_WM_SLIDE_LAYOUT" val="a_f"/>
  <p:tag name="KSO_WM_SLIDE_LAYOUT_CNT" val="1_1"/>
  <p:tag name="KSO_WM_SLIDE_TYPE" val="endPage"/>
  <p:tag name="KSO_WM_SLIDE_SUBTYPE" val="pureTxt"/>
  <p:tag name="KSO_WM_SLIDE_CONTENT_AREA" val="{&quot;left&quot;:&quot;47.50008&quot;,&quot;top&quot;:&quot;152.4&quot;,&quot;width&quot;:&quot;612.5&quot;,&quot;height&quot;:&quot;244.5&quot;}"/>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渐变胶囊简约风">
  <a:themeElements>
    <a:clrScheme name="自定义 17">
      <a:dk1>
        <a:srgbClr val="000000"/>
      </a:dk1>
      <a:lt1>
        <a:srgbClr val="FFFFFF"/>
      </a:lt1>
      <a:dk2>
        <a:srgbClr val="32107E"/>
      </a:dk2>
      <a:lt2>
        <a:srgbClr val="D8E4FB"/>
      </a:lt2>
      <a:accent1>
        <a:srgbClr val="3A76E9"/>
      </a:accent1>
      <a:accent2>
        <a:srgbClr val="6868EA"/>
      </a:accent2>
      <a:accent3>
        <a:srgbClr val="8152EA"/>
      </a:accent3>
      <a:accent4>
        <a:srgbClr val="279EEA"/>
      </a:accent4>
      <a:accent5>
        <a:srgbClr val="13C7EC"/>
      </a:accent5>
      <a:accent6>
        <a:srgbClr val="36D8D4"/>
      </a:accent6>
      <a:hlink>
        <a:srgbClr val="0563C1"/>
      </a:hlink>
      <a:folHlink>
        <a:srgbClr val="954F72"/>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6618</Words>
  <Application>WPS 演示</Application>
  <PresentationFormat>宽屏</PresentationFormat>
  <Paragraphs>86</Paragraphs>
  <Slides>15</Slides>
  <Notes>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15</vt:i4>
      </vt:variant>
    </vt:vector>
  </HeadingPairs>
  <TitlesOfParts>
    <vt:vector size="30" baseType="lpstr">
      <vt:lpstr>Arial</vt:lpstr>
      <vt:lpstr>宋体</vt:lpstr>
      <vt:lpstr>Wingdings</vt:lpstr>
      <vt:lpstr>MiSans</vt:lpstr>
      <vt:lpstr>Calibri</vt:lpstr>
      <vt:lpstr>Calibri</vt:lpstr>
      <vt:lpstr>MiSans</vt:lpstr>
      <vt:lpstr>Calibri</vt:lpstr>
      <vt:lpstr>Inter</vt:lpstr>
      <vt:lpstr>FFont-Family</vt:lpstr>
      <vt:lpstr>微软雅黑</vt:lpstr>
      <vt:lpstr>Arial Unicode MS</vt:lpstr>
      <vt:lpstr>Cambria Math</vt:lpstr>
      <vt:lpstr>WPS</vt:lpstr>
      <vt:lpstr>渐变胶囊简约风</vt:lpstr>
      <vt:lpstr>PowerPoint 演示文稿</vt:lpstr>
      <vt:lpstr>CONTENTS</vt:lpstr>
      <vt:lpstr>Motivation</vt:lpstr>
      <vt:lpstr>Method</vt:lpstr>
      <vt:lpstr>The proposed network architecture consists of three main components: a feature extraction module, a cross-frequency interaction self-attention module, and a classification module.The design is as follows:</vt:lpstr>
      <vt:lpstr>PowerPoint 演示文稿</vt:lpstr>
      <vt:lpstr>Cross-frequency interaction self-attention module</vt:lpstr>
      <vt:lpstr>Experiment</vt:lpstr>
      <vt:lpstr>Data Augmentation: Adopted a "temporal segmentation and recombination" strategy, segmenting signals along the time axis and randomly concatenating them to alleviate overfitting and class imbalance.  Training Strategy​​: Subject-dependent training was adopted, with a separate model trained for each subject, aligning with real-world BCI applications.  ​​Comparative Models​​: To validate the effectiveness of the proposed model, we selected five state-of-the-art (SOTA) deep learning architectures as baselines for a comprehensive comparative analysis. To ensure fairness and comparability, all baseline models were implemented strictly according to the architectures and training configurations described in their original papers and re-evaluated on the three datasets under identical experimental conditions. The selected baseline models are: DeepConvNet, EEGNet, IFNet, Conformer and IFBCLNet.  Training Parameters: The model underwent over 2000 epochs of training, with loss calculated using mean cross-entropy loss. The AdamW optimizer\cite{AdamW} was employed, initialized with a learning rate of $2^{-12}$ and a weight decay coefficient of 1e-4. The learning rate was dynamically adjusted during training using a cosine annealing scheduler with the objective of enhancing convergence stability and performance. All experiments were implemented using the PyTorch framework and computed on NVIDIA 4090D GPU.</vt:lpstr>
      <vt:lpstr>Results</vt:lpstr>
      <vt:lpstr>Ablation Studies</vt:lpstr>
      <vt:lpstr>In order to evaluate the impact of cross-frequency interactions on model performance, experiments were conducted with different interaction operations. These experiments further illustrate the effect of cross-frequency interactions on model performance by employing various interaction operators. On the BCIC-IV-2a dataset, Concatenation achieved the best performance because it only performs channel stacking without mixing numerical values, thus preserving the most complete original discriminative information. Conversely, in the BCIC-IV-2b and HGD datasets, the Hadamard product outperforms other operations.</vt:lpstr>
      <vt:lpstr>Visualization</vt:lpstr>
      <vt:lpstr>Conclusion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ZY</dc:creator>
  <cp:lastModifiedBy>老痞</cp:lastModifiedBy>
  <cp:revision>16</cp:revision>
  <dcterms:created xsi:type="dcterms:W3CDTF">2023-08-09T12:44:00Z</dcterms:created>
  <dcterms:modified xsi:type="dcterms:W3CDTF">2026-09-03T15:01:16Z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11BFA663E5D94A68A9C10B6F176F64E7_12</vt:lpwstr>
  </property>
</Properties>
</file>