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Helvetica Neue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HelveticaNeue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elveticaNeue-italic.fntdata"/><Relationship Id="rId25" Type="http://schemas.openxmlformats.org/officeDocument/2006/relationships/font" Target="fonts/HelveticaNeue-bold.fntdata"/><Relationship Id="rId27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6879f827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6879f827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752240607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f75224060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ab11036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fab11036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b79530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fab79530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abf67aa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fabf67aa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837e593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f837e593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837e59338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f837e59338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acd9d3a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facd9d3a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facd9d3a65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facd9d3a65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acd9d3a65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facd9d3a65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facd9d3a65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facd9d3a65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facd9d3a65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facd9d3a65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facd9d3a65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facd9d3a65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facd9d3a65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facd9d3a65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facd9d3a65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3facd9d3a65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facd9d3a65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facd9d3a65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fad6f8fe95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fad6f8fe9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aaafoundation.org/drowsy-driving-in-fatal-crashes-united-states-2017-202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image depicts the logo and information for the 2026 edition of the IEEE SMC (Smallest Minds Conference) held in Bellevue, Washington, USA.&#10;&#10;AI-generated content may be incorrect."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7771"/>
            <a:ext cx="9140700" cy="270840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12" kx="0" rotWithShape="0" algn="bl" stA="38000" stPos="0" sy="-100000" ky="0"/>
          </a:effectLst>
        </p:spPr>
      </p:pic>
      <p:sp>
        <p:nvSpPr>
          <p:cNvPr id="55" name="Google Shape;55;p13"/>
          <p:cNvSpPr/>
          <p:nvPr/>
        </p:nvSpPr>
        <p:spPr>
          <a:xfrm>
            <a:off x="184700" y="1984725"/>
            <a:ext cx="6436500" cy="53730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lang="en"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Cognify: A Mobile-Optimized Edge Architecture for 4-Channel EEG Cognitive State Classification</a:t>
            </a:r>
            <a:endParaRPr sz="25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11480" y="3151632"/>
            <a:ext cx="54864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Alessia Ioana Brinzarea Iamandi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11480" y="3575456"/>
            <a:ext cx="5486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Monta Vista High School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Cupertino, CA, USA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377190" y="192024"/>
            <a:ext cx="5486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Motivation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" name="Google Shape;63;p14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" name="Google Shape;64;p14"/>
          <p:cNvSpPr/>
          <p:nvPr/>
        </p:nvSpPr>
        <p:spPr>
          <a:xfrm>
            <a:off x="411475" y="1273809"/>
            <a:ext cx="3931800" cy="1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30-40% of high-school students report burnout, often undetected until performance declines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Cognitive lapses are safety-critical in aviation and driving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411480" y="938074"/>
            <a:ext cx="393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7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The Problem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4754880" y="938074"/>
            <a:ext cx="4023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7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Obstacles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4754875" y="1273809"/>
            <a:ext cx="4023300" cy="15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Mobile devices cannot sustain 128-channel compute, memory, or thermal load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Consumer-EEG studies are small (typically fewer than 30 subjects) which limits generalizability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14" title="Screenshot 2026-08-17 at 19.54.38.png"/>
          <p:cNvPicPr preferRelativeResize="0"/>
          <p:nvPr/>
        </p:nvPicPr>
        <p:blipFill rotWithShape="1">
          <a:blip r:embed="rId3">
            <a:alphaModFix/>
          </a:blip>
          <a:srcRect b="14437" l="4238" r="5216" t="7359"/>
          <a:stretch/>
        </p:blipFill>
        <p:spPr>
          <a:xfrm>
            <a:off x="2117625" y="2649125"/>
            <a:ext cx="5096175" cy="190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0" name="Google Shape;70;p14"/>
          <p:cNvCxnSpPr/>
          <p:nvPr/>
        </p:nvCxnSpPr>
        <p:spPr>
          <a:xfrm flipH="1">
            <a:off x="4617420" y="926592"/>
            <a:ext cx="300" cy="1732200"/>
          </a:xfrm>
          <a:prstGeom prst="straightConnector1">
            <a:avLst/>
          </a:prstGeom>
          <a:noFill/>
          <a:ln cap="flat" cmpd="sng" w="127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" name="Google Shape;71;p14"/>
          <p:cNvSpPr/>
          <p:nvPr/>
        </p:nvSpPr>
        <p:spPr>
          <a:xfrm>
            <a:off x="77525" y="4826100"/>
            <a:ext cx="855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75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75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/>
          <p:nvPr/>
        </p:nvSpPr>
        <p:spPr>
          <a:xfrm>
            <a:off x="377204" y="192025"/>
            <a:ext cx="7871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Related Work, The Gap, and Objectives 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" name="Google Shape;77;p15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8" name="Google Shape;78;p15"/>
          <p:cNvSpPr/>
          <p:nvPr/>
        </p:nvSpPr>
        <p:spPr>
          <a:xfrm>
            <a:off x="419600" y="895725"/>
            <a:ext cx="3716700" cy="1015500"/>
          </a:xfrm>
          <a:prstGeom prst="roundRect">
            <a:avLst>
              <a:gd fmla="val 10000" name="adj"/>
            </a:avLst>
          </a:prstGeom>
          <a:solidFill>
            <a:srgbClr val="F4F7FB"/>
          </a:solidFill>
          <a:ln cap="flat" cmpd="sng" w="17775">
            <a:solidFill>
              <a:srgbClr val="CFD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4705850" y="895725"/>
            <a:ext cx="3716700" cy="1015500"/>
          </a:xfrm>
          <a:prstGeom prst="roundRect">
            <a:avLst>
              <a:gd fmla="val 10000" name="adj"/>
            </a:avLst>
          </a:prstGeom>
          <a:solidFill>
            <a:srgbClr val="F4F7FB"/>
          </a:solidFill>
          <a:ln cap="flat" cmpd="sng" w="17775">
            <a:solidFill>
              <a:srgbClr val="CFD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419600" y="2114925"/>
            <a:ext cx="3716700" cy="1015500"/>
          </a:xfrm>
          <a:prstGeom prst="roundRect">
            <a:avLst>
              <a:gd fmla="val 10000" name="adj"/>
            </a:avLst>
          </a:prstGeom>
          <a:solidFill>
            <a:srgbClr val="F4F7FB"/>
          </a:solidFill>
          <a:ln cap="flat" cmpd="sng" w="17775">
            <a:solidFill>
              <a:srgbClr val="CFD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4705850" y="2114925"/>
            <a:ext cx="3716700" cy="1015500"/>
          </a:xfrm>
          <a:prstGeom prst="roundRect">
            <a:avLst>
              <a:gd fmla="val 10000" name="adj"/>
            </a:avLst>
          </a:prstGeom>
          <a:solidFill>
            <a:srgbClr val="F4F7FB"/>
          </a:solidFill>
          <a:ln cap="flat" cmpd="sng" w="17775">
            <a:solidFill>
              <a:srgbClr val="CFD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463400" y="941775"/>
            <a:ext cx="36291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High Density DL</a:t>
            </a:r>
            <a:endParaRPr b="1" sz="15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LaBraM: state of the art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&gt;1 GB, 64+ channel attention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4749650" y="941775"/>
            <a:ext cx="36729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Sparse-channel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EEGNet: compact CNNs work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Successors target 22-62 channels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463400" y="2160975"/>
            <a:ext cx="36291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Sparse LOSO is small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Romaniuk: 70% accuracy, N=123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ID3RSNet: 74.7% accuracy, N=11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4749650" y="2160975"/>
            <a:ext cx="36291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Task taxonomy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Natalizio et al.: Active/Passive on 128-channel HBN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5"/>
          <p:cNvSpPr/>
          <p:nvPr/>
        </p:nvSpPr>
        <p:spPr>
          <a:xfrm>
            <a:off x="419600" y="3334125"/>
            <a:ext cx="8003100" cy="617700"/>
          </a:xfrm>
          <a:prstGeom prst="roundRect">
            <a:avLst>
              <a:gd fmla="val 10000" name="adj"/>
            </a:avLst>
          </a:prstGeom>
          <a:solidFill>
            <a:srgbClr val="183A5E"/>
          </a:solidFill>
          <a:ln cap="flat" cmpd="sng" w="17775">
            <a:solidFill>
              <a:srgbClr val="183A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507350" y="3380175"/>
            <a:ext cx="7871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The Gap:</a:t>
            </a: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1872100" y="3334125"/>
            <a:ext cx="6376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Sparse-channel LOSO evaluations remain small (largest tabulated: N=123) and none of the compared systems runs on a phone.</a:t>
            </a:r>
            <a:endParaRPr sz="1300"/>
          </a:p>
        </p:txBody>
      </p:sp>
      <p:grpSp>
        <p:nvGrpSpPr>
          <p:cNvPr id="89" name="Google Shape;89;p15"/>
          <p:cNvGrpSpPr/>
          <p:nvPr/>
        </p:nvGrpSpPr>
        <p:grpSpPr>
          <a:xfrm>
            <a:off x="419600" y="4093522"/>
            <a:ext cx="2254300" cy="810064"/>
            <a:chOff x="419600" y="4025100"/>
            <a:chExt cx="2254300" cy="1015500"/>
          </a:xfrm>
        </p:grpSpPr>
        <p:sp>
          <p:nvSpPr>
            <p:cNvPr id="90" name="Google Shape;90;p15"/>
            <p:cNvSpPr/>
            <p:nvPr/>
          </p:nvSpPr>
          <p:spPr>
            <a:xfrm>
              <a:off x="419600" y="4025100"/>
              <a:ext cx="2238900" cy="1015500"/>
            </a:xfrm>
            <a:prstGeom prst="roundRect">
              <a:avLst>
                <a:gd fmla="val 10000" name="adj"/>
              </a:avLst>
            </a:prstGeom>
            <a:solidFill>
              <a:srgbClr val="F4F7FB"/>
            </a:solidFill>
            <a:ln cap="flat" cmpd="sng" w="17775">
              <a:solidFill>
                <a:srgbClr val="CFDAE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5"/>
            <p:cNvSpPr txBox="1"/>
            <p:nvPr/>
          </p:nvSpPr>
          <p:spPr>
            <a:xfrm>
              <a:off x="1046100" y="4122525"/>
              <a:ext cx="1627800" cy="77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1,232-subject LOSO study at 4 channels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5"/>
          <p:cNvSpPr/>
          <p:nvPr/>
        </p:nvSpPr>
        <p:spPr>
          <a:xfrm>
            <a:off x="574948" y="4247776"/>
            <a:ext cx="490200" cy="4926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405600" y="4337007"/>
            <a:ext cx="828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4" name="Google Shape;94;p15"/>
          <p:cNvGrpSpPr/>
          <p:nvPr/>
        </p:nvGrpSpPr>
        <p:grpSpPr>
          <a:xfrm>
            <a:off x="3301625" y="4116077"/>
            <a:ext cx="2238900" cy="810064"/>
            <a:chOff x="3308700" y="4053375"/>
            <a:chExt cx="2238900" cy="1015500"/>
          </a:xfrm>
        </p:grpSpPr>
        <p:sp>
          <p:nvSpPr>
            <p:cNvPr id="95" name="Google Shape;95;p15"/>
            <p:cNvSpPr/>
            <p:nvPr/>
          </p:nvSpPr>
          <p:spPr>
            <a:xfrm>
              <a:off x="3308700" y="4053375"/>
              <a:ext cx="2238900" cy="1015500"/>
            </a:xfrm>
            <a:prstGeom prst="roundRect">
              <a:avLst>
                <a:gd fmla="val 10000" name="adj"/>
              </a:avLst>
            </a:prstGeom>
            <a:solidFill>
              <a:srgbClr val="F4F7FB"/>
            </a:solidFill>
            <a:ln cap="flat" cmpd="sng" w="17775">
              <a:solidFill>
                <a:srgbClr val="CFDAE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5"/>
            <p:cNvSpPr txBox="1"/>
            <p:nvPr/>
          </p:nvSpPr>
          <p:spPr>
            <a:xfrm>
              <a:off x="3954250" y="4152250"/>
              <a:ext cx="1555800" cy="77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On-device mobile interference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15"/>
          <p:cNvGrpSpPr/>
          <p:nvPr/>
        </p:nvGrpSpPr>
        <p:grpSpPr>
          <a:xfrm>
            <a:off x="6183650" y="4093522"/>
            <a:ext cx="2238900" cy="832640"/>
            <a:chOff x="6183650" y="4025100"/>
            <a:chExt cx="2238900" cy="1043800"/>
          </a:xfrm>
        </p:grpSpPr>
        <p:sp>
          <p:nvSpPr>
            <p:cNvPr id="98" name="Google Shape;98;p15"/>
            <p:cNvSpPr/>
            <p:nvPr/>
          </p:nvSpPr>
          <p:spPr>
            <a:xfrm>
              <a:off x="6183650" y="4025100"/>
              <a:ext cx="2238900" cy="1015500"/>
            </a:xfrm>
            <a:prstGeom prst="roundRect">
              <a:avLst>
                <a:gd fmla="val 10000" name="adj"/>
              </a:avLst>
            </a:prstGeom>
            <a:solidFill>
              <a:srgbClr val="F4F7FB"/>
            </a:solidFill>
            <a:ln cap="flat" cmpd="sng" w="17775">
              <a:solidFill>
                <a:srgbClr val="CFDAE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5"/>
            <p:cNvSpPr txBox="1"/>
            <p:nvPr/>
          </p:nvSpPr>
          <p:spPr>
            <a:xfrm>
              <a:off x="6733950" y="4027000"/>
              <a:ext cx="1627800" cy="104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Attention-based temporal visualization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" name="Google Shape;101;p15"/>
          <p:cNvSpPr/>
          <p:nvPr/>
        </p:nvSpPr>
        <p:spPr>
          <a:xfrm>
            <a:off x="3470548" y="4247776"/>
            <a:ext cx="490200" cy="4926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5"/>
          <p:cNvSpPr/>
          <p:nvPr/>
        </p:nvSpPr>
        <p:spPr>
          <a:xfrm>
            <a:off x="6366148" y="4247776"/>
            <a:ext cx="490200" cy="4926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6169175" y="4337007"/>
            <a:ext cx="828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3287388" y="4337007"/>
            <a:ext cx="828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/>
          <p:nvPr/>
        </p:nvSpPr>
        <p:spPr>
          <a:xfrm>
            <a:off x="377190" y="192024"/>
            <a:ext cx="5486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Approach and Classification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0" name="Google Shape;110;p16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1" name="Google Shape;111;p16"/>
          <p:cNvSpPr/>
          <p:nvPr/>
        </p:nvSpPr>
        <p:spPr>
          <a:xfrm>
            <a:off x="2701875" y="895325"/>
            <a:ext cx="61209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6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2701875" y="1128473"/>
            <a:ext cx="61209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11 public OpenNeuro datasets from Healthy Brain Network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Identical 128-channel EGI net, 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identical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montage, 500 Hz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Training pool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6 datasets (ds005505 – ds005510)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1,232 subjects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Ages 5-21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16" title="Screenshot 2026-08-18 at 19.51.48.png"/>
          <p:cNvPicPr preferRelativeResize="0"/>
          <p:nvPr/>
        </p:nvPicPr>
        <p:blipFill rotWithShape="1">
          <a:blip r:embed="rId3">
            <a:alphaModFix/>
          </a:blip>
          <a:srcRect b="0" l="0" r="0" t="5267"/>
          <a:stretch/>
        </p:blipFill>
        <p:spPr>
          <a:xfrm>
            <a:off x="157150" y="843375"/>
            <a:ext cx="2544725" cy="312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/>
          <p:nvPr/>
        </p:nvSpPr>
        <p:spPr>
          <a:xfrm>
            <a:off x="2701875" y="2509326"/>
            <a:ext cx="61209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6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Channel restriction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6"/>
          <p:cNvSpPr/>
          <p:nvPr/>
        </p:nvSpPr>
        <p:spPr>
          <a:xfrm>
            <a:off x="2701875" y="2779324"/>
            <a:ext cx="61209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Extract TP9, AF7, AF8, TP10 (Muse 2 positions) from clinical recordings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Simulates consumer channel count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Preserves wet-electrode signal equality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3175500" y="3790525"/>
            <a:ext cx="2718600" cy="1190400"/>
          </a:xfrm>
          <a:prstGeom prst="roundRect">
            <a:avLst>
              <a:gd fmla="val 10000" name="adj"/>
            </a:avLst>
          </a:prstGeom>
          <a:solidFill>
            <a:srgbClr val="E2F4E8"/>
          </a:solidFill>
          <a:ln cap="flat" cmpd="sng" w="17775">
            <a:solidFill>
              <a:srgbClr val="1E7A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6046000" y="3790525"/>
            <a:ext cx="2718600" cy="1190400"/>
          </a:xfrm>
          <a:prstGeom prst="roundRect">
            <a:avLst>
              <a:gd fmla="val 10000" name="adj"/>
            </a:avLst>
          </a:prstGeom>
          <a:solidFill>
            <a:srgbClr val="DBEAFE"/>
          </a:solidFill>
          <a:ln cap="flat" cmpd="sng" w="17775">
            <a:solidFill>
              <a:srgbClr val="1D4E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3270708" y="3871670"/>
            <a:ext cx="2925900" cy="4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" sz="1550">
                <a:solidFill>
                  <a:srgbClr val="1E7A46"/>
                </a:solidFill>
                <a:latin typeface="Calibri"/>
                <a:ea typeface="Calibri"/>
                <a:cs typeface="Calibri"/>
                <a:sym typeface="Calibri"/>
              </a:rPr>
              <a:t>ACTIVE (42%)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50">
              <a:solidFill>
                <a:srgbClr val="1E7A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6124542" y="3871670"/>
            <a:ext cx="37794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50" u="none" cap="none" strike="noStrike">
                <a:solidFill>
                  <a:srgbClr val="1D4ED8"/>
                </a:solidFill>
                <a:latin typeface="Calibri"/>
                <a:ea typeface="Calibri"/>
                <a:cs typeface="Calibri"/>
                <a:sym typeface="Calibri"/>
              </a:rPr>
              <a:t>PASSIVE </a:t>
            </a:r>
            <a:r>
              <a:rPr b="1" lang="en" sz="1550">
                <a:solidFill>
                  <a:srgbClr val="1D4ED8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1" i="0" lang="en" sz="1550" u="none" cap="none" strike="noStrike">
                <a:solidFill>
                  <a:srgbClr val="1D4ED8"/>
                </a:solidFill>
                <a:latin typeface="Calibri"/>
                <a:ea typeface="Calibri"/>
                <a:cs typeface="Calibri"/>
                <a:sym typeface="Calibri"/>
              </a:rPr>
              <a:t>58%</a:t>
            </a:r>
            <a:r>
              <a:rPr b="1" lang="en" sz="1550">
                <a:solidFill>
                  <a:srgbClr val="1D4ED8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55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3270708" y="4150171"/>
            <a:ext cx="29259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75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Contrast Change Detection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Sequence Learning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Symbol Search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6124558" y="4123321"/>
            <a:ext cx="29259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7500" lvl="0" marL="457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Resting State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Movie Watching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Surround Suppression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157150" y="4013375"/>
            <a:ext cx="2718600" cy="967500"/>
          </a:xfrm>
          <a:prstGeom prst="roundRect">
            <a:avLst>
              <a:gd fmla="val 10000" name="adj"/>
            </a:avLst>
          </a:prstGeom>
          <a:solidFill>
            <a:srgbClr val="FFF4DC"/>
          </a:solidFill>
          <a:ln cap="flat" cmpd="sng" w="25400">
            <a:solidFill>
              <a:srgbClr val="C77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245825" y="4141820"/>
            <a:ext cx="700500" cy="700500"/>
          </a:xfrm>
          <a:prstGeom prst="triangle">
            <a:avLst>
              <a:gd fmla="val 50000" name="adj"/>
            </a:avLst>
          </a:prstGeom>
          <a:solidFill>
            <a:srgbClr val="C77800"/>
          </a:solidFill>
          <a:ln>
            <a:noFill/>
          </a:ln>
        </p:spPr>
        <p:txBody>
          <a:bodyPr anchorCtr="0" anchor="ctr" bIns="65625" lIns="131275" spcFirstLastPara="1" rIns="131275" wrap="square" tIns="65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8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245825" y="4408843"/>
            <a:ext cx="7005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01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  <a:endParaRPr sz="2010"/>
          </a:p>
        </p:txBody>
      </p:sp>
      <p:sp>
        <p:nvSpPr>
          <p:cNvPr id="125" name="Google Shape;125;p16"/>
          <p:cNvSpPr txBox="1"/>
          <p:nvPr/>
        </p:nvSpPr>
        <p:spPr>
          <a:xfrm>
            <a:off x="946325" y="4180375"/>
            <a:ext cx="18882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50">
                <a:solidFill>
                  <a:srgbClr val="7A4A00"/>
                </a:solidFill>
                <a:latin typeface="Calibri"/>
                <a:ea typeface="Calibri"/>
                <a:cs typeface="Calibri"/>
                <a:sym typeface="Calibri"/>
              </a:rPr>
              <a:t>Labels reflect the external task condition → task-type classification</a:t>
            </a:r>
            <a:endParaRPr b="1" sz="1350">
              <a:solidFill>
                <a:srgbClr val="7A4A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2631325" y="3470425"/>
            <a:ext cx="66267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6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Labels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/>
          <p:nvPr/>
        </p:nvSpPr>
        <p:spPr>
          <a:xfrm>
            <a:off x="377190" y="192024"/>
            <a:ext cx="5486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The System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3" name="Google Shape;133;p17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" name="Google Shape;134;p17"/>
          <p:cNvSpPr/>
          <p:nvPr/>
        </p:nvSpPr>
        <p:spPr>
          <a:xfrm>
            <a:off x="309230" y="3131292"/>
            <a:ext cx="393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7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168 features per 4 s segment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309233" y="2115371"/>
            <a:ext cx="29259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Preprocessing: FIR 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bandpass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1-50 Hz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Downsample 256 Hz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Reject &gt; 150 µV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5838708" y="2115371"/>
            <a:ext cx="2925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95% retained (1,734,491/1,825,656)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Per-subject z-score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341874" y="3529900"/>
            <a:ext cx="1776300" cy="788700"/>
          </a:xfrm>
          <a:prstGeom prst="rect">
            <a:avLst/>
          </a:prstGeom>
          <a:solidFill>
            <a:srgbClr val="1D5FAF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6205855" y="3131292"/>
            <a:ext cx="393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7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Input shape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4917475" y="3529900"/>
            <a:ext cx="3985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7 * 168 = 1,176 values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2053275" y="3542500"/>
            <a:ext cx="1329300" cy="764100"/>
          </a:xfrm>
          <a:prstGeom prst="rect">
            <a:avLst/>
          </a:prstGeom>
          <a:solidFill>
            <a:srgbClr val="3FAE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3382575" y="3542500"/>
            <a:ext cx="767700" cy="764100"/>
          </a:xfrm>
          <a:prstGeom prst="rect">
            <a:avLst/>
          </a:prstGeom>
          <a:solidFill>
            <a:srgbClr val="C778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812183" y="3732096"/>
            <a:ext cx="2925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116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2438658" y="3732096"/>
            <a:ext cx="2925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42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 txBox="1"/>
          <p:nvPr/>
        </p:nvSpPr>
        <p:spPr>
          <a:xfrm>
            <a:off x="3588908" y="3732096"/>
            <a:ext cx="2925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341875" y="4359875"/>
            <a:ext cx="1651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116 per channel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Stats, Hjorth, entropy, band powers, ratios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2053275" y="4359875"/>
            <a:ext cx="16518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42 connectivity (6 pairs)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Coherence, phase-locking,</a:t>
            </a:r>
            <a:br>
              <a:rPr lang="en" sz="1000">
                <a:latin typeface="Calibri"/>
                <a:ea typeface="Calibri"/>
                <a:cs typeface="Calibri"/>
                <a:sym typeface="Calibri"/>
              </a:rPr>
            </a:b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PAC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7"/>
          <p:cNvSpPr txBox="1"/>
          <p:nvPr/>
        </p:nvSpPr>
        <p:spPr>
          <a:xfrm>
            <a:off x="3416600" y="4359875"/>
            <a:ext cx="1651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10 bilateral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asymmetries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8" name="Google Shape;148;p17"/>
          <p:cNvCxnSpPr/>
          <p:nvPr/>
        </p:nvCxnSpPr>
        <p:spPr>
          <a:xfrm>
            <a:off x="6894975" y="3881075"/>
            <a:ext cx="0" cy="590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9" name="Google Shape;149;p17"/>
          <p:cNvSpPr txBox="1"/>
          <p:nvPr/>
        </p:nvSpPr>
        <p:spPr>
          <a:xfrm>
            <a:off x="5394975" y="45253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obile-compatible footprint</a:t>
            </a:r>
            <a:endParaRPr/>
          </a:p>
        </p:txBody>
      </p:sp>
      <p:sp>
        <p:nvSpPr>
          <p:cNvPr id="150" name="Google Shape;150;p17"/>
          <p:cNvSpPr/>
          <p:nvPr/>
        </p:nvSpPr>
        <p:spPr>
          <a:xfrm>
            <a:off x="381603" y="1081248"/>
            <a:ext cx="1248300" cy="788700"/>
          </a:xfrm>
          <a:prstGeom prst="roundRect">
            <a:avLst>
              <a:gd fmla="val 10000" name="adj"/>
            </a:avLst>
          </a:prstGeom>
          <a:solidFill>
            <a:srgbClr val="E8F0FA"/>
          </a:solidFill>
          <a:ln cap="flat" cmpd="sng" w="13200">
            <a:solidFill>
              <a:srgbClr val="1D5F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444933" y="1088038"/>
            <a:ext cx="271500" cy="2712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7"/>
          <p:cNvSpPr txBox="1"/>
          <p:nvPr/>
        </p:nvSpPr>
        <p:spPr>
          <a:xfrm>
            <a:off x="309225" y="1088038"/>
            <a:ext cx="542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7"/>
          <p:cNvSpPr/>
          <p:nvPr/>
        </p:nvSpPr>
        <p:spPr>
          <a:xfrm rot="10800000">
            <a:off x="940901" y="1188283"/>
            <a:ext cx="379800" cy="2034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7"/>
          <p:cNvSpPr/>
          <p:nvPr/>
        </p:nvSpPr>
        <p:spPr>
          <a:xfrm>
            <a:off x="958813" y="1252581"/>
            <a:ext cx="54300" cy="543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/>
          <p:nvPr/>
        </p:nvSpPr>
        <p:spPr>
          <a:xfrm>
            <a:off x="1058332" y="1222047"/>
            <a:ext cx="54300" cy="543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7"/>
          <p:cNvSpPr/>
          <p:nvPr/>
        </p:nvSpPr>
        <p:spPr>
          <a:xfrm>
            <a:off x="1148804" y="1222047"/>
            <a:ext cx="54300" cy="543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7"/>
          <p:cNvSpPr/>
          <p:nvPr/>
        </p:nvSpPr>
        <p:spPr>
          <a:xfrm>
            <a:off x="1248323" y="1252581"/>
            <a:ext cx="54300" cy="543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7"/>
          <p:cNvSpPr txBox="1"/>
          <p:nvPr/>
        </p:nvSpPr>
        <p:spPr>
          <a:xfrm>
            <a:off x="381603" y="1473107"/>
            <a:ext cx="1248300" cy="1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5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4-ch EEG</a:t>
            </a:r>
            <a:endParaRPr sz="1339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9" name="Google Shape;159;p17"/>
          <p:cNvCxnSpPr/>
          <p:nvPr/>
        </p:nvCxnSpPr>
        <p:spPr>
          <a:xfrm>
            <a:off x="1648209" y="1478197"/>
            <a:ext cx="140100" cy="0"/>
          </a:xfrm>
          <a:prstGeom prst="straightConnector1">
            <a:avLst/>
          </a:prstGeom>
          <a:noFill/>
          <a:ln cap="flat" cmpd="sng" w="1885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60" name="Google Shape;160;p17"/>
          <p:cNvSpPr/>
          <p:nvPr/>
        </p:nvSpPr>
        <p:spPr>
          <a:xfrm>
            <a:off x="1806535" y="1081248"/>
            <a:ext cx="1248300" cy="788700"/>
          </a:xfrm>
          <a:prstGeom prst="roundRect">
            <a:avLst>
              <a:gd fmla="val 10000" name="adj"/>
            </a:avLst>
          </a:prstGeom>
          <a:solidFill>
            <a:srgbClr val="E8F0FA"/>
          </a:solidFill>
          <a:ln cap="flat" cmpd="sng" w="13200">
            <a:solidFill>
              <a:srgbClr val="1D5F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7"/>
          <p:cNvSpPr/>
          <p:nvPr/>
        </p:nvSpPr>
        <p:spPr>
          <a:xfrm>
            <a:off x="1869865" y="1088038"/>
            <a:ext cx="271500" cy="2712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1734157" y="1088038"/>
            <a:ext cx="542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7"/>
          <p:cNvSpPr/>
          <p:nvPr/>
        </p:nvSpPr>
        <p:spPr>
          <a:xfrm>
            <a:off x="2320415" y="1193209"/>
            <a:ext cx="126600" cy="1323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7"/>
          <p:cNvSpPr/>
          <p:nvPr/>
        </p:nvSpPr>
        <p:spPr>
          <a:xfrm>
            <a:off x="2492311" y="1193209"/>
            <a:ext cx="126600" cy="1323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7"/>
          <p:cNvSpPr/>
          <p:nvPr/>
        </p:nvSpPr>
        <p:spPr>
          <a:xfrm>
            <a:off x="2664208" y="1193209"/>
            <a:ext cx="126600" cy="1323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1806535" y="1473107"/>
            <a:ext cx="1248300" cy="38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4 s segments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50% overlap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7" name="Google Shape;167;p17"/>
          <p:cNvCxnSpPr/>
          <p:nvPr/>
        </p:nvCxnSpPr>
        <p:spPr>
          <a:xfrm>
            <a:off x="3073141" y="1478197"/>
            <a:ext cx="140100" cy="0"/>
          </a:xfrm>
          <a:prstGeom prst="straightConnector1">
            <a:avLst/>
          </a:prstGeom>
          <a:noFill/>
          <a:ln cap="flat" cmpd="sng" w="1885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68" name="Google Shape;168;p17"/>
          <p:cNvSpPr/>
          <p:nvPr/>
        </p:nvSpPr>
        <p:spPr>
          <a:xfrm>
            <a:off x="3231467" y="1081248"/>
            <a:ext cx="1248300" cy="788700"/>
          </a:xfrm>
          <a:prstGeom prst="roundRect">
            <a:avLst>
              <a:gd fmla="val 10000" name="adj"/>
            </a:avLst>
          </a:prstGeom>
          <a:solidFill>
            <a:srgbClr val="E8F0FA"/>
          </a:solidFill>
          <a:ln cap="flat" cmpd="sng" w="13200">
            <a:solidFill>
              <a:srgbClr val="1D5F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7"/>
          <p:cNvSpPr/>
          <p:nvPr/>
        </p:nvSpPr>
        <p:spPr>
          <a:xfrm>
            <a:off x="3294797" y="1088038"/>
            <a:ext cx="271500" cy="2712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7"/>
          <p:cNvSpPr txBox="1"/>
          <p:nvPr/>
        </p:nvSpPr>
        <p:spPr>
          <a:xfrm>
            <a:off x="3159089" y="1088038"/>
            <a:ext cx="542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/>
          <p:nvPr/>
        </p:nvSpPr>
        <p:spPr>
          <a:xfrm>
            <a:off x="3817724" y="1300079"/>
            <a:ext cx="325800" cy="408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3862960" y="1239011"/>
            <a:ext cx="235200" cy="408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7"/>
          <p:cNvSpPr/>
          <p:nvPr/>
        </p:nvSpPr>
        <p:spPr>
          <a:xfrm>
            <a:off x="3908196" y="1177941"/>
            <a:ext cx="144600" cy="408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7"/>
          <p:cNvSpPr txBox="1"/>
          <p:nvPr/>
        </p:nvSpPr>
        <p:spPr>
          <a:xfrm>
            <a:off x="3231467" y="1473107"/>
            <a:ext cx="124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168 features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5" name="Google Shape;175;p17"/>
          <p:cNvCxnSpPr/>
          <p:nvPr/>
        </p:nvCxnSpPr>
        <p:spPr>
          <a:xfrm>
            <a:off x="4498072" y="1478197"/>
            <a:ext cx="140100" cy="0"/>
          </a:xfrm>
          <a:prstGeom prst="straightConnector1">
            <a:avLst/>
          </a:prstGeom>
          <a:noFill/>
          <a:ln cap="flat" cmpd="sng" w="1885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76" name="Google Shape;176;p17"/>
          <p:cNvSpPr/>
          <p:nvPr/>
        </p:nvSpPr>
        <p:spPr>
          <a:xfrm>
            <a:off x="4656398" y="1081248"/>
            <a:ext cx="1248300" cy="788700"/>
          </a:xfrm>
          <a:prstGeom prst="roundRect">
            <a:avLst>
              <a:gd fmla="val 10000" name="adj"/>
            </a:avLst>
          </a:prstGeom>
          <a:solidFill>
            <a:srgbClr val="E8F0FA"/>
          </a:solidFill>
          <a:ln cap="flat" cmpd="sng" w="13200">
            <a:solidFill>
              <a:srgbClr val="1D5F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4719729" y="1088038"/>
            <a:ext cx="271500" cy="2712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7"/>
          <p:cNvSpPr txBox="1"/>
          <p:nvPr/>
        </p:nvSpPr>
        <p:spPr>
          <a:xfrm>
            <a:off x="4584021" y="1088038"/>
            <a:ext cx="542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7"/>
          <p:cNvSpPr/>
          <p:nvPr/>
        </p:nvSpPr>
        <p:spPr>
          <a:xfrm>
            <a:off x="5061712" y="1218654"/>
            <a:ext cx="81300" cy="813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7"/>
          <p:cNvSpPr/>
          <p:nvPr/>
        </p:nvSpPr>
        <p:spPr>
          <a:xfrm>
            <a:off x="5165755" y="1218654"/>
            <a:ext cx="81300" cy="813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7"/>
          <p:cNvSpPr/>
          <p:nvPr/>
        </p:nvSpPr>
        <p:spPr>
          <a:xfrm>
            <a:off x="5269798" y="1218654"/>
            <a:ext cx="81300" cy="813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7"/>
          <p:cNvSpPr/>
          <p:nvPr/>
        </p:nvSpPr>
        <p:spPr>
          <a:xfrm>
            <a:off x="5373840" y="1218654"/>
            <a:ext cx="81300" cy="813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7"/>
          <p:cNvSpPr/>
          <p:nvPr/>
        </p:nvSpPr>
        <p:spPr>
          <a:xfrm>
            <a:off x="5477883" y="1218654"/>
            <a:ext cx="81300" cy="813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7"/>
          <p:cNvSpPr/>
          <p:nvPr/>
        </p:nvSpPr>
        <p:spPr>
          <a:xfrm>
            <a:off x="5581925" y="1218654"/>
            <a:ext cx="81300" cy="813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7"/>
          <p:cNvSpPr/>
          <p:nvPr/>
        </p:nvSpPr>
        <p:spPr>
          <a:xfrm>
            <a:off x="5685968" y="1218654"/>
            <a:ext cx="81300" cy="813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7"/>
          <p:cNvSpPr txBox="1"/>
          <p:nvPr/>
        </p:nvSpPr>
        <p:spPr>
          <a:xfrm>
            <a:off x="4656398" y="1473107"/>
            <a:ext cx="1248300" cy="38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7-segment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window (16 s)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7" name="Google Shape;187;p17"/>
          <p:cNvCxnSpPr/>
          <p:nvPr/>
        </p:nvCxnSpPr>
        <p:spPr>
          <a:xfrm>
            <a:off x="5923004" y="1478197"/>
            <a:ext cx="140100" cy="0"/>
          </a:xfrm>
          <a:prstGeom prst="straightConnector1">
            <a:avLst/>
          </a:prstGeom>
          <a:noFill/>
          <a:ln cap="flat" cmpd="sng" w="1885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88" name="Google Shape;188;p17"/>
          <p:cNvSpPr/>
          <p:nvPr/>
        </p:nvSpPr>
        <p:spPr>
          <a:xfrm>
            <a:off x="6081330" y="1081248"/>
            <a:ext cx="1248300" cy="788700"/>
          </a:xfrm>
          <a:prstGeom prst="roundRect">
            <a:avLst>
              <a:gd fmla="val 10000" name="adj"/>
            </a:avLst>
          </a:prstGeom>
          <a:solidFill>
            <a:srgbClr val="E8F0FA"/>
          </a:solidFill>
          <a:ln cap="flat" cmpd="sng" w="13200">
            <a:solidFill>
              <a:srgbClr val="1D5F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7"/>
          <p:cNvSpPr/>
          <p:nvPr/>
        </p:nvSpPr>
        <p:spPr>
          <a:xfrm>
            <a:off x="6144661" y="1088038"/>
            <a:ext cx="271500" cy="2712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6008953" y="1088038"/>
            <a:ext cx="542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7"/>
          <p:cNvSpPr/>
          <p:nvPr/>
        </p:nvSpPr>
        <p:spPr>
          <a:xfrm>
            <a:off x="6794248" y="1162110"/>
            <a:ext cx="72300" cy="723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" name="Google Shape;192;p17"/>
          <p:cNvCxnSpPr/>
          <p:nvPr/>
        </p:nvCxnSpPr>
        <p:spPr>
          <a:xfrm flipH="1">
            <a:off x="6676537" y="1218654"/>
            <a:ext cx="153900" cy="71100"/>
          </a:xfrm>
          <a:prstGeom prst="straightConnector1">
            <a:avLst/>
          </a:prstGeom>
          <a:noFill/>
          <a:ln cap="flat" cmpd="sng" w="18850">
            <a:solidFill>
              <a:srgbClr val="1D5FA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3" name="Google Shape;193;p17"/>
          <p:cNvSpPr/>
          <p:nvPr/>
        </p:nvSpPr>
        <p:spPr>
          <a:xfrm>
            <a:off x="6604258" y="1300079"/>
            <a:ext cx="144600" cy="711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4" name="Google Shape;194;p17"/>
          <p:cNvCxnSpPr/>
          <p:nvPr/>
        </p:nvCxnSpPr>
        <p:spPr>
          <a:xfrm>
            <a:off x="6830437" y="1218654"/>
            <a:ext cx="153900" cy="71100"/>
          </a:xfrm>
          <a:prstGeom prst="straightConnector1">
            <a:avLst/>
          </a:prstGeom>
          <a:noFill/>
          <a:ln cap="flat" cmpd="sng" w="18850">
            <a:solidFill>
              <a:srgbClr val="1D5FA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5" name="Google Shape;195;p17"/>
          <p:cNvSpPr/>
          <p:nvPr/>
        </p:nvSpPr>
        <p:spPr>
          <a:xfrm>
            <a:off x="6911862" y="1300079"/>
            <a:ext cx="144600" cy="711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7"/>
          <p:cNvSpPr txBox="1"/>
          <p:nvPr/>
        </p:nvSpPr>
        <p:spPr>
          <a:xfrm>
            <a:off x="6081330" y="1473107"/>
            <a:ext cx="1248300" cy="38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BiLSTM +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Transformer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" name="Google Shape;197;p17"/>
          <p:cNvCxnSpPr/>
          <p:nvPr/>
        </p:nvCxnSpPr>
        <p:spPr>
          <a:xfrm>
            <a:off x="7347936" y="1478197"/>
            <a:ext cx="140100" cy="0"/>
          </a:xfrm>
          <a:prstGeom prst="straightConnector1">
            <a:avLst/>
          </a:prstGeom>
          <a:noFill/>
          <a:ln cap="flat" cmpd="sng" w="1885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98" name="Google Shape;198;p17"/>
          <p:cNvSpPr/>
          <p:nvPr/>
        </p:nvSpPr>
        <p:spPr>
          <a:xfrm>
            <a:off x="7506262" y="1081248"/>
            <a:ext cx="1248300" cy="788700"/>
          </a:xfrm>
          <a:prstGeom prst="roundRect">
            <a:avLst>
              <a:gd fmla="val 10000" name="adj"/>
            </a:avLst>
          </a:prstGeom>
          <a:solidFill>
            <a:srgbClr val="E8F0FA"/>
          </a:solidFill>
          <a:ln cap="flat" cmpd="sng" w="13200">
            <a:solidFill>
              <a:srgbClr val="1D5F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7"/>
          <p:cNvSpPr/>
          <p:nvPr/>
        </p:nvSpPr>
        <p:spPr>
          <a:xfrm>
            <a:off x="7569593" y="1088038"/>
            <a:ext cx="271500" cy="271200"/>
          </a:xfrm>
          <a:prstGeom prst="ellipse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7"/>
          <p:cNvSpPr txBox="1"/>
          <p:nvPr/>
        </p:nvSpPr>
        <p:spPr>
          <a:xfrm>
            <a:off x="7433884" y="1088038"/>
            <a:ext cx="542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7"/>
          <p:cNvSpPr/>
          <p:nvPr/>
        </p:nvSpPr>
        <p:spPr>
          <a:xfrm>
            <a:off x="8173945" y="1157585"/>
            <a:ext cx="162900" cy="203400"/>
          </a:xfrm>
          <a:prstGeom prst="roundRect">
            <a:avLst>
              <a:gd fmla="val 16667" name="adj"/>
            </a:avLst>
          </a:prstGeom>
          <a:noFill/>
          <a:ln cap="flat" cmpd="sng" w="18850">
            <a:solidFill>
              <a:srgbClr val="1D5F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7"/>
          <p:cNvSpPr/>
          <p:nvPr/>
        </p:nvSpPr>
        <p:spPr>
          <a:xfrm>
            <a:off x="8210133" y="1279723"/>
            <a:ext cx="90600" cy="40800"/>
          </a:xfrm>
          <a:prstGeom prst="rect">
            <a:avLst/>
          </a:prstGeom>
          <a:solidFill>
            <a:srgbClr val="1D5FAF"/>
          </a:solidFill>
          <a:ln>
            <a:noFill/>
          </a:ln>
        </p:spPr>
        <p:txBody>
          <a:bodyPr anchorCtr="0" anchor="ctr" bIns="33900" lIns="67825" spcFirstLastPara="1" rIns="67825" wrap="square" tIns="3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7"/>
          <p:cNvSpPr txBox="1"/>
          <p:nvPr/>
        </p:nvSpPr>
        <p:spPr>
          <a:xfrm>
            <a:off x="7506262" y="1473107"/>
            <a:ext cx="1248300" cy="38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prediction +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attention timeline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"/>
          <p:cNvSpPr/>
          <p:nvPr/>
        </p:nvSpPr>
        <p:spPr>
          <a:xfrm>
            <a:off x="377190" y="192024"/>
            <a:ext cx="5486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Ensemble Architecture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0" name="Google Shape;210;p18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1" name="Google Shape;211;p18"/>
          <p:cNvSpPr/>
          <p:nvPr/>
        </p:nvSpPr>
        <p:spPr>
          <a:xfrm>
            <a:off x="4754880" y="999042"/>
            <a:ext cx="4023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6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BiLSTM + Bahdanau attention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8"/>
          <p:cNvSpPr/>
          <p:nvPr/>
        </p:nvSpPr>
        <p:spPr>
          <a:xfrm>
            <a:off x="4754875" y="1246692"/>
            <a:ext cx="40233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~148k parameters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616 KB TFLite order-sensitive temporal dependencies (recurrent gating)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18" title="Screenshot 2026-08-20 at 19.14.4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00" y="1075249"/>
            <a:ext cx="4450078" cy="344565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8"/>
          <p:cNvSpPr txBox="1"/>
          <p:nvPr/>
        </p:nvSpPr>
        <p:spPr>
          <a:xfrm>
            <a:off x="104788" y="4473900"/>
            <a:ext cx="43773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Fig. 1: (a) BiLSTM with Bahdanau attention. (b) Transformer with four-head self-attention.</a:t>
            </a:r>
            <a:endParaRPr i="1" sz="1100"/>
          </a:p>
        </p:txBody>
      </p:sp>
      <p:sp>
        <p:nvSpPr>
          <p:cNvPr id="215" name="Google Shape;215;p18"/>
          <p:cNvSpPr/>
          <p:nvPr/>
        </p:nvSpPr>
        <p:spPr>
          <a:xfrm>
            <a:off x="4754880" y="2138755"/>
            <a:ext cx="4023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6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Transformer, 4-head self-attention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8"/>
          <p:cNvSpPr/>
          <p:nvPr/>
        </p:nvSpPr>
        <p:spPr>
          <a:xfrm>
            <a:off x="4754875" y="2458850"/>
            <a:ext cx="3960900" cy="7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~69k parameters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198 KB TFLite all-pairs interactions among segments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8"/>
          <p:cNvSpPr/>
          <p:nvPr/>
        </p:nvSpPr>
        <p:spPr>
          <a:xfrm>
            <a:off x="4754880" y="3385617"/>
            <a:ext cx="4023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6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Ensemble (static, all inference steps)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8"/>
          <p:cNvSpPr txBox="1"/>
          <p:nvPr/>
        </p:nvSpPr>
        <p:spPr>
          <a:xfrm>
            <a:off x="4754875" y="3630825"/>
            <a:ext cx="4160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sed for the held-out evaluation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deployed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app runs a ten-model production ensemble (5 BiLSTM + 5 Transformer) to reduce prediction variance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"/>
          <p:cNvSpPr/>
          <p:nvPr/>
        </p:nvSpPr>
        <p:spPr>
          <a:xfrm rot="10800000">
            <a:off x="5447500" y="3236425"/>
            <a:ext cx="1448400" cy="11373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9"/>
          <p:cNvSpPr/>
          <p:nvPr/>
        </p:nvSpPr>
        <p:spPr>
          <a:xfrm>
            <a:off x="377190" y="192024"/>
            <a:ext cx="5486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Validation Protocol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6" name="Google Shape;226;p19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7" name="Google Shape;227;p19"/>
          <p:cNvSpPr/>
          <p:nvPr/>
        </p:nvSpPr>
        <p:spPr>
          <a:xfrm>
            <a:off x="810747" y="19857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9"/>
          <p:cNvSpPr/>
          <p:nvPr/>
        </p:nvSpPr>
        <p:spPr>
          <a:xfrm>
            <a:off x="1249648" y="19857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9"/>
          <p:cNvSpPr/>
          <p:nvPr/>
        </p:nvSpPr>
        <p:spPr>
          <a:xfrm>
            <a:off x="1688549" y="19857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9"/>
          <p:cNvSpPr/>
          <p:nvPr/>
        </p:nvSpPr>
        <p:spPr>
          <a:xfrm>
            <a:off x="2127450" y="19857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9"/>
          <p:cNvSpPr/>
          <p:nvPr/>
        </p:nvSpPr>
        <p:spPr>
          <a:xfrm>
            <a:off x="2566351" y="19857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9"/>
          <p:cNvSpPr/>
          <p:nvPr/>
        </p:nvSpPr>
        <p:spPr>
          <a:xfrm>
            <a:off x="3005252" y="19857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9"/>
          <p:cNvSpPr/>
          <p:nvPr/>
        </p:nvSpPr>
        <p:spPr>
          <a:xfrm>
            <a:off x="3444153" y="19857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9"/>
          <p:cNvSpPr/>
          <p:nvPr/>
        </p:nvSpPr>
        <p:spPr>
          <a:xfrm>
            <a:off x="3883054" y="19857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9"/>
          <p:cNvSpPr/>
          <p:nvPr/>
        </p:nvSpPr>
        <p:spPr>
          <a:xfrm>
            <a:off x="810747" y="16083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9"/>
          <p:cNvSpPr/>
          <p:nvPr/>
        </p:nvSpPr>
        <p:spPr>
          <a:xfrm>
            <a:off x="1249648" y="16083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9"/>
          <p:cNvSpPr/>
          <p:nvPr/>
        </p:nvSpPr>
        <p:spPr>
          <a:xfrm>
            <a:off x="1688549" y="16083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9"/>
          <p:cNvSpPr/>
          <p:nvPr/>
        </p:nvSpPr>
        <p:spPr>
          <a:xfrm>
            <a:off x="2127450" y="16083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9"/>
          <p:cNvSpPr/>
          <p:nvPr/>
        </p:nvSpPr>
        <p:spPr>
          <a:xfrm>
            <a:off x="2566351" y="16083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9"/>
          <p:cNvSpPr/>
          <p:nvPr/>
        </p:nvSpPr>
        <p:spPr>
          <a:xfrm>
            <a:off x="3005252" y="16083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9"/>
          <p:cNvSpPr/>
          <p:nvPr/>
        </p:nvSpPr>
        <p:spPr>
          <a:xfrm>
            <a:off x="3444153" y="16083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9"/>
          <p:cNvSpPr/>
          <p:nvPr/>
        </p:nvSpPr>
        <p:spPr>
          <a:xfrm>
            <a:off x="3883054" y="16083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9"/>
          <p:cNvSpPr/>
          <p:nvPr/>
        </p:nvSpPr>
        <p:spPr>
          <a:xfrm>
            <a:off x="810747" y="23631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9"/>
          <p:cNvSpPr/>
          <p:nvPr/>
        </p:nvSpPr>
        <p:spPr>
          <a:xfrm>
            <a:off x="1249648" y="23631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9"/>
          <p:cNvSpPr/>
          <p:nvPr/>
        </p:nvSpPr>
        <p:spPr>
          <a:xfrm>
            <a:off x="1688549" y="23631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9"/>
          <p:cNvSpPr/>
          <p:nvPr/>
        </p:nvSpPr>
        <p:spPr>
          <a:xfrm>
            <a:off x="2127450" y="23631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9"/>
          <p:cNvSpPr/>
          <p:nvPr/>
        </p:nvSpPr>
        <p:spPr>
          <a:xfrm>
            <a:off x="2566351" y="23631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9"/>
          <p:cNvSpPr/>
          <p:nvPr/>
        </p:nvSpPr>
        <p:spPr>
          <a:xfrm>
            <a:off x="3005252" y="23631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9"/>
          <p:cNvSpPr/>
          <p:nvPr/>
        </p:nvSpPr>
        <p:spPr>
          <a:xfrm>
            <a:off x="3444153" y="23631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9"/>
          <p:cNvSpPr/>
          <p:nvPr/>
        </p:nvSpPr>
        <p:spPr>
          <a:xfrm>
            <a:off x="3883054" y="2363190"/>
            <a:ext cx="207300" cy="207300"/>
          </a:xfrm>
          <a:prstGeom prst="ellipse">
            <a:avLst/>
          </a:prstGeom>
          <a:solidFill>
            <a:srgbClr val="98A4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9"/>
          <p:cNvSpPr/>
          <p:nvPr/>
        </p:nvSpPr>
        <p:spPr>
          <a:xfrm>
            <a:off x="377205" y="1031617"/>
            <a:ext cx="4023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7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Leave-One-Subject-Out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9"/>
          <p:cNvSpPr txBox="1"/>
          <p:nvPr/>
        </p:nvSpPr>
        <p:spPr>
          <a:xfrm>
            <a:off x="3980850" y="1911100"/>
            <a:ext cx="1088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 x1,232</a:t>
            </a:r>
            <a:endParaRPr sz="1300"/>
          </a:p>
        </p:txBody>
      </p:sp>
      <p:sp>
        <p:nvSpPr>
          <p:cNvPr id="253" name="Google Shape;253;p19"/>
          <p:cNvSpPr txBox="1"/>
          <p:nvPr/>
        </p:nvSpPr>
        <p:spPr>
          <a:xfrm>
            <a:off x="-2" y="2649150"/>
            <a:ext cx="5023500" cy="6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Train on remaining 1,231 → repeat x1,232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Every subject scored by models trained without that subject’s data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9"/>
          <p:cNvSpPr/>
          <p:nvPr/>
        </p:nvSpPr>
        <p:spPr>
          <a:xfrm>
            <a:off x="431930" y="3472367"/>
            <a:ext cx="4023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7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Statistics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9"/>
          <p:cNvSpPr/>
          <p:nvPr/>
        </p:nvSpPr>
        <p:spPr>
          <a:xfrm>
            <a:off x="431930" y="3774789"/>
            <a:ext cx="40233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BCa bootstrap 95% Cls (10,000 iterations)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One-sided Wilcoxon signed-rank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Holm-Bonferroni correction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19" title="Screenshot 2026-08-22 at 16.42.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4395" y="2046845"/>
            <a:ext cx="3407286" cy="32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9"/>
          <p:cNvSpPr/>
          <p:nvPr/>
        </p:nvSpPr>
        <p:spPr>
          <a:xfrm>
            <a:off x="5316530" y="1031617"/>
            <a:ext cx="4023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7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Metric: AUC</a:t>
            </a:r>
            <a:endParaRPr sz="17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9"/>
          <p:cNvSpPr/>
          <p:nvPr/>
        </p:nvSpPr>
        <p:spPr>
          <a:xfrm>
            <a:off x="5447500" y="1377250"/>
            <a:ext cx="33171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Ranks active above passive across all thresholds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9"/>
          <p:cNvSpPr txBox="1"/>
          <p:nvPr/>
        </p:nvSpPr>
        <p:spPr>
          <a:xfrm>
            <a:off x="4969493" y="2289550"/>
            <a:ext cx="192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0.5 = coin flip</a:t>
            </a:r>
            <a:endParaRPr sz="1300"/>
          </a:p>
        </p:txBody>
      </p:sp>
      <p:sp>
        <p:nvSpPr>
          <p:cNvPr id="260" name="Google Shape;260;p19"/>
          <p:cNvSpPr txBox="1"/>
          <p:nvPr/>
        </p:nvSpPr>
        <p:spPr>
          <a:xfrm>
            <a:off x="7268068" y="2289550"/>
            <a:ext cx="192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1.0 = perfect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9"/>
          <p:cNvSpPr/>
          <p:nvPr/>
        </p:nvSpPr>
        <p:spPr>
          <a:xfrm>
            <a:off x="5360080" y="2780042"/>
            <a:ext cx="4023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7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Exclusions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9"/>
          <p:cNvSpPr txBox="1"/>
          <p:nvPr/>
        </p:nvSpPr>
        <p:spPr>
          <a:xfrm>
            <a:off x="7319893" y="3150150"/>
            <a:ext cx="1924800" cy="10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subjects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~114 single-class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~14 outliers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9"/>
          <p:cNvSpPr txBox="1"/>
          <p:nvPr/>
        </p:nvSpPr>
        <p:spPr>
          <a:xfrm>
            <a:off x="4934600" y="4361600"/>
            <a:ext cx="4151100" cy="6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Sensitivity check: including the 14 outliers shifts the headline AUC by -0.005 (inside the reported CI)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9"/>
          <p:cNvSpPr txBox="1"/>
          <p:nvPr/>
        </p:nvSpPr>
        <p:spPr>
          <a:xfrm>
            <a:off x="5209293" y="3150150"/>
            <a:ext cx="19248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1,232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1,118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1,104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5" name="Google Shape;265;p19"/>
          <p:cNvCxnSpPr/>
          <p:nvPr/>
        </p:nvCxnSpPr>
        <p:spPr>
          <a:xfrm>
            <a:off x="5627350" y="3523275"/>
            <a:ext cx="1088700" cy="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19"/>
          <p:cNvCxnSpPr/>
          <p:nvPr/>
        </p:nvCxnSpPr>
        <p:spPr>
          <a:xfrm>
            <a:off x="5836500" y="3844025"/>
            <a:ext cx="680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19"/>
          <p:cNvCxnSpPr/>
          <p:nvPr/>
        </p:nvCxnSpPr>
        <p:spPr>
          <a:xfrm>
            <a:off x="6895905" y="3393390"/>
            <a:ext cx="609600" cy="0"/>
          </a:xfrm>
          <a:prstGeom prst="straightConnector1">
            <a:avLst/>
          </a:prstGeom>
          <a:noFill/>
          <a:ln cap="flat" cmpd="sng" w="2540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68" name="Google Shape;268;p19"/>
          <p:cNvCxnSpPr/>
          <p:nvPr/>
        </p:nvCxnSpPr>
        <p:spPr>
          <a:xfrm flipH="1" rot="10800000">
            <a:off x="6716055" y="3717240"/>
            <a:ext cx="755400" cy="4800"/>
          </a:xfrm>
          <a:prstGeom prst="straightConnector1">
            <a:avLst/>
          </a:prstGeom>
          <a:noFill/>
          <a:ln cap="flat" cmpd="sng" w="2540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269" name="Google Shape;269;p19"/>
          <p:cNvCxnSpPr/>
          <p:nvPr/>
        </p:nvCxnSpPr>
        <p:spPr>
          <a:xfrm flipH="1" rot="10800000">
            <a:off x="6590430" y="3983190"/>
            <a:ext cx="912000" cy="5700"/>
          </a:xfrm>
          <a:prstGeom prst="straightConnector1">
            <a:avLst/>
          </a:prstGeom>
          <a:noFill/>
          <a:ln cap="flat" cmpd="sng" w="2540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270" name="Google Shape;27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0"/>
          <p:cNvSpPr/>
          <p:nvPr/>
        </p:nvSpPr>
        <p:spPr>
          <a:xfrm>
            <a:off x="267300" y="3449450"/>
            <a:ext cx="4274400" cy="1208400"/>
          </a:xfrm>
          <a:prstGeom prst="roundRect">
            <a:avLst>
              <a:gd fmla="val 10000" name="adj"/>
            </a:avLst>
          </a:prstGeom>
          <a:solidFill>
            <a:srgbClr val="1D5FAF"/>
          </a:solidFill>
          <a:ln cap="flat" cmpd="sng" w="17775">
            <a:solidFill>
              <a:srgbClr val="183A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0"/>
          <p:cNvSpPr/>
          <p:nvPr/>
        </p:nvSpPr>
        <p:spPr>
          <a:xfrm>
            <a:off x="377190" y="192024"/>
            <a:ext cx="5486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Primary Results &amp; Baselines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7" name="Google Shape;277;p20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8" name="Google Shape;278;p20"/>
          <p:cNvSpPr txBox="1"/>
          <p:nvPr/>
        </p:nvSpPr>
        <p:spPr>
          <a:xfrm>
            <a:off x="1171250" y="913600"/>
            <a:ext cx="2944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6000" u="none" cap="none" strike="noStrike">
                <a:solidFill>
                  <a:srgbClr val="1D5FAF"/>
                </a:solidFill>
                <a:latin typeface="Calibri"/>
                <a:ea typeface="Calibri"/>
                <a:cs typeface="Calibri"/>
                <a:sym typeface="Calibri"/>
              </a:rPr>
              <a:t>0.8400</a:t>
            </a:r>
            <a:endParaRPr sz="6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0"/>
          <p:cNvSpPr txBox="1"/>
          <p:nvPr/>
        </p:nvSpPr>
        <p:spPr>
          <a:xfrm>
            <a:off x="267308" y="1739300"/>
            <a:ext cx="40557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Ensemble AUC = 95% CI [0.8343, 0.8453]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1,104 of 1,232 subjects (after fixed exclusion rules)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0" name="Google Shape;280;p20"/>
          <p:cNvGrpSpPr/>
          <p:nvPr/>
        </p:nvGrpSpPr>
        <p:grpSpPr>
          <a:xfrm>
            <a:off x="7988985" y="109924"/>
            <a:ext cx="985396" cy="585603"/>
            <a:chOff x="405600" y="4247776"/>
            <a:chExt cx="828900" cy="492600"/>
          </a:xfrm>
        </p:grpSpPr>
        <p:sp>
          <p:nvSpPr>
            <p:cNvPr id="281" name="Google Shape;281;p20"/>
            <p:cNvSpPr/>
            <p:nvPr/>
          </p:nvSpPr>
          <p:spPr>
            <a:xfrm>
              <a:off x="574948" y="4247776"/>
              <a:ext cx="490200" cy="492600"/>
            </a:xfrm>
            <a:prstGeom prst="ellipse">
              <a:avLst/>
            </a:prstGeom>
            <a:solidFill>
              <a:srgbClr val="1D5FAF"/>
            </a:solidFill>
            <a:ln>
              <a:noFill/>
            </a:ln>
          </p:spPr>
          <p:txBody>
            <a:bodyPr anchorCtr="0" anchor="ctr" bIns="54325" lIns="108675" spcFirstLastPara="1" rIns="108675" wrap="square" tIns="543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4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20"/>
            <p:cNvSpPr txBox="1"/>
            <p:nvPr/>
          </p:nvSpPr>
          <p:spPr>
            <a:xfrm>
              <a:off x="405600" y="4363272"/>
              <a:ext cx="828900" cy="27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2121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764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3" name="Google Shape;283;p20"/>
          <p:cNvSpPr txBox="1"/>
          <p:nvPr/>
        </p:nvSpPr>
        <p:spPr>
          <a:xfrm>
            <a:off x="411983" y="2604150"/>
            <a:ext cx="40557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Ensemble &gt; both base models (p&lt;0.001)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Bases tie (Δ = -0.0009, p=0.717)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0"/>
          <p:cNvSpPr txBox="1"/>
          <p:nvPr/>
        </p:nvSpPr>
        <p:spPr>
          <a:xfrm>
            <a:off x="267300" y="3449450"/>
            <a:ext cx="43398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Same 1,176 flattened inputs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0.123 AUC lost on the matched cohort (0.8144 vs 0.6913)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●"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Temporal, attentive modeling is the differentiator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0"/>
          <p:cNvSpPr/>
          <p:nvPr/>
        </p:nvSpPr>
        <p:spPr>
          <a:xfrm>
            <a:off x="4575576" y="2474580"/>
            <a:ext cx="3986700" cy="685200"/>
          </a:xfrm>
          <a:prstGeom prst="roundRect">
            <a:avLst>
              <a:gd fmla="val 10000" name="adj"/>
            </a:avLst>
          </a:prstGeom>
          <a:solidFill>
            <a:srgbClr val="FBF7F0"/>
          </a:solidFill>
          <a:ln cap="flat" cmpd="sng" w="10550">
            <a:solidFill>
              <a:srgbClr val="FBF7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7175" lIns="54350" spcFirstLastPara="1" rIns="54350" wrap="square" tIns="271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7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6" name="Google Shape;286;p20"/>
          <p:cNvCxnSpPr/>
          <p:nvPr/>
        </p:nvCxnSpPr>
        <p:spPr>
          <a:xfrm>
            <a:off x="5680939" y="1315023"/>
            <a:ext cx="2805000" cy="0"/>
          </a:xfrm>
          <a:prstGeom prst="straightConnector1">
            <a:avLst/>
          </a:prstGeom>
          <a:noFill/>
          <a:ln cap="flat" cmpd="sng" w="56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7" name="Google Shape;287;p20"/>
          <p:cNvSpPr txBox="1"/>
          <p:nvPr/>
        </p:nvSpPr>
        <p:spPr>
          <a:xfrm>
            <a:off x="4535620" y="1192696"/>
            <a:ext cx="105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Ensemble (ours)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0"/>
          <p:cNvSpPr/>
          <p:nvPr/>
        </p:nvSpPr>
        <p:spPr>
          <a:xfrm>
            <a:off x="7873590" y="1251234"/>
            <a:ext cx="127500" cy="127500"/>
          </a:xfrm>
          <a:prstGeom prst="ellipse">
            <a:avLst/>
          </a:prstGeom>
          <a:solidFill>
            <a:srgbClr val="1D5FAF"/>
          </a:solidFill>
          <a:ln cap="flat" cmpd="sng" w="120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7175" lIns="54350" spcFirstLastPara="1" rIns="54350" wrap="square" tIns="271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7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0"/>
          <p:cNvSpPr txBox="1"/>
          <p:nvPr/>
        </p:nvSpPr>
        <p:spPr>
          <a:xfrm>
            <a:off x="8017117" y="1192696"/>
            <a:ext cx="543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0.8400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0" name="Google Shape;290;p20"/>
          <p:cNvCxnSpPr/>
          <p:nvPr/>
        </p:nvCxnSpPr>
        <p:spPr>
          <a:xfrm>
            <a:off x="5680939" y="1543367"/>
            <a:ext cx="2805000" cy="0"/>
          </a:xfrm>
          <a:prstGeom prst="straightConnector1">
            <a:avLst/>
          </a:prstGeom>
          <a:noFill/>
          <a:ln cap="flat" cmpd="sng" w="56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1" name="Google Shape;291;p20"/>
          <p:cNvSpPr txBox="1"/>
          <p:nvPr/>
        </p:nvSpPr>
        <p:spPr>
          <a:xfrm>
            <a:off x="4535620" y="1421040"/>
            <a:ext cx="105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Transformer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0"/>
          <p:cNvSpPr/>
          <p:nvPr/>
        </p:nvSpPr>
        <p:spPr>
          <a:xfrm>
            <a:off x="7707572" y="1494074"/>
            <a:ext cx="98400" cy="98400"/>
          </a:xfrm>
          <a:prstGeom prst="ellipse">
            <a:avLst/>
          </a:prstGeom>
          <a:solidFill>
            <a:srgbClr val="5B8DC9"/>
          </a:solidFill>
          <a:ln cap="flat" cmpd="sng" w="120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7175" lIns="54350" spcFirstLastPara="1" rIns="54350" wrap="square" tIns="271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7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0"/>
          <p:cNvSpPr txBox="1"/>
          <p:nvPr/>
        </p:nvSpPr>
        <p:spPr>
          <a:xfrm>
            <a:off x="7836602" y="1421040"/>
            <a:ext cx="543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0.8252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4" name="Google Shape;294;p20"/>
          <p:cNvCxnSpPr/>
          <p:nvPr/>
        </p:nvCxnSpPr>
        <p:spPr>
          <a:xfrm>
            <a:off x="5680939" y="1767632"/>
            <a:ext cx="2805000" cy="0"/>
          </a:xfrm>
          <a:prstGeom prst="straightConnector1">
            <a:avLst/>
          </a:prstGeom>
          <a:noFill/>
          <a:ln cap="flat" cmpd="sng" w="56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" name="Google Shape;295;p20"/>
          <p:cNvSpPr txBox="1"/>
          <p:nvPr/>
        </p:nvSpPr>
        <p:spPr>
          <a:xfrm>
            <a:off x="4535620" y="1645305"/>
            <a:ext cx="105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BiLSTM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0"/>
          <p:cNvSpPr/>
          <p:nvPr/>
        </p:nvSpPr>
        <p:spPr>
          <a:xfrm>
            <a:off x="7696595" y="1718340"/>
            <a:ext cx="98400" cy="98400"/>
          </a:xfrm>
          <a:prstGeom prst="ellipse">
            <a:avLst/>
          </a:prstGeom>
          <a:solidFill>
            <a:srgbClr val="5B8DC9"/>
          </a:solidFill>
          <a:ln cap="flat" cmpd="sng" w="120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7175" lIns="54350" spcFirstLastPara="1" rIns="54350" wrap="square" tIns="271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7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0"/>
          <p:cNvSpPr txBox="1"/>
          <p:nvPr/>
        </p:nvSpPr>
        <p:spPr>
          <a:xfrm>
            <a:off x="7825625" y="1645305"/>
            <a:ext cx="543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0.8243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8" name="Google Shape;298;p20"/>
          <p:cNvCxnSpPr/>
          <p:nvPr/>
        </p:nvCxnSpPr>
        <p:spPr>
          <a:xfrm>
            <a:off x="5680939" y="1995976"/>
            <a:ext cx="2805000" cy="0"/>
          </a:xfrm>
          <a:prstGeom prst="straightConnector1">
            <a:avLst/>
          </a:prstGeom>
          <a:noFill/>
          <a:ln cap="flat" cmpd="sng" w="56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9" name="Google Shape;299;p20"/>
          <p:cNvSpPr txBox="1"/>
          <p:nvPr/>
        </p:nvSpPr>
        <p:spPr>
          <a:xfrm>
            <a:off x="4535620" y="1873648"/>
            <a:ext cx="105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CNN baseline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0"/>
          <p:cNvSpPr/>
          <p:nvPr/>
        </p:nvSpPr>
        <p:spPr>
          <a:xfrm>
            <a:off x="7327027" y="1946683"/>
            <a:ext cx="98400" cy="98400"/>
          </a:xfrm>
          <a:prstGeom prst="ellipse">
            <a:avLst/>
          </a:prstGeom>
          <a:solidFill>
            <a:srgbClr val="8FB3D9"/>
          </a:solidFill>
          <a:ln cap="flat" cmpd="sng" w="120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7175" lIns="54350" spcFirstLastPara="1" rIns="54350" wrap="square" tIns="271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7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0"/>
          <p:cNvSpPr txBox="1"/>
          <p:nvPr/>
        </p:nvSpPr>
        <p:spPr>
          <a:xfrm>
            <a:off x="7456056" y="1873648"/>
            <a:ext cx="543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0.7940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2" name="Google Shape;302;p20"/>
          <p:cNvCxnSpPr/>
          <p:nvPr/>
        </p:nvCxnSpPr>
        <p:spPr>
          <a:xfrm>
            <a:off x="5757139" y="2588752"/>
            <a:ext cx="2805000" cy="0"/>
          </a:xfrm>
          <a:prstGeom prst="straightConnector1">
            <a:avLst/>
          </a:prstGeom>
          <a:noFill/>
          <a:ln cap="flat" cmpd="sng" w="56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3" name="Google Shape;303;p20"/>
          <p:cNvSpPr txBox="1"/>
          <p:nvPr/>
        </p:nvSpPr>
        <p:spPr>
          <a:xfrm>
            <a:off x="4611820" y="2466425"/>
            <a:ext cx="105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matched Ensemble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0"/>
          <p:cNvSpPr/>
          <p:nvPr/>
        </p:nvSpPr>
        <p:spPr>
          <a:xfrm>
            <a:off x="7652045" y="2539460"/>
            <a:ext cx="98400" cy="98400"/>
          </a:xfrm>
          <a:prstGeom prst="ellipse">
            <a:avLst/>
          </a:prstGeom>
          <a:solidFill>
            <a:srgbClr val="B7791F"/>
          </a:solidFill>
          <a:ln cap="flat" cmpd="sng" w="120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7175" lIns="54350" spcFirstLastPara="1" rIns="54350" wrap="square" tIns="271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7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0"/>
          <p:cNvSpPr txBox="1"/>
          <p:nvPr/>
        </p:nvSpPr>
        <p:spPr>
          <a:xfrm>
            <a:off x="7781075" y="2466425"/>
            <a:ext cx="543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0.8144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6" name="Google Shape;306;p20"/>
          <p:cNvCxnSpPr/>
          <p:nvPr/>
        </p:nvCxnSpPr>
        <p:spPr>
          <a:xfrm>
            <a:off x="5757139" y="2813017"/>
            <a:ext cx="2805000" cy="0"/>
          </a:xfrm>
          <a:prstGeom prst="straightConnector1">
            <a:avLst/>
          </a:prstGeom>
          <a:noFill/>
          <a:ln cap="flat" cmpd="sng" w="56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7" name="Google Shape;307;p20"/>
          <p:cNvSpPr txBox="1"/>
          <p:nvPr/>
        </p:nvSpPr>
        <p:spPr>
          <a:xfrm>
            <a:off x="4611820" y="2690690"/>
            <a:ext cx="105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RF flattened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0"/>
          <p:cNvSpPr/>
          <p:nvPr/>
        </p:nvSpPr>
        <p:spPr>
          <a:xfrm>
            <a:off x="6150597" y="2763725"/>
            <a:ext cx="98400" cy="98400"/>
          </a:xfrm>
          <a:prstGeom prst="ellipse">
            <a:avLst/>
          </a:prstGeom>
          <a:solidFill>
            <a:srgbClr val="D9B36B"/>
          </a:solidFill>
          <a:ln cap="flat" cmpd="sng" w="120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7175" lIns="54350" spcFirstLastPara="1" rIns="54350" wrap="square" tIns="271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7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0"/>
          <p:cNvSpPr txBox="1"/>
          <p:nvPr/>
        </p:nvSpPr>
        <p:spPr>
          <a:xfrm>
            <a:off x="6279627" y="2690690"/>
            <a:ext cx="543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0.6913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0" name="Google Shape;310;p20"/>
          <p:cNvCxnSpPr/>
          <p:nvPr/>
        </p:nvCxnSpPr>
        <p:spPr>
          <a:xfrm>
            <a:off x="5757139" y="3041361"/>
            <a:ext cx="2805000" cy="0"/>
          </a:xfrm>
          <a:prstGeom prst="straightConnector1">
            <a:avLst/>
          </a:prstGeom>
          <a:noFill/>
          <a:ln cap="flat" cmpd="sng" w="56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1" name="Google Shape;311;p20"/>
          <p:cNvSpPr txBox="1"/>
          <p:nvPr/>
        </p:nvSpPr>
        <p:spPr>
          <a:xfrm>
            <a:off x="4611820" y="2919034"/>
            <a:ext cx="1051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MLP flattened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0"/>
          <p:cNvSpPr/>
          <p:nvPr/>
        </p:nvSpPr>
        <p:spPr>
          <a:xfrm>
            <a:off x="6104249" y="2992069"/>
            <a:ext cx="98400" cy="98400"/>
          </a:xfrm>
          <a:prstGeom prst="ellipse">
            <a:avLst/>
          </a:prstGeom>
          <a:solidFill>
            <a:srgbClr val="D9B36B"/>
          </a:solidFill>
          <a:ln cap="flat" cmpd="sng" w="120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7175" lIns="54350" spcFirstLastPara="1" rIns="54350" wrap="square" tIns="271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7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0"/>
          <p:cNvSpPr txBox="1"/>
          <p:nvPr/>
        </p:nvSpPr>
        <p:spPr>
          <a:xfrm>
            <a:off x="6233278" y="2919034"/>
            <a:ext cx="543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0.6875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0"/>
          <p:cNvSpPr txBox="1"/>
          <p:nvPr/>
        </p:nvSpPr>
        <p:spPr>
          <a:xfrm>
            <a:off x="5680939" y="924851"/>
            <a:ext cx="2609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1D5FAF"/>
                </a:solidFill>
                <a:latin typeface="Calibri"/>
                <a:ea typeface="Calibri"/>
                <a:cs typeface="Calibri"/>
                <a:sym typeface="Calibri"/>
              </a:rPr>
              <a:t>FULL COHORT  ·  1,104 subjects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0"/>
          <p:cNvSpPr txBox="1"/>
          <p:nvPr/>
        </p:nvSpPr>
        <p:spPr>
          <a:xfrm>
            <a:off x="4770328" y="2206725"/>
            <a:ext cx="3802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B7791F"/>
                </a:solidFill>
                <a:latin typeface="Calibri"/>
                <a:ea typeface="Calibri"/>
                <a:cs typeface="Calibri"/>
                <a:sym typeface="Calibri"/>
              </a:rPr>
              <a:t>SAME 1,176 INPUTS, FLATTENED  ·  ds005505 subset, N=121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0"/>
          <p:cNvSpPr txBox="1"/>
          <p:nvPr/>
        </p:nvSpPr>
        <p:spPr>
          <a:xfrm>
            <a:off x="6088538" y="3557937"/>
            <a:ext cx="434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0.70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0"/>
          <p:cNvSpPr txBox="1"/>
          <p:nvPr/>
        </p:nvSpPr>
        <p:spPr>
          <a:xfrm>
            <a:off x="6698386" y="3557937"/>
            <a:ext cx="434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0.75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0"/>
          <p:cNvSpPr txBox="1"/>
          <p:nvPr/>
        </p:nvSpPr>
        <p:spPr>
          <a:xfrm>
            <a:off x="7308235" y="3557937"/>
            <a:ext cx="434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0.80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0"/>
          <p:cNvSpPr txBox="1"/>
          <p:nvPr/>
        </p:nvSpPr>
        <p:spPr>
          <a:xfrm>
            <a:off x="7918084" y="3557937"/>
            <a:ext cx="434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0.85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0"/>
          <p:cNvSpPr txBox="1"/>
          <p:nvPr/>
        </p:nvSpPr>
        <p:spPr>
          <a:xfrm>
            <a:off x="6122944" y="3760542"/>
            <a:ext cx="2174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AUC 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chance = 0.50, off-scale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1" name="Google Shape;321;p20"/>
          <p:cNvCxnSpPr/>
          <p:nvPr/>
        </p:nvCxnSpPr>
        <p:spPr>
          <a:xfrm>
            <a:off x="5757139" y="3514358"/>
            <a:ext cx="2805000" cy="0"/>
          </a:xfrm>
          <a:prstGeom prst="straightConnector1">
            <a:avLst/>
          </a:prstGeom>
          <a:noFill/>
          <a:ln cap="flat" cmpd="sng" w="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2" name="Google Shape;322;p20"/>
          <p:cNvCxnSpPr/>
          <p:nvPr/>
        </p:nvCxnSpPr>
        <p:spPr>
          <a:xfrm>
            <a:off x="6199889" y="3253394"/>
            <a:ext cx="1501500" cy="0"/>
          </a:xfrm>
          <a:prstGeom prst="straightConnector1">
            <a:avLst/>
          </a:prstGeom>
          <a:noFill/>
          <a:ln cap="flat" cmpd="sng" w="13575">
            <a:solidFill>
              <a:srgbClr val="B7791F"/>
            </a:solidFill>
            <a:prstDash val="solid"/>
            <a:round/>
            <a:headEnd len="sm" w="sm" type="stealth"/>
            <a:tailEnd len="sm" w="sm" type="stealth"/>
          </a:ln>
        </p:spPr>
      </p:cxnSp>
      <p:cxnSp>
        <p:nvCxnSpPr>
          <p:cNvPr id="323" name="Google Shape;323;p20"/>
          <p:cNvCxnSpPr/>
          <p:nvPr/>
        </p:nvCxnSpPr>
        <p:spPr>
          <a:xfrm>
            <a:off x="6199889" y="3204463"/>
            <a:ext cx="0" cy="97800"/>
          </a:xfrm>
          <a:prstGeom prst="straightConnector1">
            <a:avLst/>
          </a:prstGeom>
          <a:noFill/>
          <a:ln cap="flat" cmpd="sng" w="10550">
            <a:solidFill>
              <a:srgbClr val="B7791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4" name="Google Shape;324;p20"/>
          <p:cNvCxnSpPr/>
          <p:nvPr/>
        </p:nvCxnSpPr>
        <p:spPr>
          <a:xfrm>
            <a:off x="7701337" y="3204463"/>
            <a:ext cx="0" cy="97800"/>
          </a:xfrm>
          <a:prstGeom prst="straightConnector1">
            <a:avLst/>
          </a:prstGeom>
          <a:noFill/>
          <a:ln cap="flat" cmpd="sng" w="10550">
            <a:solidFill>
              <a:srgbClr val="B7791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5" name="Google Shape;325;p20"/>
          <p:cNvSpPr txBox="1"/>
          <p:nvPr/>
        </p:nvSpPr>
        <p:spPr>
          <a:xfrm>
            <a:off x="6153240" y="3273781"/>
            <a:ext cx="1594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B7791F"/>
                </a:solidFill>
                <a:latin typeface="Calibri"/>
                <a:ea typeface="Calibri"/>
                <a:cs typeface="Calibri"/>
                <a:sym typeface="Calibri"/>
              </a:rPr>
              <a:t>−0.123 AUC vs best flattened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0"/>
          <p:cNvSpPr txBox="1"/>
          <p:nvPr/>
        </p:nvSpPr>
        <p:spPr>
          <a:xfrm>
            <a:off x="4938275" y="3990725"/>
            <a:ext cx="3802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I: Comparing Cognify with previous models and baselines.</a:t>
            </a:r>
            <a:endParaRPr i="1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1"/>
          <p:cNvSpPr/>
          <p:nvPr/>
        </p:nvSpPr>
        <p:spPr>
          <a:xfrm>
            <a:off x="377190" y="192024"/>
            <a:ext cx="5486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Dataset Scaling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3" name="Google Shape;333;p21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4" name="Google Shape;334;p21"/>
          <p:cNvSpPr/>
          <p:nvPr/>
        </p:nvSpPr>
        <p:spPr>
          <a:xfrm>
            <a:off x="268555" y="1382105"/>
            <a:ext cx="4023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6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6 datasets: AUC 0.8400 [0.8343, 0.8453]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1"/>
          <p:cNvSpPr/>
          <p:nvPr/>
        </p:nvSpPr>
        <p:spPr>
          <a:xfrm>
            <a:off x="268550" y="1760725"/>
            <a:ext cx="3843900" cy="22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N = 1,104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Identical hyperparameters at every scale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6-dataset lower CI bound (0.8343) &gt; 2-dataset upper bound (0.8234)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○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Non-overlapping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4 to 6 datasets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○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+0.0023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○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Suggests a plateau within this recording protocol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6" name="Google Shape;336;p21" title="Screenshot 2026-08-23 at 10.24.26.png"/>
          <p:cNvPicPr preferRelativeResize="0"/>
          <p:nvPr/>
        </p:nvPicPr>
        <p:blipFill rotWithShape="1">
          <a:blip r:embed="rId3">
            <a:alphaModFix/>
          </a:blip>
          <a:srcRect b="0" l="4997" r="0" t="7919"/>
          <a:stretch/>
        </p:blipFill>
        <p:spPr>
          <a:xfrm>
            <a:off x="4291850" y="1300650"/>
            <a:ext cx="4852149" cy="3116299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1"/>
          <p:cNvSpPr txBox="1"/>
          <p:nvPr/>
        </p:nvSpPr>
        <p:spPr>
          <a:xfrm>
            <a:off x="4617375" y="4427725"/>
            <a:ext cx="435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III: Ensemble AUC as a function of training dataset count, with</a:t>
            </a:r>
            <a:endParaRPr i="1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identical hyperparameters across all configurations.</a:t>
            </a:r>
            <a:endParaRPr i="1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2"/>
          <p:cNvSpPr/>
          <p:nvPr/>
        </p:nvSpPr>
        <p:spPr>
          <a:xfrm>
            <a:off x="377204" y="192025"/>
            <a:ext cx="7702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Per-Subject Variability &amp; Confusion Matrix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4" name="Google Shape;344;p22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fig4_cm.png" id="345" name="Google Shape;34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57575" y="1872175"/>
            <a:ext cx="3494500" cy="2488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g3_hist.png" id="346" name="Google Shape;34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200" y="1948375"/>
            <a:ext cx="4488574" cy="2412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7" name="Google Shape;347;p22"/>
          <p:cNvCxnSpPr/>
          <p:nvPr/>
        </p:nvCxnSpPr>
        <p:spPr>
          <a:xfrm flipH="1">
            <a:off x="5058675" y="1576550"/>
            <a:ext cx="6000" cy="2961600"/>
          </a:xfrm>
          <a:prstGeom prst="straightConnector1">
            <a:avLst/>
          </a:prstGeom>
          <a:noFill/>
          <a:ln cap="flat" cmpd="sng" w="127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8" name="Google Shape;348;p22"/>
          <p:cNvSpPr txBox="1"/>
          <p:nvPr/>
        </p:nvSpPr>
        <p:spPr>
          <a:xfrm>
            <a:off x="5257575" y="843375"/>
            <a:ext cx="3768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Aggregated over 1,563,575 test sequences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Passive (majority class) 80.0%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Active 72.8%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Overall 76.9%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2"/>
          <p:cNvSpPr txBox="1"/>
          <p:nvPr/>
        </p:nvSpPr>
        <p:spPr>
          <a:xfrm>
            <a:off x="289275" y="891663"/>
            <a:ext cx="4576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Median 0.8467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IQR [0.7843, 0.9058]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70.5% of subjects &gt; 0.80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27.8% &gt; 0.90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2"/>
          <p:cNvSpPr txBox="1"/>
          <p:nvPr/>
        </p:nvSpPr>
        <p:spPr>
          <a:xfrm>
            <a:off x="2548275" y="965150"/>
            <a:ext cx="2516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BUT</a:t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90 subjects (8.2%) &lt; 0.70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Minimum 0.5355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2" name="Google Shape;352;p22"/>
          <p:cNvSpPr txBox="1"/>
          <p:nvPr/>
        </p:nvSpPr>
        <p:spPr>
          <a:xfrm>
            <a:off x="377200" y="4441225"/>
            <a:ext cx="4488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Calibri"/>
                <a:ea typeface="Calibri"/>
                <a:cs typeface="Calibri"/>
                <a:sym typeface="Calibri"/>
              </a:rPr>
              <a:t>Fig. 3: Per-subject ensemble AUC distribution across 1,104 subjects.</a:t>
            </a:r>
            <a:endParaRPr i="1"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2"/>
          <p:cNvSpPr txBox="1"/>
          <p:nvPr/>
        </p:nvSpPr>
        <p:spPr>
          <a:xfrm>
            <a:off x="5169125" y="4441225"/>
            <a:ext cx="349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Calibri"/>
                <a:ea typeface="Calibri"/>
                <a:cs typeface="Calibri"/>
                <a:sym typeface="Calibri"/>
              </a:rPr>
              <a:t>Fig. 4: Aggregated confusion matrix over 1,563,575 test segments.</a:t>
            </a:r>
            <a:endParaRPr i="1"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3"/>
          <p:cNvSpPr/>
          <p:nvPr/>
        </p:nvSpPr>
        <p:spPr>
          <a:xfrm>
            <a:off x="377204" y="192025"/>
            <a:ext cx="7702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Noise Robustness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9" name="Google Shape;359;p23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0" name="Google Shape;360;p23"/>
          <p:cNvSpPr txBox="1"/>
          <p:nvPr/>
        </p:nvSpPr>
        <p:spPr>
          <a:xfrm>
            <a:off x="2208522" y="3794448"/>
            <a:ext cx="4039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SNR (dB): noise increases to the right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1" name="Google Shape;361;p23"/>
          <p:cNvGrpSpPr/>
          <p:nvPr/>
        </p:nvGrpSpPr>
        <p:grpSpPr>
          <a:xfrm>
            <a:off x="1963408" y="1332162"/>
            <a:ext cx="4530070" cy="2449129"/>
            <a:chOff x="2901819" y="1136699"/>
            <a:chExt cx="5708254" cy="3086100"/>
          </a:xfrm>
        </p:grpSpPr>
        <p:pic>
          <p:nvPicPr>
            <p:cNvPr id="362" name="Google Shape;362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001872" y="1136699"/>
              <a:ext cx="5608200" cy="3086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3" name="Google Shape;363;p23"/>
            <p:cNvSpPr txBox="1"/>
            <p:nvPr/>
          </p:nvSpPr>
          <p:spPr>
            <a:xfrm rot="-5400000">
              <a:off x="2148519" y="2094295"/>
              <a:ext cx="17067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1032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Ensemble AUC</a:t>
              </a:r>
              <a:endParaRPr sz="1032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4" name="Google Shape;36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5" name="Google Shape;365;p23"/>
          <p:cNvSpPr txBox="1"/>
          <p:nvPr/>
        </p:nvSpPr>
        <p:spPr>
          <a:xfrm>
            <a:off x="1843675" y="4292000"/>
            <a:ext cx="4899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Calibri"/>
                <a:ea typeface="Calibri"/>
                <a:cs typeface="Calibri"/>
                <a:sym typeface="Calibri"/>
              </a:rPr>
              <a:t>Table IV: Noise sensitivity across 1,104 subjects.</a:t>
            </a:r>
            <a:endParaRPr i="1"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4"/>
          <p:cNvSpPr/>
          <p:nvPr/>
        </p:nvSpPr>
        <p:spPr>
          <a:xfrm>
            <a:off x="377204" y="192025"/>
            <a:ext cx="7702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Held-Out Generalization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1" name="Google Shape;371;p24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2" name="Google Shape;372;p24"/>
          <p:cNvSpPr txBox="1"/>
          <p:nvPr/>
        </p:nvSpPr>
        <p:spPr>
          <a:xfrm>
            <a:off x="1171250" y="913600"/>
            <a:ext cx="2944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1D5FAF"/>
                </a:solidFill>
                <a:latin typeface="Calibri"/>
                <a:ea typeface="Calibri"/>
                <a:cs typeface="Calibri"/>
                <a:sym typeface="Calibri"/>
              </a:rPr>
              <a:t>0.7670</a:t>
            </a:r>
            <a:endParaRPr sz="6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4"/>
          <p:cNvSpPr txBox="1"/>
          <p:nvPr/>
        </p:nvSpPr>
        <p:spPr>
          <a:xfrm>
            <a:off x="267308" y="1739300"/>
            <a:ext cx="40557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Weighted mean AUC (1,833 subjects)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datasets never used for training, tuning, or any design decision (all within 0.7500-0.7900)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4"/>
          <p:cNvSpPr txBox="1"/>
          <p:nvPr/>
        </p:nvSpPr>
        <p:spPr>
          <a:xfrm>
            <a:off x="6892079" y="4178025"/>
            <a:ext cx="208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5" name="Google Shape;375;p24" title="Screenshot 2026-08-23 at 10.38.5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5399" y="988400"/>
            <a:ext cx="4498976" cy="3507492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4"/>
          <p:cNvSpPr txBox="1"/>
          <p:nvPr/>
        </p:nvSpPr>
        <p:spPr>
          <a:xfrm>
            <a:off x="377208" y="2778500"/>
            <a:ext cx="4055700" cy="16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●"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Per-subject mean: 0.7660 [0.7563, 0.7748]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●"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1231 evaluable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●"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602 single-class excluded (same rule as LOSO)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●"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Same acquisition protocol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○"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Tests distribution shift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1" marL="914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○"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Reduced task coverage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7" name="Google Shape;377;p24"/>
          <p:cNvGrpSpPr/>
          <p:nvPr/>
        </p:nvGrpSpPr>
        <p:grpSpPr>
          <a:xfrm>
            <a:off x="8312418" y="108251"/>
            <a:ext cx="561507" cy="561507"/>
            <a:chOff x="11399235" y="201936"/>
            <a:chExt cx="487800" cy="487800"/>
          </a:xfrm>
        </p:grpSpPr>
        <p:sp>
          <p:nvSpPr>
            <p:cNvPr id="378" name="Google Shape;378;p24"/>
            <p:cNvSpPr/>
            <p:nvPr/>
          </p:nvSpPr>
          <p:spPr>
            <a:xfrm>
              <a:off x="11399235" y="201936"/>
              <a:ext cx="487800" cy="487800"/>
            </a:xfrm>
            <a:prstGeom prst="ellipse">
              <a:avLst/>
            </a:prstGeom>
            <a:solidFill>
              <a:srgbClr val="B7791F"/>
            </a:solidFill>
            <a:ln>
              <a:noFill/>
            </a:ln>
          </p:spPr>
          <p:txBody>
            <a:bodyPr anchorCtr="0" anchor="ctr" bIns="52600" lIns="105250" spcFirstLastPara="1" rIns="105250" wrap="square" tIns="526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72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24"/>
            <p:cNvSpPr/>
            <p:nvPr/>
          </p:nvSpPr>
          <p:spPr>
            <a:xfrm>
              <a:off x="11491891" y="294592"/>
              <a:ext cx="302400" cy="302400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2600" lIns="105250" spcFirstLastPara="1" rIns="105250" wrap="square" tIns="526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0" name="Google Shape;38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1" name="Google Shape;381;p24"/>
          <p:cNvSpPr txBox="1"/>
          <p:nvPr/>
        </p:nvSpPr>
        <p:spPr>
          <a:xfrm>
            <a:off x="4626800" y="4540800"/>
            <a:ext cx="4055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Calibri"/>
                <a:ea typeface="Calibri"/>
                <a:cs typeface="Calibri"/>
                <a:sym typeface="Calibri"/>
              </a:rPr>
              <a:t>Table V: Held-out dataset evaluation on 5 unseen test datasets.</a:t>
            </a:r>
            <a:endParaRPr i="1"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5"/>
          <p:cNvSpPr/>
          <p:nvPr/>
        </p:nvSpPr>
        <p:spPr>
          <a:xfrm>
            <a:off x="377204" y="192025"/>
            <a:ext cx="7702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Mobile Deployment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7" name="Google Shape;387;p25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88" name="Google Shape;388;p25"/>
          <p:cNvGrpSpPr/>
          <p:nvPr/>
        </p:nvGrpSpPr>
        <p:grpSpPr>
          <a:xfrm>
            <a:off x="7988985" y="109924"/>
            <a:ext cx="985396" cy="585603"/>
            <a:chOff x="405600" y="4247776"/>
            <a:chExt cx="828900" cy="492600"/>
          </a:xfrm>
        </p:grpSpPr>
        <p:sp>
          <p:nvSpPr>
            <p:cNvPr id="389" name="Google Shape;389;p25"/>
            <p:cNvSpPr/>
            <p:nvPr/>
          </p:nvSpPr>
          <p:spPr>
            <a:xfrm>
              <a:off x="574948" y="4247776"/>
              <a:ext cx="490200" cy="492600"/>
            </a:xfrm>
            <a:prstGeom prst="ellipse">
              <a:avLst/>
            </a:prstGeom>
            <a:solidFill>
              <a:srgbClr val="1D5FAF"/>
            </a:solidFill>
            <a:ln>
              <a:noFill/>
            </a:ln>
          </p:spPr>
          <p:txBody>
            <a:bodyPr anchorCtr="0" anchor="ctr" bIns="54325" lIns="108675" spcFirstLastPara="1" rIns="108675" wrap="square" tIns="543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4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25"/>
            <p:cNvSpPr txBox="1"/>
            <p:nvPr/>
          </p:nvSpPr>
          <p:spPr>
            <a:xfrm>
              <a:off x="405600" y="4363272"/>
              <a:ext cx="828900" cy="27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2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764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1" name="Google Shape;391;p25"/>
          <p:cNvSpPr/>
          <p:nvPr/>
        </p:nvSpPr>
        <p:spPr>
          <a:xfrm>
            <a:off x="4394324" y="898175"/>
            <a:ext cx="45021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700"/>
              <a:buFont typeface="Calibri"/>
              <a:buNone/>
            </a:pPr>
            <a:r>
              <a:rPr b="1" lang="en" sz="1600">
                <a:solidFill>
                  <a:srgbClr val="2E75B6"/>
                </a:solidFill>
                <a:latin typeface="Calibri"/>
                <a:ea typeface="Calibri"/>
                <a:cs typeface="Calibri"/>
                <a:sym typeface="Calibri"/>
              </a:rPr>
              <a:t>Entire pipeline on Android phone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5"/>
          <p:cNvSpPr/>
          <p:nvPr/>
        </p:nvSpPr>
        <p:spPr>
          <a:xfrm>
            <a:off x="4394325" y="1200594"/>
            <a:ext cx="45021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Offline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No account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No data leaves the device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3" name="Google Shape;393;p25"/>
          <p:cNvGrpSpPr/>
          <p:nvPr/>
        </p:nvGrpSpPr>
        <p:grpSpPr>
          <a:xfrm>
            <a:off x="4982872" y="2132662"/>
            <a:ext cx="3303895" cy="2663899"/>
            <a:chOff x="4496914" y="1795070"/>
            <a:chExt cx="4296911" cy="3464558"/>
          </a:xfrm>
        </p:grpSpPr>
        <p:sp>
          <p:nvSpPr>
            <p:cNvPr id="394" name="Google Shape;394;p25"/>
            <p:cNvSpPr/>
            <p:nvPr/>
          </p:nvSpPr>
          <p:spPr>
            <a:xfrm>
              <a:off x="4496925" y="1847120"/>
              <a:ext cx="4296900" cy="864000"/>
            </a:xfrm>
            <a:prstGeom prst="roundRect">
              <a:avLst>
                <a:gd fmla="val 10000" name="adj"/>
              </a:avLst>
            </a:prstGeom>
            <a:solidFill>
              <a:srgbClr val="F4F7FB"/>
            </a:solidFill>
            <a:ln cap="flat" cmpd="sng" w="15800">
              <a:solidFill>
                <a:srgbClr val="CFDAE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0625" lIns="81275" spcFirstLastPara="1" rIns="81275" wrap="square" tIns="406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25"/>
            <p:cNvSpPr txBox="1"/>
            <p:nvPr/>
          </p:nvSpPr>
          <p:spPr>
            <a:xfrm>
              <a:off x="4496914" y="1795070"/>
              <a:ext cx="4176600" cy="95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1275" lIns="81275" spcFirstLastPara="1" rIns="81275" wrap="square" tIns="81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1F3864"/>
                  </a:solidFill>
                  <a:latin typeface="Calibri"/>
                  <a:ea typeface="Calibri"/>
                  <a:cs typeface="Calibri"/>
                  <a:sym typeface="Calibri"/>
                </a:rPr>
                <a:t>Models on disk (4.1 MB)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79414" lvl="0" marL="406428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●"/>
              </a:pPr>
              <a:r>
                <a:rPr lang="en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10-model TFLite ensemble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79414" lvl="0" marL="406428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●"/>
              </a:pPr>
              <a:r>
                <a:rPr lang="en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 Transformer, 5-fold production training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25"/>
            <p:cNvSpPr/>
            <p:nvPr/>
          </p:nvSpPr>
          <p:spPr>
            <a:xfrm>
              <a:off x="4496925" y="2914323"/>
              <a:ext cx="4296900" cy="864000"/>
            </a:xfrm>
            <a:prstGeom prst="roundRect">
              <a:avLst>
                <a:gd fmla="val 10000" name="adj"/>
              </a:avLst>
            </a:prstGeom>
            <a:solidFill>
              <a:srgbClr val="F4F7FB"/>
            </a:solidFill>
            <a:ln cap="flat" cmpd="sng" w="15800">
              <a:solidFill>
                <a:srgbClr val="CFDAE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0625" lIns="81275" spcFirstLastPara="1" rIns="81275" wrap="square" tIns="406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25"/>
            <p:cNvSpPr txBox="1"/>
            <p:nvPr/>
          </p:nvSpPr>
          <p:spPr>
            <a:xfrm>
              <a:off x="4522275" y="2862272"/>
              <a:ext cx="4176600" cy="96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1275" lIns="81275" spcFirstLastPara="1" rIns="81275" wrap="square" tIns="81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1F3864"/>
                  </a:solidFill>
                  <a:latin typeface="Calibri"/>
                  <a:ea typeface="Calibri"/>
                  <a:cs typeface="Calibri"/>
                  <a:sym typeface="Calibri"/>
                </a:rPr>
                <a:t>Deployed-model estimate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83004" lvl="0" marL="406428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57"/>
                <a:buFont typeface="Calibri"/>
                <a:buChar char="●"/>
              </a:pPr>
              <a:r>
                <a:rPr lang="en" sz="125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en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-fold AUC = 0.7728; threshold = 0.40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79414" lvl="1" marL="812856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○"/>
              </a:pPr>
              <a:r>
                <a:rPr lang="en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Consistent with the held-out band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25"/>
            <p:cNvSpPr/>
            <p:nvPr/>
          </p:nvSpPr>
          <p:spPr>
            <a:xfrm>
              <a:off x="4496925" y="3981525"/>
              <a:ext cx="4296900" cy="412800"/>
            </a:xfrm>
            <a:prstGeom prst="roundRect">
              <a:avLst>
                <a:gd fmla="val 10000" name="adj"/>
              </a:avLst>
            </a:prstGeom>
            <a:solidFill>
              <a:srgbClr val="F4F7FB"/>
            </a:solidFill>
            <a:ln cap="flat" cmpd="sng" w="15800">
              <a:solidFill>
                <a:srgbClr val="CFDAE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0625" lIns="81275" spcFirstLastPara="1" rIns="81275" wrap="square" tIns="406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25"/>
            <p:cNvSpPr txBox="1"/>
            <p:nvPr/>
          </p:nvSpPr>
          <p:spPr>
            <a:xfrm>
              <a:off x="4522275" y="3929475"/>
              <a:ext cx="4176600" cy="47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1275" lIns="81275" spcFirstLastPara="1" rIns="81275" wrap="square" tIns="81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1F3864"/>
                  </a:solidFill>
                  <a:latin typeface="Calibri"/>
                  <a:ea typeface="Calibri"/>
                  <a:cs typeface="Calibri"/>
                  <a:sym typeface="Calibri"/>
                </a:rPr>
                <a:t>Runtime heap (63 MB)</a:t>
              </a:r>
              <a:endParaRPr b="1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25"/>
            <p:cNvSpPr/>
            <p:nvPr/>
          </p:nvSpPr>
          <p:spPr>
            <a:xfrm>
              <a:off x="4496925" y="4597678"/>
              <a:ext cx="4296900" cy="585600"/>
            </a:xfrm>
            <a:prstGeom prst="roundRect">
              <a:avLst>
                <a:gd fmla="val 10000" name="adj"/>
              </a:avLst>
            </a:prstGeom>
            <a:solidFill>
              <a:srgbClr val="F4F7FB"/>
            </a:solidFill>
            <a:ln cap="flat" cmpd="sng" w="15800">
              <a:solidFill>
                <a:srgbClr val="CFDAE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0625" lIns="81275" spcFirstLastPara="1" rIns="81275" wrap="square" tIns="406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25"/>
            <p:cNvSpPr txBox="1"/>
            <p:nvPr/>
          </p:nvSpPr>
          <p:spPr>
            <a:xfrm>
              <a:off x="4522275" y="4545628"/>
              <a:ext cx="4176600" cy="71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1275" lIns="81275" spcFirstLastPara="1" rIns="81275" wrap="square" tIns="812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1F3864"/>
                  </a:solidFill>
                  <a:latin typeface="Calibri"/>
                  <a:ea typeface="Calibri"/>
                  <a:cs typeface="Calibri"/>
                  <a:sym typeface="Calibri"/>
                </a:rPr>
                <a:t>Latency (Pixel 6 Pro, 369 cycles)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79414" lvl="0" marL="406428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●"/>
              </a:pPr>
              <a:r>
                <a:rPr lang="en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Median 87.3 ms; p95 100.3 ms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02" name="Google Shape;402;p25" title="Screenshot 2026-08-23 at 11.45.5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50" y="832025"/>
            <a:ext cx="4079475" cy="29374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3" name="Google Shape;403;p25"/>
          <p:cNvGrpSpPr/>
          <p:nvPr/>
        </p:nvGrpSpPr>
        <p:grpSpPr>
          <a:xfrm>
            <a:off x="309548" y="4165860"/>
            <a:ext cx="4079433" cy="736433"/>
            <a:chOff x="4389010" y="4821174"/>
            <a:chExt cx="7071300" cy="1276535"/>
          </a:xfrm>
        </p:grpSpPr>
        <p:sp>
          <p:nvSpPr>
            <p:cNvPr id="404" name="Google Shape;404;p25"/>
            <p:cNvSpPr/>
            <p:nvPr/>
          </p:nvSpPr>
          <p:spPr>
            <a:xfrm>
              <a:off x="4389010" y="5177790"/>
              <a:ext cx="999600" cy="514500"/>
            </a:xfrm>
            <a:prstGeom prst="roundRect">
              <a:avLst>
                <a:gd fmla="val 10000" name="adj"/>
              </a:avLst>
            </a:prstGeom>
            <a:solidFill>
              <a:srgbClr val="EDF1F5"/>
            </a:solidFill>
            <a:ln cap="flat" cmpd="sng" w="10250">
              <a:solidFill>
                <a:srgbClr val="CFDAE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25"/>
            <p:cNvSpPr/>
            <p:nvPr/>
          </p:nvSpPr>
          <p:spPr>
            <a:xfrm>
              <a:off x="4730377" y="5273043"/>
              <a:ext cx="317100" cy="317100"/>
            </a:xfrm>
            <a:prstGeom prst="ellipse">
              <a:avLst/>
            </a:prstGeom>
            <a:solidFill>
              <a:srgbClr val="98A4B3"/>
            </a:solidFill>
            <a:ln>
              <a:noFill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25"/>
            <p:cNvSpPr txBox="1"/>
            <p:nvPr/>
          </p:nvSpPr>
          <p:spPr>
            <a:xfrm>
              <a:off x="4571885" y="5273043"/>
              <a:ext cx="6339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8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0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25"/>
            <p:cNvSpPr/>
            <p:nvPr/>
          </p:nvSpPr>
          <p:spPr>
            <a:xfrm>
              <a:off x="5583796" y="5177790"/>
              <a:ext cx="999600" cy="514500"/>
            </a:xfrm>
            <a:prstGeom prst="roundRect">
              <a:avLst>
                <a:gd fmla="val 10000" name="adj"/>
              </a:avLst>
            </a:prstGeom>
            <a:solidFill>
              <a:srgbClr val="E8F0FA"/>
            </a:solidFill>
            <a:ln cap="flat" cmpd="sng" w="10250">
              <a:solidFill>
                <a:srgbClr val="1D5FA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25"/>
            <p:cNvSpPr/>
            <p:nvPr/>
          </p:nvSpPr>
          <p:spPr>
            <a:xfrm>
              <a:off x="5925163" y="5273043"/>
              <a:ext cx="317100" cy="317100"/>
            </a:xfrm>
            <a:prstGeom prst="ellipse">
              <a:avLst/>
            </a:prstGeom>
            <a:solidFill>
              <a:srgbClr val="1D5FAF"/>
            </a:solidFill>
            <a:ln>
              <a:noFill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25"/>
            <p:cNvSpPr txBox="1"/>
            <p:nvPr/>
          </p:nvSpPr>
          <p:spPr>
            <a:xfrm>
              <a:off x="5766671" y="5273043"/>
              <a:ext cx="6339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8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0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25"/>
            <p:cNvSpPr/>
            <p:nvPr/>
          </p:nvSpPr>
          <p:spPr>
            <a:xfrm>
              <a:off x="6778582" y="5177790"/>
              <a:ext cx="999600" cy="514500"/>
            </a:xfrm>
            <a:prstGeom prst="roundRect">
              <a:avLst>
                <a:gd fmla="val 10000" name="adj"/>
              </a:avLst>
            </a:prstGeom>
            <a:solidFill>
              <a:srgbClr val="E8F0FA"/>
            </a:solidFill>
            <a:ln cap="flat" cmpd="sng" w="10250">
              <a:solidFill>
                <a:srgbClr val="1D5FA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25"/>
            <p:cNvSpPr/>
            <p:nvPr/>
          </p:nvSpPr>
          <p:spPr>
            <a:xfrm>
              <a:off x="7119949" y="5273043"/>
              <a:ext cx="317100" cy="317100"/>
            </a:xfrm>
            <a:prstGeom prst="ellipse">
              <a:avLst/>
            </a:prstGeom>
            <a:solidFill>
              <a:srgbClr val="1D5FAF"/>
            </a:solidFill>
            <a:ln>
              <a:noFill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25"/>
            <p:cNvSpPr txBox="1"/>
            <p:nvPr/>
          </p:nvSpPr>
          <p:spPr>
            <a:xfrm>
              <a:off x="6961457" y="5273043"/>
              <a:ext cx="6339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8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00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25"/>
            <p:cNvSpPr/>
            <p:nvPr/>
          </p:nvSpPr>
          <p:spPr>
            <a:xfrm>
              <a:off x="7973368" y="5177790"/>
              <a:ext cx="999600" cy="514500"/>
            </a:xfrm>
            <a:prstGeom prst="roundRect">
              <a:avLst>
                <a:gd fmla="val 10000" name="adj"/>
              </a:avLst>
            </a:prstGeom>
            <a:solidFill>
              <a:srgbClr val="E8F0FA"/>
            </a:solidFill>
            <a:ln cap="flat" cmpd="sng" w="10250">
              <a:solidFill>
                <a:srgbClr val="1D5FA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25"/>
            <p:cNvSpPr/>
            <p:nvPr/>
          </p:nvSpPr>
          <p:spPr>
            <a:xfrm>
              <a:off x="8314736" y="5273043"/>
              <a:ext cx="317100" cy="317100"/>
            </a:xfrm>
            <a:prstGeom prst="ellipse">
              <a:avLst/>
            </a:prstGeom>
            <a:solidFill>
              <a:srgbClr val="1D5FAF"/>
            </a:solidFill>
            <a:ln>
              <a:noFill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25"/>
            <p:cNvSpPr txBox="1"/>
            <p:nvPr/>
          </p:nvSpPr>
          <p:spPr>
            <a:xfrm>
              <a:off x="8156244" y="5273043"/>
              <a:ext cx="6339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8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00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25"/>
            <p:cNvSpPr/>
            <p:nvPr/>
          </p:nvSpPr>
          <p:spPr>
            <a:xfrm>
              <a:off x="9168154" y="5177790"/>
              <a:ext cx="999600" cy="514500"/>
            </a:xfrm>
            <a:prstGeom prst="roundRect">
              <a:avLst>
                <a:gd fmla="val 10000" name="adj"/>
              </a:avLst>
            </a:prstGeom>
            <a:solidFill>
              <a:srgbClr val="E8F0FA"/>
            </a:solidFill>
            <a:ln cap="flat" cmpd="sng" w="10250">
              <a:solidFill>
                <a:srgbClr val="1D5FA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25"/>
            <p:cNvSpPr/>
            <p:nvPr/>
          </p:nvSpPr>
          <p:spPr>
            <a:xfrm>
              <a:off x="9509522" y="5273043"/>
              <a:ext cx="317100" cy="317100"/>
            </a:xfrm>
            <a:prstGeom prst="ellipse">
              <a:avLst/>
            </a:prstGeom>
            <a:solidFill>
              <a:srgbClr val="1D5FAF"/>
            </a:solidFill>
            <a:ln>
              <a:noFill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25"/>
            <p:cNvSpPr txBox="1"/>
            <p:nvPr/>
          </p:nvSpPr>
          <p:spPr>
            <a:xfrm>
              <a:off x="9351030" y="5273043"/>
              <a:ext cx="6339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8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00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25"/>
            <p:cNvSpPr/>
            <p:nvPr/>
          </p:nvSpPr>
          <p:spPr>
            <a:xfrm>
              <a:off x="10362940" y="5177790"/>
              <a:ext cx="999600" cy="514500"/>
            </a:xfrm>
            <a:prstGeom prst="roundRect">
              <a:avLst>
                <a:gd fmla="val 10000" name="adj"/>
              </a:avLst>
            </a:prstGeom>
            <a:solidFill>
              <a:srgbClr val="E8F0FA"/>
            </a:solidFill>
            <a:ln cap="flat" cmpd="sng" w="10250">
              <a:solidFill>
                <a:srgbClr val="1D5FA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25"/>
            <p:cNvSpPr/>
            <p:nvPr/>
          </p:nvSpPr>
          <p:spPr>
            <a:xfrm>
              <a:off x="10704308" y="5273043"/>
              <a:ext cx="317100" cy="317100"/>
            </a:xfrm>
            <a:prstGeom prst="ellipse">
              <a:avLst/>
            </a:prstGeom>
            <a:solidFill>
              <a:srgbClr val="1D5FAF"/>
            </a:solidFill>
            <a:ln>
              <a:noFill/>
            </a:ln>
          </p:spPr>
          <p:txBody>
            <a:bodyPr anchorCtr="0" anchor="ctr" bIns="26375" lIns="52725" spcFirstLastPara="1" rIns="52725" wrap="square" tIns="263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8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25"/>
            <p:cNvSpPr txBox="1"/>
            <p:nvPr/>
          </p:nvSpPr>
          <p:spPr>
            <a:xfrm>
              <a:off x="10545816" y="5273043"/>
              <a:ext cx="6339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8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00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25"/>
            <p:cNvSpPr txBox="1"/>
            <p:nvPr/>
          </p:nvSpPr>
          <p:spPr>
            <a:xfrm>
              <a:off x="5608179" y="4821174"/>
              <a:ext cx="4876800" cy="29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100" u="none" cap="none" strike="noStrike">
                  <a:solidFill>
                    <a:srgbClr val="1D5FAF"/>
                  </a:solidFill>
                  <a:latin typeface="Calibri"/>
                  <a:ea typeface="Calibri"/>
                  <a:cs typeface="Calibri"/>
                  <a:sym typeface="Calibri"/>
                </a:rPr>
                <a:t>the whole </a:t>
              </a:r>
              <a:r>
                <a:rPr b="1" lang="en" sz="1100">
                  <a:solidFill>
                    <a:srgbClr val="1D5FAF"/>
                  </a:solidFill>
                  <a:latin typeface="Calibri"/>
                  <a:ea typeface="Calibri"/>
                  <a:cs typeface="Calibri"/>
                  <a:sym typeface="Calibri"/>
                </a:rPr>
                <a:t>pipeline</a:t>
              </a:r>
              <a:r>
                <a:rPr b="1" i="0" lang="en" sz="1100" u="none" cap="none" strike="noStrike">
                  <a:solidFill>
                    <a:srgbClr val="1D5FAF"/>
                  </a:solidFill>
                  <a:latin typeface="Calibri"/>
                  <a:ea typeface="Calibri"/>
                  <a:cs typeface="Calibri"/>
                  <a:sym typeface="Calibri"/>
                </a:rPr>
                <a:t> runs on the phone</a:t>
              </a:r>
              <a:endParaRPr sz="11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25"/>
            <p:cNvSpPr txBox="1"/>
            <p:nvPr/>
          </p:nvSpPr>
          <p:spPr>
            <a:xfrm>
              <a:off x="4389010" y="5795009"/>
              <a:ext cx="70713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035" u="none" cap="none" strike="noStrike">
                  <a:solidFill>
                    <a:srgbClr val="666666"/>
                  </a:solidFill>
                  <a:latin typeface="Calibri"/>
                  <a:ea typeface="Calibri"/>
                  <a:cs typeface="Calibri"/>
                  <a:sym typeface="Calibri"/>
                </a:rPr>
                <a:t>o</a:t>
              </a:r>
              <a:r>
                <a:rPr i="1" lang="en" sz="1135" u="none" cap="none" strike="noStrike">
                  <a:solidFill>
                    <a:srgbClr val="666666"/>
                  </a:solidFill>
                  <a:latin typeface="Calibri"/>
                  <a:ea typeface="Calibri"/>
                  <a:cs typeface="Calibri"/>
                  <a:sym typeface="Calibri"/>
                </a:rPr>
                <a:t>nly ① differs: clinical </a:t>
              </a:r>
              <a:r>
                <a:rPr i="1" lang="en" sz="1135">
                  <a:solidFill>
                    <a:srgbClr val="666666"/>
                  </a:solidFill>
                  <a:latin typeface="Calibri"/>
                  <a:ea typeface="Calibri"/>
                  <a:cs typeface="Calibri"/>
                  <a:sym typeface="Calibri"/>
                </a:rPr>
                <a:t>setup</a:t>
              </a:r>
              <a:r>
                <a:rPr i="1" lang="en" sz="1135" u="none" cap="none" strike="noStrike">
                  <a:solidFill>
                    <a:srgbClr val="666666"/>
                  </a:solidFill>
                  <a:latin typeface="Calibri"/>
                  <a:ea typeface="Calibri"/>
                  <a:cs typeface="Calibri"/>
                  <a:sym typeface="Calibri"/>
                </a:rPr>
                <a:t> vs consumer headband</a:t>
              </a:r>
              <a:endParaRPr sz="1308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4" name="Google Shape;42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5" name="Google Shape;425;p25"/>
          <p:cNvSpPr txBox="1"/>
          <p:nvPr/>
        </p:nvSpPr>
        <p:spPr>
          <a:xfrm>
            <a:off x="309550" y="3681050"/>
            <a:ext cx="3925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latin typeface="Calibri"/>
                <a:ea typeface="Calibri"/>
                <a:cs typeface="Calibri"/>
                <a:sym typeface="Calibri"/>
              </a:rPr>
              <a:t>Fig. 2: Cognify mobile application during a live focus session. </a:t>
            </a:r>
            <a:endParaRPr i="1" sz="1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6"/>
          <p:cNvSpPr/>
          <p:nvPr/>
        </p:nvSpPr>
        <p:spPr>
          <a:xfrm>
            <a:off x="377204" y="192025"/>
            <a:ext cx="7702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Attention Analysis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1" name="Google Shape;431;p26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32" name="Google Shape;432;p26"/>
          <p:cNvGrpSpPr/>
          <p:nvPr/>
        </p:nvGrpSpPr>
        <p:grpSpPr>
          <a:xfrm>
            <a:off x="7988985" y="109924"/>
            <a:ext cx="985396" cy="585603"/>
            <a:chOff x="405600" y="4247776"/>
            <a:chExt cx="828900" cy="492600"/>
          </a:xfrm>
        </p:grpSpPr>
        <p:sp>
          <p:nvSpPr>
            <p:cNvPr id="433" name="Google Shape;433;p26"/>
            <p:cNvSpPr/>
            <p:nvPr/>
          </p:nvSpPr>
          <p:spPr>
            <a:xfrm>
              <a:off x="574948" y="4247776"/>
              <a:ext cx="490200" cy="492600"/>
            </a:xfrm>
            <a:prstGeom prst="ellipse">
              <a:avLst/>
            </a:prstGeom>
            <a:solidFill>
              <a:srgbClr val="1D5FAF"/>
            </a:solidFill>
            <a:ln>
              <a:noFill/>
            </a:ln>
          </p:spPr>
          <p:txBody>
            <a:bodyPr anchorCtr="0" anchor="ctr" bIns="54325" lIns="108675" spcFirstLastPara="1" rIns="108675" wrap="square" tIns="543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4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26"/>
            <p:cNvSpPr txBox="1"/>
            <p:nvPr/>
          </p:nvSpPr>
          <p:spPr>
            <a:xfrm>
              <a:off x="405600" y="4363272"/>
              <a:ext cx="828900" cy="2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21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35" name="Google Shape;435;p26"/>
          <p:cNvCxnSpPr/>
          <p:nvPr/>
        </p:nvCxnSpPr>
        <p:spPr>
          <a:xfrm>
            <a:off x="4199765" y="2175863"/>
            <a:ext cx="487800" cy="0"/>
          </a:xfrm>
          <a:prstGeom prst="straightConnector1">
            <a:avLst/>
          </a:prstGeom>
          <a:noFill/>
          <a:ln cap="flat" cmpd="sng" w="27925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36" name="Google Shape;436;p26"/>
          <p:cNvSpPr txBox="1"/>
          <p:nvPr/>
        </p:nvSpPr>
        <p:spPr>
          <a:xfrm>
            <a:off x="577774" y="1452675"/>
            <a:ext cx="3297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Transformer</a:t>
            </a: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: distributed </a:t>
            </a: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&gt;99.7% of maximum entropy)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6"/>
          <p:cNvSpPr txBox="1"/>
          <p:nvPr/>
        </p:nvSpPr>
        <p:spPr>
          <a:xfrm>
            <a:off x="577774" y="2409250"/>
            <a:ext cx="3297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BiLSTM</a:t>
            </a: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: selective (29.6x the attention-weight variability)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6"/>
          <p:cNvSpPr txBox="1"/>
          <p:nvPr/>
        </p:nvSpPr>
        <p:spPr>
          <a:xfrm>
            <a:off x="5011225" y="1275975"/>
            <a:ext cx="3528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veraged into the app’s 7-segment timeline (zero extra inference cost, dual-output models)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9" name="Google Shape;439;p26"/>
          <p:cNvGrpSpPr/>
          <p:nvPr/>
        </p:nvGrpSpPr>
        <p:grpSpPr>
          <a:xfrm>
            <a:off x="577775" y="3898900"/>
            <a:ext cx="7815761" cy="738900"/>
            <a:chOff x="261222" y="3985725"/>
            <a:chExt cx="7386600" cy="738900"/>
          </a:xfrm>
        </p:grpSpPr>
        <p:sp>
          <p:nvSpPr>
            <p:cNvPr id="440" name="Google Shape;440;p26"/>
            <p:cNvSpPr/>
            <p:nvPr/>
          </p:nvSpPr>
          <p:spPr>
            <a:xfrm>
              <a:off x="261222" y="3985725"/>
              <a:ext cx="7386600" cy="738900"/>
            </a:xfrm>
            <a:prstGeom prst="roundRect">
              <a:avLst>
                <a:gd fmla="val 10000" name="adj"/>
              </a:avLst>
            </a:prstGeom>
            <a:solidFill>
              <a:srgbClr val="FFF4DC"/>
            </a:solidFill>
            <a:ln cap="flat" cmpd="sng" w="19400">
              <a:solidFill>
                <a:srgbClr val="C77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900" lIns="69825" spcFirstLastPara="1" rIns="69825" wrap="square" tIns="34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7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26"/>
            <p:cNvSpPr txBox="1"/>
            <p:nvPr/>
          </p:nvSpPr>
          <p:spPr>
            <a:xfrm>
              <a:off x="1071401" y="4047375"/>
              <a:ext cx="64965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7A4A00"/>
                  </a:solidFill>
                  <a:latin typeface="Calibri"/>
                  <a:ea typeface="Calibri"/>
                  <a:cs typeface="Calibri"/>
                  <a:sym typeface="Calibri"/>
                </a:rPr>
                <a:t>Attention patterns describe model behavior. They are not validated neuropsychological markers.</a:t>
              </a:r>
              <a:endParaRPr sz="1600">
                <a:solidFill>
                  <a:srgbClr val="7A4A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6"/>
            <p:cNvSpPr/>
            <p:nvPr/>
          </p:nvSpPr>
          <p:spPr>
            <a:xfrm>
              <a:off x="394075" y="4083821"/>
              <a:ext cx="534900" cy="534900"/>
            </a:xfrm>
            <a:prstGeom prst="triangle">
              <a:avLst>
                <a:gd fmla="val 50000" name="adj"/>
              </a:avLst>
            </a:prstGeom>
            <a:solidFill>
              <a:srgbClr val="C77800"/>
            </a:solidFill>
            <a:ln>
              <a:noFill/>
            </a:ln>
          </p:spPr>
          <p:txBody>
            <a:bodyPr anchorCtr="0" anchor="ctr" bIns="50125" lIns="100250" spcFirstLastPara="1" rIns="100250" wrap="square" tIns="501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74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26"/>
            <p:cNvSpPr txBox="1"/>
            <p:nvPr/>
          </p:nvSpPr>
          <p:spPr>
            <a:xfrm>
              <a:off x="394075" y="4287752"/>
              <a:ext cx="534900" cy="23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535" u="none" cap="none" strike="noStrik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!</a:t>
              </a:r>
              <a:endParaRPr sz="1535"/>
            </a:p>
          </p:txBody>
        </p:sp>
      </p:grpSp>
      <p:pic>
        <p:nvPicPr>
          <p:cNvPr descr="fig2_widget.png" id="444" name="Google Shape;44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3916" y="2350066"/>
            <a:ext cx="3169840" cy="1074831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7"/>
          <p:cNvSpPr/>
          <p:nvPr/>
        </p:nvSpPr>
        <p:spPr>
          <a:xfrm>
            <a:off x="377204" y="192025"/>
            <a:ext cx="7702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Limitations &amp; Future Work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1" name="Google Shape;451;p27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2" name="Google Shape;452;p27"/>
          <p:cNvSpPr txBox="1"/>
          <p:nvPr/>
        </p:nvSpPr>
        <p:spPr>
          <a:xfrm>
            <a:off x="377225" y="868625"/>
            <a:ext cx="3761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B7791F"/>
                </a:solidFill>
                <a:latin typeface="Calibri"/>
                <a:ea typeface="Calibri"/>
                <a:cs typeface="Calibri"/>
                <a:sym typeface="Calibri"/>
              </a:rPr>
              <a:t>Limitation</a:t>
            </a:r>
            <a:endParaRPr b="1" sz="1700">
              <a:solidFill>
                <a:srgbClr val="B7791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7"/>
          <p:cNvSpPr txBox="1"/>
          <p:nvPr/>
        </p:nvSpPr>
        <p:spPr>
          <a:xfrm>
            <a:off x="5159950" y="833488"/>
            <a:ext cx="3618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1E7A46"/>
                </a:solidFill>
                <a:latin typeface="Calibri"/>
                <a:ea typeface="Calibri"/>
                <a:cs typeface="Calibri"/>
                <a:sym typeface="Calibri"/>
              </a:rPr>
              <a:t>Planned remedy</a:t>
            </a:r>
            <a:endParaRPr b="1" sz="1700">
              <a:solidFill>
                <a:srgbClr val="1E7A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7"/>
          <p:cNvSpPr/>
          <p:nvPr/>
        </p:nvSpPr>
        <p:spPr>
          <a:xfrm>
            <a:off x="377200" y="1338425"/>
            <a:ext cx="3761100" cy="690000"/>
          </a:xfrm>
          <a:prstGeom prst="roundRect">
            <a:avLst>
              <a:gd fmla="val 10000" name="adj"/>
            </a:avLst>
          </a:prstGeom>
          <a:solidFill>
            <a:srgbClr val="FFF4DC"/>
          </a:solidFill>
          <a:ln cap="flat" cmpd="sng" w="17775">
            <a:solidFill>
              <a:srgbClr val="C77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7"/>
          <p:cNvSpPr txBox="1"/>
          <p:nvPr/>
        </p:nvSpPr>
        <p:spPr>
          <a:xfrm>
            <a:off x="437048" y="1414625"/>
            <a:ext cx="33366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A4A00"/>
                </a:solidFill>
                <a:latin typeface="Calibri"/>
                <a:ea typeface="Calibri"/>
                <a:cs typeface="Calibri"/>
                <a:sym typeface="Calibri"/>
              </a:rPr>
              <a:t>Classifies task type (active/passive) but not graded internal fatigue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7"/>
          <p:cNvSpPr/>
          <p:nvPr/>
        </p:nvSpPr>
        <p:spPr>
          <a:xfrm>
            <a:off x="377200" y="2197550"/>
            <a:ext cx="3761100" cy="808200"/>
          </a:xfrm>
          <a:prstGeom prst="roundRect">
            <a:avLst>
              <a:gd fmla="val 10000" name="adj"/>
            </a:avLst>
          </a:prstGeom>
          <a:solidFill>
            <a:srgbClr val="FFF4DC"/>
          </a:solidFill>
          <a:ln cap="flat" cmpd="sng" w="17775">
            <a:solidFill>
              <a:srgbClr val="C77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7"/>
          <p:cNvSpPr txBox="1"/>
          <p:nvPr/>
        </p:nvSpPr>
        <p:spPr>
          <a:xfrm>
            <a:off x="416475" y="2197550"/>
            <a:ext cx="3563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A4A00"/>
                </a:solidFill>
                <a:latin typeface="Calibri"/>
                <a:ea typeface="Calibri"/>
                <a:cs typeface="Calibri"/>
                <a:sym typeface="Calibri"/>
              </a:rPr>
              <a:t>Clinical wet electrodes (95% segment retention) vs dry consumer reality (65% reported)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7"/>
          <p:cNvSpPr/>
          <p:nvPr/>
        </p:nvSpPr>
        <p:spPr>
          <a:xfrm>
            <a:off x="377200" y="3209075"/>
            <a:ext cx="3761100" cy="578100"/>
          </a:xfrm>
          <a:prstGeom prst="roundRect">
            <a:avLst>
              <a:gd fmla="val 10000" name="adj"/>
            </a:avLst>
          </a:prstGeom>
          <a:solidFill>
            <a:srgbClr val="FFF4DC"/>
          </a:solidFill>
          <a:ln cap="flat" cmpd="sng" w="17775">
            <a:solidFill>
              <a:srgbClr val="C77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7"/>
          <p:cNvSpPr txBox="1"/>
          <p:nvPr/>
        </p:nvSpPr>
        <p:spPr>
          <a:xfrm>
            <a:off x="437048" y="3361475"/>
            <a:ext cx="33366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A4A00"/>
                </a:solidFill>
                <a:latin typeface="Calibri"/>
                <a:ea typeface="Calibri"/>
                <a:cs typeface="Calibri"/>
                <a:sym typeface="Calibri"/>
              </a:rPr>
              <a:t>Cohort aged 5-21, lab environment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7"/>
          <p:cNvSpPr/>
          <p:nvPr/>
        </p:nvSpPr>
        <p:spPr>
          <a:xfrm>
            <a:off x="377200" y="4005950"/>
            <a:ext cx="3761100" cy="808200"/>
          </a:xfrm>
          <a:prstGeom prst="roundRect">
            <a:avLst>
              <a:gd fmla="val 10000" name="adj"/>
            </a:avLst>
          </a:prstGeom>
          <a:solidFill>
            <a:srgbClr val="FFF4DC"/>
          </a:solidFill>
          <a:ln cap="flat" cmpd="sng" w="17775">
            <a:solidFill>
              <a:srgbClr val="C77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7"/>
          <p:cNvSpPr txBox="1"/>
          <p:nvPr/>
        </p:nvSpPr>
        <p:spPr>
          <a:xfrm>
            <a:off x="416475" y="4005950"/>
            <a:ext cx="3563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A4A00"/>
                </a:solidFill>
                <a:latin typeface="Calibri"/>
                <a:ea typeface="Calibri"/>
                <a:cs typeface="Calibri"/>
                <a:sym typeface="Calibri"/>
              </a:rPr>
              <a:t>Mobile evaluation is computational (latency, memory) but not yet </a:t>
            </a:r>
            <a:r>
              <a:rPr lang="en" sz="1500">
                <a:solidFill>
                  <a:srgbClr val="7A4A00"/>
                </a:solidFill>
                <a:latin typeface="Calibri"/>
                <a:ea typeface="Calibri"/>
                <a:cs typeface="Calibri"/>
                <a:sym typeface="Calibri"/>
              </a:rPr>
              <a:t>empirical</a:t>
            </a:r>
            <a:r>
              <a:rPr lang="en" sz="1500">
                <a:solidFill>
                  <a:srgbClr val="7A4A00"/>
                </a:solidFill>
                <a:latin typeface="Calibri"/>
                <a:ea typeface="Calibri"/>
                <a:cs typeface="Calibri"/>
                <a:sym typeface="Calibri"/>
              </a:rPr>
              <a:t> on consumer EEG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2" name="Google Shape;462;p27"/>
          <p:cNvCxnSpPr/>
          <p:nvPr/>
        </p:nvCxnSpPr>
        <p:spPr>
          <a:xfrm>
            <a:off x="4411555" y="1717240"/>
            <a:ext cx="609600" cy="0"/>
          </a:xfrm>
          <a:prstGeom prst="straightConnector1">
            <a:avLst/>
          </a:prstGeom>
          <a:noFill/>
          <a:ln cap="flat" cmpd="sng" w="2540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463" name="Google Shape;463;p27"/>
          <p:cNvCxnSpPr/>
          <p:nvPr/>
        </p:nvCxnSpPr>
        <p:spPr>
          <a:xfrm>
            <a:off x="4411555" y="2647940"/>
            <a:ext cx="609600" cy="0"/>
          </a:xfrm>
          <a:prstGeom prst="straightConnector1">
            <a:avLst/>
          </a:prstGeom>
          <a:noFill/>
          <a:ln cap="flat" cmpd="sng" w="2540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464" name="Google Shape;464;p27"/>
          <p:cNvCxnSpPr/>
          <p:nvPr/>
        </p:nvCxnSpPr>
        <p:spPr>
          <a:xfrm>
            <a:off x="4411555" y="3489565"/>
            <a:ext cx="609600" cy="0"/>
          </a:xfrm>
          <a:prstGeom prst="straightConnector1">
            <a:avLst/>
          </a:prstGeom>
          <a:noFill/>
          <a:ln cap="flat" cmpd="sng" w="2540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465" name="Google Shape;465;p27"/>
          <p:cNvCxnSpPr/>
          <p:nvPr/>
        </p:nvCxnSpPr>
        <p:spPr>
          <a:xfrm>
            <a:off x="4411555" y="4444540"/>
            <a:ext cx="609600" cy="0"/>
          </a:xfrm>
          <a:prstGeom prst="straightConnector1">
            <a:avLst/>
          </a:prstGeom>
          <a:noFill/>
          <a:ln cap="flat" cmpd="sng" w="25400">
            <a:solidFill>
              <a:srgbClr val="4A5B7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66" name="Google Shape;466;p27"/>
          <p:cNvSpPr/>
          <p:nvPr/>
        </p:nvSpPr>
        <p:spPr>
          <a:xfrm>
            <a:off x="5231201" y="1338425"/>
            <a:ext cx="3481800" cy="690000"/>
          </a:xfrm>
          <a:prstGeom prst="roundRect">
            <a:avLst>
              <a:gd fmla="val 10000" name="adj"/>
            </a:avLst>
          </a:prstGeom>
          <a:solidFill>
            <a:srgbClr val="E2F4E8"/>
          </a:solidFill>
          <a:ln cap="flat" cmpd="sng" w="17775">
            <a:solidFill>
              <a:srgbClr val="1E7A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7"/>
          <p:cNvSpPr txBox="1"/>
          <p:nvPr/>
        </p:nvSpPr>
        <p:spPr>
          <a:xfrm>
            <a:off x="5306591" y="1414625"/>
            <a:ext cx="35604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34D2E"/>
                </a:solidFill>
                <a:latin typeface="Calibri"/>
                <a:ea typeface="Calibri"/>
                <a:cs typeface="Calibri"/>
                <a:sym typeface="Calibri"/>
              </a:rPr>
              <a:t>Collect recordings with appropriate fatigue labels; extend to continuous estimation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7"/>
          <p:cNvSpPr/>
          <p:nvPr/>
        </p:nvSpPr>
        <p:spPr>
          <a:xfrm>
            <a:off x="5228050" y="2197550"/>
            <a:ext cx="3481800" cy="861900"/>
          </a:xfrm>
          <a:prstGeom prst="roundRect">
            <a:avLst>
              <a:gd fmla="val 10000" name="adj"/>
            </a:avLst>
          </a:prstGeom>
          <a:solidFill>
            <a:srgbClr val="E2F4E8"/>
          </a:solidFill>
          <a:ln cap="flat" cmpd="sng" w="17775">
            <a:solidFill>
              <a:srgbClr val="1E7A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7"/>
          <p:cNvSpPr txBox="1"/>
          <p:nvPr/>
        </p:nvSpPr>
        <p:spPr>
          <a:xfrm>
            <a:off x="5303250" y="2273750"/>
            <a:ext cx="3560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34D2E"/>
                </a:solidFill>
                <a:latin typeface="Calibri"/>
                <a:ea typeface="Calibri"/>
                <a:cs typeface="Calibri"/>
                <a:sym typeface="Calibri"/>
              </a:rPr>
              <a:t>Muse 2 recordings under the same active/passive protocol to measure the transfer gap directly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7"/>
          <p:cNvSpPr/>
          <p:nvPr/>
        </p:nvSpPr>
        <p:spPr>
          <a:xfrm>
            <a:off x="5228050" y="3209075"/>
            <a:ext cx="3481800" cy="578100"/>
          </a:xfrm>
          <a:prstGeom prst="roundRect">
            <a:avLst>
              <a:gd fmla="val 10000" name="adj"/>
            </a:avLst>
          </a:prstGeom>
          <a:solidFill>
            <a:srgbClr val="E2F4E8"/>
          </a:solidFill>
          <a:ln cap="flat" cmpd="sng" w="17775">
            <a:solidFill>
              <a:srgbClr val="1E7A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7"/>
          <p:cNvSpPr txBox="1"/>
          <p:nvPr/>
        </p:nvSpPr>
        <p:spPr>
          <a:xfrm>
            <a:off x="5306591" y="3285275"/>
            <a:ext cx="35604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34D2E"/>
                </a:solidFill>
                <a:latin typeface="Calibri"/>
                <a:ea typeface="Calibri"/>
                <a:cs typeface="Calibri"/>
                <a:sym typeface="Calibri"/>
              </a:rPr>
              <a:t>Adult cohorts; naturalistic classroom and workplace validation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7"/>
          <p:cNvSpPr/>
          <p:nvPr/>
        </p:nvSpPr>
        <p:spPr>
          <a:xfrm>
            <a:off x="5228050" y="4005950"/>
            <a:ext cx="3481800" cy="690000"/>
          </a:xfrm>
          <a:prstGeom prst="roundRect">
            <a:avLst>
              <a:gd fmla="val 10000" name="adj"/>
            </a:avLst>
          </a:prstGeom>
          <a:solidFill>
            <a:srgbClr val="E2F4E8"/>
          </a:solidFill>
          <a:ln cap="flat" cmpd="sng" w="17775">
            <a:solidFill>
              <a:srgbClr val="1E7A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7"/>
          <p:cNvSpPr txBox="1"/>
          <p:nvPr/>
        </p:nvSpPr>
        <p:spPr>
          <a:xfrm>
            <a:off x="5306591" y="4082150"/>
            <a:ext cx="35604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34D2E"/>
                </a:solidFill>
                <a:latin typeface="Calibri"/>
                <a:ea typeface="Calibri"/>
                <a:cs typeface="Calibri"/>
                <a:sym typeface="Calibri"/>
              </a:rPr>
              <a:t>On-device validation with consumer hardware (explicit next step)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8"/>
          <p:cNvSpPr/>
          <p:nvPr/>
        </p:nvSpPr>
        <p:spPr>
          <a:xfrm>
            <a:off x="377204" y="192025"/>
            <a:ext cx="7702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0" name="Google Shape;480;p28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1" name="Google Shape;481;p28"/>
          <p:cNvSpPr/>
          <p:nvPr/>
        </p:nvSpPr>
        <p:spPr>
          <a:xfrm>
            <a:off x="401577" y="940650"/>
            <a:ext cx="8387400" cy="877800"/>
          </a:xfrm>
          <a:prstGeom prst="roundRect">
            <a:avLst>
              <a:gd fmla="val 10000" name="adj"/>
            </a:avLst>
          </a:prstGeom>
          <a:solidFill>
            <a:srgbClr val="F4F7FB"/>
          </a:solidFill>
          <a:ln cap="flat" cmpd="sng" w="17775">
            <a:solidFill>
              <a:srgbClr val="CFD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8"/>
          <p:cNvSpPr txBox="1"/>
          <p:nvPr/>
        </p:nvSpPr>
        <p:spPr>
          <a:xfrm>
            <a:off x="377200" y="1365849"/>
            <a:ext cx="1024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/>
          </a:p>
        </p:txBody>
      </p:sp>
      <p:sp>
        <p:nvSpPr>
          <p:cNvPr id="483" name="Google Shape;483;p28"/>
          <p:cNvSpPr txBox="1"/>
          <p:nvPr/>
        </p:nvSpPr>
        <p:spPr>
          <a:xfrm>
            <a:off x="1376919" y="1071710"/>
            <a:ext cx="101190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50" u="none" cap="none" strike="noStrike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Task-state classification is feasible at four channels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4" name="Google Shape;484;p28"/>
          <p:cNvGrpSpPr/>
          <p:nvPr/>
        </p:nvGrpSpPr>
        <p:grpSpPr>
          <a:xfrm>
            <a:off x="396610" y="1086749"/>
            <a:ext cx="985396" cy="585603"/>
            <a:chOff x="405600" y="4247776"/>
            <a:chExt cx="828900" cy="492600"/>
          </a:xfrm>
        </p:grpSpPr>
        <p:sp>
          <p:nvSpPr>
            <p:cNvPr id="485" name="Google Shape;485;p28"/>
            <p:cNvSpPr/>
            <p:nvPr/>
          </p:nvSpPr>
          <p:spPr>
            <a:xfrm>
              <a:off x="574948" y="4247776"/>
              <a:ext cx="490200" cy="492600"/>
            </a:xfrm>
            <a:prstGeom prst="ellipse">
              <a:avLst/>
            </a:prstGeom>
            <a:solidFill>
              <a:srgbClr val="1D5FAF"/>
            </a:solidFill>
            <a:ln>
              <a:noFill/>
            </a:ln>
          </p:spPr>
          <p:txBody>
            <a:bodyPr anchorCtr="0" anchor="ctr" bIns="54325" lIns="108675" spcFirstLastPara="1" rIns="108675" wrap="square" tIns="543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4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28"/>
            <p:cNvSpPr txBox="1"/>
            <p:nvPr/>
          </p:nvSpPr>
          <p:spPr>
            <a:xfrm>
              <a:off x="405600" y="4363272"/>
              <a:ext cx="828900" cy="27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2121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764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7" name="Google Shape;487;p28"/>
          <p:cNvSpPr/>
          <p:nvPr/>
        </p:nvSpPr>
        <p:spPr>
          <a:xfrm>
            <a:off x="404065" y="1972425"/>
            <a:ext cx="8387400" cy="877800"/>
          </a:xfrm>
          <a:prstGeom prst="roundRect">
            <a:avLst>
              <a:gd fmla="val 10000" name="adj"/>
            </a:avLst>
          </a:prstGeom>
          <a:solidFill>
            <a:srgbClr val="F4F7FB"/>
          </a:solidFill>
          <a:ln cap="flat" cmpd="sng" w="17775">
            <a:solidFill>
              <a:srgbClr val="CFD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8" name="Google Shape;488;p28"/>
          <p:cNvGrpSpPr/>
          <p:nvPr/>
        </p:nvGrpSpPr>
        <p:grpSpPr>
          <a:xfrm>
            <a:off x="399097" y="2118524"/>
            <a:ext cx="985396" cy="585603"/>
            <a:chOff x="405600" y="4247776"/>
            <a:chExt cx="828900" cy="492600"/>
          </a:xfrm>
        </p:grpSpPr>
        <p:sp>
          <p:nvSpPr>
            <p:cNvPr id="489" name="Google Shape;489;p28"/>
            <p:cNvSpPr/>
            <p:nvPr/>
          </p:nvSpPr>
          <p:spPr>
            <a:xfrm>
              <a:off x="574948" y="4247776"/>
              <a:ext cx="490200" cy="492600"/>
            </a:xfrm>
            <a:prstGeom prst="ellipse">
              <a:avLst/>
            </a:prstGeom>
            <a:solidFill>
              <a:srgbClr val="1D5FAF"/>
            </a:solidFill>
            <a:ln>
              <a:noFill/>
            </a:ln>
          </p:spPr>
          <p:txBody>
            <a:bodyPr anchorCtr="0" anchor="ctr" bIns="54325" lIns="108675" spcFirstLastPara="1" rIns="108675" wrap="square" tIns="543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4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8"/>
            <p:cNvSpPr txBox="1"/>
            <p:nvPr/>
          </p:nvSpPr>
          <p:spPr>
            <a:xfrm>
              <a:off x="405600" y="4363272"/>
              <a:ext cx="828900" cy="27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2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764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1" name="Google Shape;491;p28"/>
          <p:cNvSpPr txBox="1"/>
          <p:nvPr/>
        </p:nvSpPr>
        <p:spPr>
          <a:xfrm>
            <a:off x="1300725" y="1355250"/>
            <a:ext cx="736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AUC 0.8400 [0.8343, 0.8453]; LOSO over 1,232 subjects, 1,104 evaluated after fixed exclusions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8"/>
          <p:cNvSpPr/>
          <p:nvPr/>
        </p:nvSpPr>
        <p:spPr>
          <a:xfrm>
            <a:off x="406550" y="3004200"/>
            <a:ext cx="8387400" cy="758400"/>
          </a:xfrm>
          <a:prstGeom prst="roundRect">
            <a:avLst>
              <a:gd fmla="val 10000" name="adj"/>
            </a:avLst>
          </a:prstGeom>
          <a:solidFill>
            <a:srgbClr val="F4F7FB"/>
          </a:solidFill>
          <a:ln cap="flat" cmpd="sng" w="17775">
            <a:solidFill>
              <a:srgbClr val="CFD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3" name="Google Shape;493;p28"/>
          <p:cNvGrpSpPr/>
          <p:nvPr/>
        </p:nvGrpSpPr>
        <p:grpSpPr>
          <a:xfrm>
            <a:off x="401585" y="3077249"/>
            <a:ext cx="985396" cy="585603"/>
            <a:chOff x="405600" y="4247776"/>
            <a:chExt cx="828900" cy="492600"/>
          </a:xfrm>
        </p:grpSpPr>
        <p:sp>
          <p:nvSpPr>
            <p:cNvPr id="494" name="Google Shape;494;p28"/>
            <p:cNvSpPr/>
            <p:nvPr/>
          </p:nvSpPr>
          <p:spPr>
            <a:xfrm>
              <a:off x="574948" y="4247776"/>
              <a:ext cx="490200" cy="492600"/>
            </a:xfrm>
            <a:prstGeom prst="ellipse">
              <a:avLst/>
            </a:prstGeom>
            <a:solidFill>
              <a:srgbClr val="1D5FAF"/>
            </a:solidFill>
            <a:ln>
              <a:noFill/>
            </a:ln>
          </p:spPr>
          <p:txBody>
            <a:bodyPr anchorCtr="0" anchor="ctr" bIns="54325" lIns="108675" spcFirstLastPara="1" rIns="108675" wrap="square" tIns="543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4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28"/>
            <p:cNvSpPr txBox="1"/>
            <p:nvPr/>
          </p:nvSpPr>
          <p:spPr>
            <a:xfrm>
              <a:off x="405600" y="4363272"/>
              <a:ext cx="828900" cy="2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21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6" name="Google Shape;496;p28"/>
          <p:cNvSpPr txBox="1"/>
          <p:nvPr/>
        </p:nvSpPr>
        <p:spPr>
          <a:xfrm>
            <a:off x="1376919" y="2133935"/>
            <a:ext cx="101190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Fits on a phone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8"/>
          <p:cNvSpPr txBox="1"/>
          <p:nvPr/>
        </p:nvSpPr>
        <p:spPr>
          <a:xfrm>
            <a:off x="1376919" y="3150310"/>
            <a:ext cx="101190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Attention weights give users a temporal view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28"/>
          <p:cNvSpPr txBox="1"/>
          <p:nvPr/>
        </p:nvSpPr>
        <p:spPr>
          <a:xfrm>
            <a:off x="1300725" y="2403313"/>
            <a:ext cx="736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4.1 MB; 87.3 ms median latency; fully online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8"/>
          <p:cNvSpPr txBox="1"/>
          <p:nvPr/>
        </p:nvSpPr>
        <p:spPr>
          <a:xfrm>
            <a:off x="1300725" y="3362288"/>
            <a:ext cx="736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zero extra 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inference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cost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8"/>
          <p:cNvSpPr/>
          <p:nvPr/>
        </p:nvSpPr>
        <p:spPr>
          <a:xfrm>
            <a:off x="401575" y="3922588"/>
            <a:ext cx="8387400" cy="615600"/>
          </a:xfrm>
          <a:prstGeom prst="roundRect">
            <a:avLst>
              <a:gd fmla="val 10000" name="adj"/>
            </a:avLst>
          </a:prstGeom>
          <a:solidFill>
            <a:srgbClr val="FBF3E0"/>
          </a:solidFill>
          <a:ln cap="flat" cmpd="sng" w="17775">
            <a:solidFill>
              <a:srgbClr val="B779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8"/>
          <p:cNvSpPr txBox="1"/>
          <p:nvPr/>
        </p:nvSpPr>
        <p:spPr>
          <a:xfrm>
            <a:off x="1336869" y="3980610"/>
            <a:ext cx="101190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6283C"/>
                </a:solidFill>
                <a:latin typeface="Calibri"/>
                <a:ea typeface="Calibri"/>
                <a:cs typeface="Calibri"/>
                <a:sym typeface="Calibri"/>
              </a:rPr>
              <a:t>Generalization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28"/>
          <p:cNvSpPr txBox="1"/>
          <p:nvPr/>
        </p:nvSpPr>
        <p:spPr>
          <a:xfrm>
            <a:off x="1224525" y="4161175"/>
            <a:ext cx="736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0.7670 on 1,833 subjects across 5 fully held-out datasets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28"/>
          <p:cNvSpPr/>
          <p:nvPr/>
        </p:nvSpPr>
        <p:spPr>
          <a:xfrm>
            <a:off x="650385" y="3986486"/>
            <a:ext cx="487800" cy="487800"/>
          </a:xfrm>
          <a:prstGeom prst="ellipse">
            <a:avLst/>
          </a:prstGeom>
          <a:solidFill>
            <a:srgbClr val="B7791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8"/>
          <p:cNvSpPr/>
          <p:nvPr/>
        </p:nvSpPr>
        <p:spPr>
          <a:xfrm>
            <a:off x="743066" y="4090842"/>
            <a:ext cx="302400" cy="3024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9"/>
          <p:cNvSpPr txBox="1"/>
          <p:nvPr/>
        </p:nvSpPr>
        <p:spPr>
          <a:xfrm>
            <a:off x="1038900" y="1312225"/>
            <a:ext cx="70662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</a:rPr>
              <a:t>Thank you!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511" name="Google Shape;511;p29"/>
          <p:cNvSpPr/>
          <p:nvPr/>
        </p:nvSpPr>
        <p:spPr>
          <a:xfrm>
            <a:off x="825900" y="1957825"/>
            <a:ext cx="7492200" cy="5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400" lIns="124850" spcFirstLastPara="1" rIns="124850" wrap="square" tIns="62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8"/>
              <a:buFont typeface="Calibri"/>
              <a:buNone/>
            </a:pPr>
            <a:r>
              <a:rPr lang="en" sz="2458">
                <a:latin typeface="Calibri"/>
                <a:ea typeface="Calibri"/>
                <a:cs typeface="Calibri"/>
                <a:sym typeface="Calibri"/>
              </a:rPr>
              <a:t>Alessia Ioana Brinzarea Iamandi</a:t>
            </a:r>
            <a:endParaRPr sz="245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29"/>
          <p:cNvSpPr/>
          <p:nvPr/>
        </p:nvSpPr>
        <p:spPr>
          <a:xfrm>
            <a:off x="825900" y="2328476"/>
            <a:ext cx="74922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400" lIns="124850" spcFirstLastPara="1" rIns="124850" wrap="square" tIns="62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12"/>
              <a:buFont typeface="Calibri"/>
              <a:buNone/>
            </a:pPr>
            <a:r>
              <a:rPr lang="en" sz="1912">
                <a:latin typeface="Calibri"/>
                <a:ea typeface="Calibri"/>
                <a:cs typeface="Calibri"/>
                <a:sym typeface="Calibri"/>
              </a:rPr>
              <a:t>alessia.brinzarea@gmail.com</a:t>
            </a:r>
            <a:endParaRPr sz="1912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12"/>
              <a:buFont typeface="Calibri"/>
              <a:buNone/>
            </a:pPr>
            <a:r>
              <a:rPr lang="en" sz="1912">
                <a:latin typeface="Calibri"/>
                <a:ea typeface="Calibri"/>
                <a:cs typeface="Calibri"/>
                <a:sym typeface="Calibri"/>
              </a:rPr>
              <a:t>Monta Vista High School, Cupertino, CA, USA</a:t>
            </a:r>
            <a:endParaRPr sz="1912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3" name="Google Shape;513;p29" title="Screenshot 2026-08-23 at 11.34.1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525" y="545350"/>
            <a:ext cx="1738550" cy="274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29" title="Screenshot 2026-08-23 at 11.34.37.png"/>
          <p:cNvPicPr preferRelativeResize="0"/>
          <p:nvPr/>
        </p:nvPicPr>
        <p:blipFill rotWithShape="1">
          <a:blip r:embed="rId4">
            <a:alphaModFix/>
          </a:blip>
          <a:srcRect b="0" l="16043" r="11399" t="13345"/>
          <a:stretch/>
        </p:blipFill>
        <p:spPr>
          <a:xfrm>
            <a:off x="6800375" y="1151851"/>
            <a:ext cx="1996950" cy="1755275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0"/>
          <p:cNvSpPr/>
          <p:nvPr/>
        </p:nvSpPr>
        <p:spPr>
          <a:xfrm>
            <a:off x="377204" y="192025"/>
            <a:ext cx="77025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  <a:endParaRPr b="1" sz="30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1" name="Google Shape;521;p30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2" name="Google Shape;52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3" name="Google Shape;523;p30"/>
          <p:cNvSpPr txBox="1"/>
          <p:nvPr/>
        </p:nvSpPr>
        <p:spPr>
          <a:xfrm>
            <a:off x="377200" y="863250"/>
            <a:ext cx="8256600" cy="38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8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JP. Koutsimani, A. Montgomery, and K. Georganta, “The relationship between burnout, depression, and anxiety: A systematic review and meta-analysis,” Front. Psychol., vol. 10, art. 284, 2019, doi: 10.3389/fpsyg.2019.00284.</a:t>
            </a:r>
            <a:endParaRPr sz="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8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J. Madigan and T. Curran, “Does burnout affect academic achievement? A meta-analysis of over 100,000 students,” Educ. Psychol. Rev., vol. 33, no. 2, pp. 387–405, 2021, doi: 10.1007/s10648-020-09533-1.</a:t>
            </a:r>
            <a:endParaRPr sz="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8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C. Tefft, “Drowsy driving in fatal crashes, United States, 2017–2021,” AAA Found. Traffic Safety, Washington, DC, USA, Res. Brief, 2024. [Online]. Available: </a:t>
            </a:r>
            <a:r>
              <a:rPr lang="en" sz="875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https://aaafoundation.org/drowsy-driving-in-fatal-crashes-united-states-2017-2021/</a:t>
            </a:r>
            <a:r>
              <a:rPr lang="en" sz="8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N. Bigdely-Shamlo, J. Touryan, A. Ojeda, C. Kothe, T. Mullen, and K. Robbins, “Automated EEG mega-analysis I: Spectral and amplitude characteristics across studies,” NeuroImage, vol. 207, art. 116361, 2020, doi: 10.1016/j.neuroimage.2019.116361.</a:t>
            </a:r>
            <a:endParaRPr sz="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W.-B. Jiang, L.-M. Zhao, and B.-L. Lu, “Large Brain Model for learning generic representations with tremendous EEG data in BCI,” in Proc. Int. Conf. Learn. Representations, 2024. [Online]. Available: https://arxiv.org/abs/2405.18765.</a:t>
            </a:r>
            <a:endParaRPr sz="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8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Y. Song, Q. Zheng, B. Liu, and X. Gao, “EEG Conformer: Convolutional Transformer for EEG decoding and visualization,” IEEE Trans. Neural Syst. Rehabil. Eng., vol. 31, pp. 710–719, 2023, doi: 10.1109/TNSRE.2022.3230250.</a:t>
            </a:r>
            <a:endParaRPr sz="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8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V. J. Lawhern et al., “EEGNet: A compact convolutional neural network for EEG-based brain–computer interfaces,” J. Neural Eng., vol. 15, no. 5, art. 056013, 2018, doi: 10.1088/1741-2552/aace8c.</a:t>
            </a:r>
            <a:endParaRPr sz="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8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V. Romaniuk and A. Kashevnik, “Cross-dataset emotion valence prediction approach from 4-channel EEG: CNN model and multi-modal evaluation,” Big Data Cognit. Comput., vol. 9, no. 11, art. 280, 2025, doi: 10.3390/bdcc9110280.</a:t>
            </a:r>
            <a:endParaRPr sz="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8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Natalizio et al., “Real-time estimation of EEG-based engagement in different tasks,” J. Neural Eng., vol. 21, no. 1, art. 016014, 2024, doi: 10.1088/1741-2552/ad200d.</a:t>
            </a:r>
            <a:endParaRPr sz="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8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X. Feng, Z. Guo, and S. Kwong, “ID3RSNet: cross-subject driver drowsiness detection from raw single-channel EEG with an interpretable residual shrinkage network,” Front. Neurosci., vol. 18, art. 1508747, 2024, doi: 10.3389/fnins.2024.1508747.</a:t>
            </a:r>
            <a:endParaRPr sz="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