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335" autoAdjust="0"/>
  </p:normalViewPr>
  <p:slideViewPr>
    <p:cSldViewPr snapToGrid="0" snapToObjects="1">
      <p:cViewPr varScale="1">
        <p:scale>
          <a:sx n="110" d="100"/>
          <a:sy n="110" d="100"/>
        </p:scale>
        <p:origin x="420"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3960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Today I will present our work, titled A Brain-Eye-Hand Multimodal Human-Robot Interface: Design and Validation. The motivation behind this work is simple: multimodal human-robot interaction has made impressive progress in decoding physiological signals, but many systems still stay at the level of offline paradigms or simulated demonstrations. Our goal is to connect brain, hand, and eye signals with a real multi-robot semi-physical platform, and to validate the entire loop from human intention to robot execution.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first introduce the problem. Human-robot interaction based on physiological signals is attractive because it can interpret intention more naturally. However, many studies stop at designing signal paradigms or improving decoding accuracy. The robot side is often simplified, because building a reliable experimental robot environment is expensive and time-consuming. This creates a clear gap: we need a platform where EEG, EMG, and eye tracking can be tested together, with real robot execution and measurable task performance. This is the gap our work tries to address.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 goal is to build a complete Brain-Eye-Hand multimodal interface for robotic validation. The first contribution is unified interaction: different physiological signals are assigned to complementary roles. EEG is used for target selection, EMG for mode switching and discrete commands, and eye tracking for continuous trajectory planning. The second contribution is a versatile platform. It supports multiple experimental scenarios and reduces the engineering cost of robotic validation. The third contribution is rigorous validation, including both single-modality functional tests and a multi-stage robot formation task.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overall architecture. The system is divided into two subsystems. On the left, the human-robot interaction system continuously monitors three modalities: EEG, EMG, and eye movement. Each modality is decoded into a different type of interactive command. On the right, the multi-robot semi-physical experimental system executes the commands with physical mobile robots on a large display surface. The important point is that the architecture is not just a collection of sensors. It forms a closed loop from physiological signal acquisition, to intent decoding, to robot control and visual feedback.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interaction design follows a decoupling principle. Instead of forcing one modality to handle every command, each modality is used for the task it is best suited to. EEG is used for selecting targets because SSVEP can support multiple discrete choices. EMG is used for gestures and mode switching because hand movements are fast and intuitive. Eye tracking is used for trajectory planning because gaze naturally provides continuous spatial information. This division is important because multi-robot tasks require both discrete decisions and continuous planning.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EEG module, we use the steady-state visual evoked potential paradigm. In the single-modal test, the visual field is divided into a four-by-ten checkerboard grid, giving forty possible target locations. Each stimulus flickers at a unique frequency and phase. EEG data are collected with a 64-channel amplifier, but decoding uses the occipital channels, where SSVEP responses are strongest. Canonical correlation analysis is used for training-free frequency recognition. In the comprehensive task, the same idea is adapted to select robot IDs rather than regions.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EMG module provides fast discrete commands. Instead of using a conventional remote controller, the user performs predefined hand gestures. The system uses a wrist-worn EMG device with eight electrode pairs, which is suitable for capturing fine-grained wrist and finger movements. After filtering, the signals are classified by a lightweight neural network, L-EMGNet. Although longer windows can slightly improve accuracy, we use the 250-millisecond window in the comprehensive experiment because it gives a better trade-off between accuracy and real-time response.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eye-tracking module is responsible for continuous trajectory planning. The user looks at points on the interaction screen, and the system records the gaze stream over time. In the single-modal test, the red curve represents the raw gaze trajectory, and the blue curve represents the adjusted robot trajectory. This is a natural way to specify paths, especially for formation-level motion, because the user can draw an intended route with the eyes instead of selecting many discrete waypoints. In the comprehensive task, EMG gestures control when the gaze drawing begins and ends.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robot-side system is the multi-robot semi-physical experimental system. It consists of four MultiTaction Cell screens, multiple three-wheeled omnidirectional robots, and an overhead camera. The screens do more than display the environment. They also support object tracking and can provide robot position and state information through markers or QR codes. This means that small robots do not need to carry expensive localization sensors. As a result, the system becomes easier to scale and easier to reconfigure for different human-robot interaction experiments.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software framework connects the human-side modules with the robot-side platform. On the workstation, the system uses ROS nodes for the interaction modules and the robot control logic. However, many small mobile robots cannot run a full ROS instance because of limited computing resources. Therefore, the authors use MQTT as a lightweight communication bridge. The framework organizes the transmitted information into image streams, command streams, and information streams. This structure improves scalability and makes it easier to add new modalities or new robot tasks later.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validation strategy has two phases. First, each modality is tested independently. The EEG module is tested in a robot target area selection task. The EMG module is tested by using gestures to control robot motion. The eye-tracking module is tested by drawing a trajectory and asking robots to follow the generated path. After these single-modal tests, the authors move to a comprehensive task where all modalities are integrated. This progressive strategy is important because it allows us to verify both the individual functions and the end-to-end multimodal workflow.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quantitative results show strong single-modal performance. The EEG-based target selection task reaches an average accuracy of 97.56 percent with a small standard deviation. For EMG gesture recognition, the average accuracy improves as the window length increases: 93.84 percent at 250 milliseconds, 94.41 percent at 500 milliseconds, and 95.95 percent at 750 milliseconds. However, the accuracy gain from a longer window is limited, while the response speed becomes slower. Therefore, the system uses the 250-millisecond window in the comprehensive task to maintain real-time interaction.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comprehensive experiment is designed as a multi-stage collaboration task. Ten robots are randomly distributed on the screen. First, all robots move to an assembly area. Then the user selects three robots from the ten available robots to form a formation. After that, the selected robots move to a formation area. The user then plans a trajectory using eye tracking, and finally the formation moves to the destination along the generated path. This task requires coordination among all three modalities, so it is a strong validation of the complete BEH-MMHRI system.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full experimental process. The system initialization finishes within 12 seconds, giving the user immediate feedback about robot positions. A Rock gesture triggers assembly, and all robots converge by 25 seconds. The user then activates the SSVEP selection process and selects robots 2, 4, and 7. After that, the selected robots move out and form the formation, which is complete at 68 seconds. At 72 seconds, gaze-based trajectory planning begins, and the formation reaches the destination at 91 seconds. This result demonstrates that the system can orchestrate a complex multi-stage HRI task.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discussion focuses on usability, latency, and limitations. The NASA-TLX assessment shows low physical demand, low temporal demand, and low frustration. This suggests that the multimodal decoupling strategy is intuitive and does not introduce unnecessary cognitive burden. The system is also responsive: the EEG module has an average computation latency of 38.5 milliseconds, the EMG module has 32.6 milliseconds, and the communication latency is about 12.3 milliseconds. However, there are still limitations. The current study focuses on system integration, and future work should add asynchronous fusion and closed-loop error correction.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this work proposes BEH-MMHRI, a unified Brain-Eye-Hand multimodal human-robot interface. The core idea is to assign EEG, EMG, and eye tracking to complementary interaction roles, and to validate these signals in a real multi-robot semi-physical environment. The experiments show that the platform can support accurate single-modal interaction, real-time multimodal task execution, and usable human-robot collaboration. In future work, the platform can be extended with more advanced multimodal fusion and closed-loop error correction. Thank you for your attention, and I am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462272" y="473659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626262"/>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462272" y="473659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626262"/>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nt/data/template_media/slide1_pic0_Picture 2.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402336" y="2330726"/>
            <a:ext cx="7094220" cy="886438"/>
          </a:xfrm>
          <a:prstGeom prst="rect">
            <a:avLst/>
          </a:prstGeom>
          <a:solidFill>
            <a:srgbClr val="005270">
              <a:alpha val="90000"/>
            </a:srgbClr>
          </a:solidFill>
          <a:ln>
            <a:solidFill>
              <a:srgbClr val="005270">
                <a:alpha val="0"/>
              </a:srgbClr>
            </a:solidFill>
          </a:ln>
        </p:spPr>
        <p:txBody>
          <a:bodyPr wrap="square" lIns="889" tIns="889" rIns="889" bIns="889" rtlCol="0" anchor="ctr">
            <a:normAutofit/>
          </a:bodyPr>
          <a:lstStyle/>
          <a:p>
            <a:pPr marL="0" indent="0" algn="ctr">
              <a:buNone/>
            </a:pPr>
            <a:r>
              <a:rPr lang="en-US" sz="2400" b="1" dirty="0">
                <a:solidFill>
                  <a:srgbClr val="FFFFFF"/>
                </a:solidFill>
                <a:latin typeface="Arial" pitchFamily="34" charset="0"/>
                <a:ea typeface="Arial" pitchFamily="34" charset="-122"/>
                <a:cs typeface="Arial" pitchFamily="34" charset="-120"/>
              </a:rPr>
              <a:t>A Brain–Eye–Hand Multimodal Human–Robot</a:t>
            </a:r>
            <a:r>
              <a:rPr lang="en-US" sz="2400" dirty="0"/>
              <a:t> </a:t>
            </a:r>
            <a:r>
              <a:rPr lang="en-US" sz="2400" b="1" dirty="0">
                <a:solidFill>
                  <a:srgbClr val="FFFFFF"/>
                </a:solidFill>
                <a:latin typeface="Arial" pitchFamily="34" charset="0"/>
                <a:ea typeface="Arial" pitchFamily="34" charset="-122"/>
                <a:cs typeface="Arial" pitchFamily="34" charset="-120"/>
              </a:rPr>
              <a:t>Interface: Design and Validation</a:t>
            </a:r>
            <a:endParaRPr lang="en-US" sz="2400" dirty="0"/>
          </a:p>
        </p:txBody>
      </p:sp>
      <p:sp>
        <p:nvSpPr>
          <p:cNvPr id="4" name="Text 1"/>
          <p:cNvSpPr/>
          <p:nvPr/>
        </p:nvSpPr>
        <p:spPr>
          <a:xfrm>
            <a:off x="563499" y="3476642"/>
            <a:ext cx="6771894" cy="876300"/>
          </a:xfrm>
          <a:prstGeom prst="rect">
            <a:avLst/>
          </a:prstGeom>
          <a:solidFill>
            <a:srgbClr val="FFFFFF">
              <a:alpha val="82000"/>
            </a:srgbClr>
          </a:solidFill>
          <a:ln>
            <a:solidFill>
              <a:srgbClr val="FFFFFF">
                <a:alpha val="0"/>
              </a:srgbClr>
            </a:solidFill>
          </a:ln>
        </p:spPr>
        <p:txBody>
          <a:bodyPr wrap="square" lIns="635" tIns="635" rIns="635" bIns="635" rtlCol="0" anchor="ctr">
            <a:normAutofit/>
          </a:bodyPr>
          <a:lstStyle/>
          <a:p>
            <a:pPr marL="0" indent="0" algn="ctr">
              <a:buNone/>
            </a:pPr>
            <a:r>
              <a:rPr lang="en-US" sz="1600" dirty="0">
                <a:solidFill>
                  <a:srgbClr val="202020"/>
                </a:solidFill>
                <a:latin typeface="Arial" pitchFamily="34" charset="0"/>
                <a:ea typeface="Arial" pitchFamily="34" charset="-122"/>
                <a:cs typeface="Arial" pitchFamily="34" charset="-120"/>
              </a:rPr>
              <a:t>Hongxin Li, Pengmin Zhu, Yaru Liu*, Yimin Hu, Junhao Xiao, Zongtan Zhou</a:t>
            </a:r>
            <a:endParaRPr lang="en-US" sz="1600" dirty="0"/>
          </a:p>
          <a:p>
            <a:pPr marL="0" indent="0" algn="ctr">
              <a:buNone/>
            </a:pPr>
            <a:r>
              <a:rPr lang="en-US" sz="1600" dirty="0">
                <a:solidFill>
                  <a:srgbClr val="202020"/>
                </a:solidFill>
                <a:latin typeface="Arial" pitchFamily="34" charset="0"/>
                <a:ea typeface="Arial" pitchFamily="34" charset="-122"/>
                <a:cs typeface="Arial" pitchFamily="34" charset="-120"/>
              </a:rPr>
              <a:t>College of Intelligence Science and Technology, </a:t>
            </a:r>
          </a:p>
          <a:p>
            <a:pPr marL="0" indent="0" algn="ctr">
              <a:buNone/>
            </a:pPr>
            <a:r>
              <a:rPr lang="en-US" sz="1600" dirty="0">
                <a:solidFill>
                  <a:srgbClr val="202020"/>
                </a:solidFill>
                <a:latin typeface="Arial" pitchFamily="34" charset="0"/>
                <a:ea typeface="Arial" pitchFamily="34" charset="-122"/>
                <a:cs typeface="Arial" pitchFamily="34" charset="-120"/>
              </a:rPr>
              <a:t>National University of Defense Technology</a:t>
            </a:r>
            <a:endParaRPr lang="en-US" sz="1600" dirty="0"/>
          </a:p>
        </p:txBody>
      </p:sp>
      <p:sp>
        <p:nvSpPr>
          <p:cNvPr id="5" name="Text 2"/>
          <p:cNvSpPr/>
          <p:nvPr/>
        </p:nvSpPr>
        <p:spPr>
          <a:xfrm>
            <a:off x="6812280" y="73152"/>
            <a:ext cx="2029968" cy="310896"/>
          </a:xfrm>
          <a:prstGeom prst="rect">
            <a:avLst/>
          </a:prstGeom>
          <a:noFill/>
          <a:ln/>
        </p:spPr>
        <p:txBody>
          <a:bodyPr wrap="square" lIns="254" tIns="254" rIns="254" bIns="254" rtlCol="0" anchor="t">
            <a:normAutofit/>
          </a:bodyPr>
          <a:lstStyle/>
          <a:p>
            <a:pPr marL="0" indent="0" algn="ctr">
              <a:buNone/>
            </a:pPr>
            <a:r>
              <a:rPr lang="en-US" sz="630" dirty="0">
                <a:solidFill>
                  <a:srgbClr val="FFFFFF"/>
                </a:solidFill>
                <a:latin typeface="Arial" pitchFamily="34" charset="0"/>
                <a:ea typeface="Arial" pitchFamily="34" charset="-122"/>
                <a:cs typeface="Arial" pitchFamily="34" charset="-120"/>
              </a:rPr>
              <a:t>WORKSHOP ON BRAIN-MACHINE INTERFACES</a:t>
            </a:r>
            <a:endParaRPr lang="en-US" sz="630" dirty="0"/>
          </a:p>
          <a:p>
            <a:pPr marL="0" indent="0" algn="ctr">
              <a:buNone/>
            </a:pPr>
            <a:r>
              <a:rPr lang="en-US" sz="630" dirty="0">
                <a:solidFill>
                  <a:srgbClr val="FFFFFF"/>
                </a:solidFill>
                <a:latin typeface="Arial" pitchFamily="34" charset="0"/>
                <a:ea typeface="Arial" pitchFamily="34" charset="-122"/>
                <a:cs typeface="Arial" pitchFamily="34" charset="-120"/>
              </a:rPr>
              <a:t>IEEE SMC 2026  |  October 4–7, 2026</a:t>
            </a:r>
            <a:endParaRPr lang="en-US" sz="630" dirty="0"/>
          </a:p>
        </p:txBody>
      </p:sp>
      <p:pic>
        <p:nvPicPr>
          <p:cNvPr id="6" name="Image 1" descr="/mnt/data/footer_logo.png"/>
          <p:cNvPicPr>
            <a:picLocks noChangeAspect="1"/>
          </p:cNvPicPr>
          <p:nvPr/>
        </p:nvPicPr>
        <p:blipFill>
          <a:blip r:embed="rId4"/>
          <a:stretch>
            <a:fillRect/>
          </a:stretch>
        </p:blipFill>
        <p:spPr>
          <a:xfrm>
            <a:off x="7042023" y="4572000"/>
            <a:ext cx="1735074" cy="420624"/>
          </a:xfrm>
          <a:prstGeom prst="rect">
            <a:avLst/>
          </a:prstGeom>
        </p:spPr>
      </p:pic>
      <p:sp>
        <p:nvSpPr>
          <p:cNvPr id="25" name="Slide Number Placeholder 0"/>
          <p:cNvSpPr>
            <a:spLocks noGrp="1"/>
          </p:cNvSpPr>
          <p:nvPr>
            <p:ph type="sldNum" sz="quarter" idx="4294967295"/>
          </p:nvPr>
        </p:nvSpPr>
        <p:spPr>
          <a:xfrm>
            <a:off x="4462272" y="473659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626262"/>
                </a:solidFill>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Motivation: multimodal HRI needs physical validation</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4" name="Text 2"/>
          <p:cNvSpPr/>
          <p:nvPr/>
        </p:nvSpPr>
        <p:spPr>
          <a:xfrm>
            <a:off x="416846" y="1313347"/>
            <a:ext cx="8548845" cy="1898167"/>
          </a:xfrm>
          <a:prstGeom prst="rect">
            <a:avLst/>
          </a:prstGeom>
          <a:noFill/>
          <a:ln/>
        </p:spPr>
        <p:txBody>
          <a:bodyPr wrap="square" lIns="254" tIns="254" rIns="254" bIns="254" rtlCol="0" anchor="ctr">
            <a:normAutofit fontScale="32500" lnSpcReduction="20000"/>
          </a:bodyPr>
          <a:lstStyle/>
          <a:p>
            <a:pPr marL="360000" indent="-360000">
              <a:buFont typeface="Wingdings" panose="05000000000000000000" pitchFamily="2" charset="2"/>
              <a:buChar char="l"/>
            </a:pPr>
            <a:r>
              <a:rPr lang="en-US" sz="7200" dirty="0">
                <a:solidFill>
                  <a:srgbClr val="555B64"/>
                </a:solidFill>
                <a:latin typeface="Arial" pitchFamily="34" charset="0"/>
                <a:ea typeface="Arial" pitchFamily="34" charset="-122"/>
                <a:cs typeface="Arial" pitchFamily="34" charset="-120"/>
              </a:rPr>
              <a:t>Physiological HRI research often focuses on paradigms and decoding algorithms.
Physical robot validation is difficult because it requires scene configuration, localization, communication and safety.
The gap slows down the transfer from laboratory intent decoding to real robotic   applications.</a:t>
            </a:r>
            <a:endParaRPr lang="en-US" sz="7200" dirty="0"/>
          </a:p>
        </p:txBody>
      </p:sp>
      <p:grpSp>
        <p:nvGrpSpPr>
          <p:cNvPr id="19" name="组合 18">
            <a:extLst>
              <a:ext uri="{FF2B5EF4-FFF2-40B4-BE49-F238E27FC236}">
                <a16:creationId xmlns:a16="http://schemas.microsoft.com/office/drawing/2014/main" id="{2BF728F2-F5A0-6480-A3D7-AD16B8764736}"/>
              </a:ext>
            </a:extLst>
          </p:cNvPr>
          <p:cNvGrpSpPr/>
          <p:nvPr/>
        </p:nvGrpSpPr>
        <p:grpSpPr>
          <a:xfrm>
            <a:off x="762729" y="3410712"/>
            <a:ext cx="7792278" cy="310896"/>
            <a:chOff x="896112" y="3255264"/>
            <a:chExt cx="7792278" cy="310896"/>
          </a:xfrm>
        </p:grpSpPr>
        <p:sp>
          <p:nvSpPr>
            <p:cNvPr id="7" name="Text 4"/>
            <p:cNvSpPr/>
            <p:nvPr/>
          </p:nvSpPr>
          <p:spPr>
            <a:xfrm>
              <a:off x="896112" y="3255264"/>
              <a:ext cx="950976" cy="310896"/>
            </a:xfrm>
            <a:prstGeom prst="roundRect">
              <a:avLst/>
            </a:prstGeom>
            <a:solidFill>
              <a:srgbClr val="E7F3FC"/>
            </a:solidFill>
            <a:ln>
              <a:solidFill>
                <a:srgbClr val="E7F3FC">
                  <a:alpha val="0"/>
                </a:srgbClr>
              </a:solidFill>
            </a:ln>
          </p:spPr>
          <p:txBody>
            <a:bodyPr wrap="square" lIns="254" tIns="254" rIns="254" bIns="254"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EEG</a:t>
              </a:r>
              <a:endParaRPr lang="en-US" sz="2000" dirty="0"/>
            </a:p>
          </p:txBody>
        </p:sp>
        <p:sp>
          <p:nvSpPr>
            <p:cNvPr id="8" name="Shape 5"/>
            <p:cNvSpPr/>
            <p:nvPr/>
          </p:nvSpPr>
          <p:spPr>
            <a:xfrm>
              <a:off x="1975104" y="3310128"/>
              <a:ext cx="310896" cy="164592"/>
            </a:xfrm>
            <a:prstGeom prst="rightArrow">
              <a:avLst/>
            </a:prstGeom>
            <a:solidFill>
              <a:srgbClr val="3983BD"/>
            </a:solidFill>
            <a:ln w="12700">
              <a:solidFill>
                <a:srgbClr val="3983BD">
                  <a:alpha val="0"/>
                </a:srgbClr>
              </a:solidFill>
              <a:prstDash val="solid"/>
            </a:ln>
          </p:spPr>
        </p:sp>
        <p:sp>
          <p:nvSpPr>
            <p:cNvPr id="9" name="Text 6"/>
            <p:cNvSpPr/>
            <p:nvPr/>
          </p:nvSpPr>
          <p:spPr>
            <a:xfrm>
              <a:off x="2432304" y="3255264"/>
              <a:ext cx="950976" cy="310896"/>
            </a:xfrm>
            <a:prstGeom prst="roundRect">
              <a:avLst/>
            </a:prstGeom>
            <a:solidFill>
              <a:srgbClr val="E7F3FC"/>
            </a:solidFill>
            <a:ln>
              <a:solidFill>
                <a:srgbClr val="E7F3FC">
                  <a:alpha val="0"/>
                </a:srgbClr>
              </a:solidFill>
            </a:ln>
          </p:spPr>
          <p:txBody>
            <a:bodyPr wrap="square" lIns="254" tIns="254" rIns="254" bIns="254"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EMG</a:t>
              </a:r>
              <a:endParaRPr lang="en-US" sz="2000" dirty="0"/>
            </a:p>
          </p:txBody>
        </p:sp>
        <p:sp>
          <p:nvSpPr>
            <p:cNvPr id="10" name="Shape 7"/>
            <p:cNvSpPr/>
            <p:nvPr/>
          </p:nvSpPr>
          <p:spPr>
            <a:xfrm>
              <a:off x="3511296" y="3310128"/>
              <a:ext cx="310896" cy="164592"/>
            </a:xfrm>
            <a:prstGeom prst="rightArrow">
              <a:avLst/>
            </a:prstGeom>
            <a:solidFill>
              <a:srgbClr val="3983BD"/>
            </a:solidFill>
            <a:ln w="12700">
              <a:solidFill>
                <a:srgbClr val="3983BD">
                  <a:alpha val="0"/>
                </a:srgbClr>
              </a:solidFill>
              <a:prstDash val="solid"/>
            </a:ln>
          </p:spPr>
        </p:sp>
        <p:sp>
          <p:nvSpPr>
            <p:cNvPr id="11" name="Text 8"/>
            <p:cNvSpPr/>
            <p:nvPr/>
          </p:nvSpPr>
          <p:spPr>
            <a:xfrm>
              <a:off x="3968496" y="3255264"/>
              <a:ext cx="1133856" cy="310896"/>
            </a:xfrm>
            <a:prstGeom prst="roundRect">
              <a:avLst/>
            </a:prstGeom>
            <a:solidFill>
              <a:srgbClr val="E7F3FC"/>
            </a:solidFill>
            <a:ln>
              <a:solidFill>
                <a:srgbClr val="E7F3FC">
                  <a:alpha val="0"/>
                </a:srgbClr>
              </a:solidFill>
            </a:ln>
          </p:spPr>
          <p:txBody>
            <a:bodyPr wrap="square" lIns="254" tIns="254" rIns="254" bIns="254"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Eye gaze</a:t>
              </a:r>
              <a:endParaRPr lang="en-US" sz="2000" dirty="0"/>
            </a:p>
          </p:txBody>
        </p:sp>
        <p:sp>
          <p:nvSpPr>
            <p:cNvPr id="12" name="Shape 9"/>
            <p:cNvSpPr/>
            <p:nvPr/>
          </p:nvSpPr>
          <p:spPr>
            <a:xfrm>
              <a:off x="5230368" y="3310128"/>
              <a:ext cx="310896" cy="164592"/>
            </a:xfrm>
            <a:prstGeom prst="rightArrow">
              <a:avLst/>
            </a:prstGeom>
            <a:solidFill>
              <a:srgbClr val="3983BD"/>
            </a:solidFill>
            <a:ln w="12700">
              <a:solidFill>
                <a:srgbClr val="3983BD">
                  <a:alpha val="0"/>
                </a:srgbClr>
              </a:solidFill>
              <a:prstDash val="solid"/>
            </a:ln>
          </p:spPr>
        </p:sp>
        <p:sp>
          <p:nvSpPr>
            <p:cNvPr id="13" name="Text 10"/>
            <p:cNvSpPr/>
            <p:nvPr/>
          </p:nvSpPr>
          <p:spPr>
            <a:xfrm>
              <a:off x="5687568" y="3255264"/>
              <a:ext cx="1060704" cy="310896"/>
            </a:xfrm>
            <a:prstGeom prst="roundRect">
              <a:avLst/>
            </a:prstGeom>
            <a:solidFill>
              <a:srgbClr val="E7F3FC"/>
            </a:solidFill>
            <a:ln>
              <a:solidFill>
                <a:srgbClr val="E7F3FC">
                  <a:alpha val="0"/>
                </a:srgbClr>
              </a:solidFill>
            </a:ln>
          </p:spPr>
          <p:txBody>
            <a:bodyPr wrap="square" lIns="254" tIns="254" rIns="254" bIns="254"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Robots</a:t>
              </a:r>
              <a:endParaRPr lang="en-US" sz="2000" dirty="0"/>
            </a:p>
          </p:txBody>
        </p:sp>
        <p:sp>
          <p:nvSpPr>
            <p:cNvPr id="14" name="Shape 11"/>
            <p:cNvSpPr/>
            <p:nvPr/>
          </p:nvSpPr>
          <p:spPr>
            <a:xfrm>
              <a:off x="6876288" y="3310128"/>
              <a:ext cx="310896" cy="164592"/>
            </a:xfrm>
            <a:prstGeom prst="rightArrow">
              <a:avLst/>
            </a:prstGeom>
            <a:solidFill>
              <a:srgbClr val="3983BD"/>
            </a:solidFill>
            <a:ln w="12700">
              <a:solidFill>
                <a:srgbClr val="3983BD">
                  <a:alpha val="0"/>
                </a:srgbClr>
              </a:solidFill>
              <a:prstDash val="solid"/>
            </a:ln>
          </p:spPr>
        </p:sp>
        <p:sp>
          <p:nvSpPr>
            <p:cNvPr id="15" name="Text 12"/>
            <p:cNvSpPr/>
            <p:nvPr/>
          </p:nvSpPr>
          <p:spPr>
            <a:xfrm>
              <a:off x="7315200" y="3255264"/>
              <a:ext cx="1373190" cy="310896"/>
            </a:xfrm>
            <a:prstGeom prst="roundRect">
              <a:avLst/>
            </a:prstGeom>
            <a:solidFill>
              <a:srgbClr val="E7F3FC"/>
            </a:solidFill>
            <a:ln>
              <a:solidFill>
                <a:srgbClr val="E7F3FC">
                  <a:alpha val="0"/>
                </a:srgbClr>
              </a:solidFill>
            </a:ln>
          </p:spPr>
          <p:txBody>
            <a:bodyPr wrap="square" lIns="254" tIns="254" rIns="254" bIns="254" rtlCol="0" anchor="ctr">
              <a:normAutofit lnSpcReduction="10000"/>
            </a:bodyPr>
            <a:lstStyle/>
            <a:p>
              <a:pPr marL="0" indent="0" algn="ctr">
                <a:buNone/>
              </a:pPr>
              <a:r>
                <a:rPr lang="en-US" sz="2000" b="1" dirty="0">
                  <a:solidFill>
                    <a:srgbClr val="092B5A"/>
                  </a:solidFill>
                  <a:latin typeface="Arial" pitchFamily="34" charset="0"/>
                  <a:ea typeface="Arial" pitchFamily="34" charset="-122"/>
                  <a:cs typeface="Arial" pitchFamily="34" charset="-120"/>
                </a:rPr>
                <a:t>Validation</a:t>
              </a:r>
              <a:endParaRPr lang="en-US" sz="1600" dirty="0"/>
            </a:p>
          </p:txBody>
        </p:sp>
      </p:grpSp>
      <p:sp>
        <p:nvSpPr>
          <p:cNvPr id="16" name="Text 13"/>
          <p:cNvSpPr/>
          <p:nvPr/>
        </p:nvSpPr>
        <p:spPr>
          <a:xfrm>
            <a:off x="1069848" y="4078224"/>
            <a:ext cx="7178040" cy="850392"/>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Key question: Can multimodal physiological intent decoding be validated in a practical multi-robot task loop?</a:t>
            </a:r>
            <a:endParaRPr lang="en-US" sz="2000" dirty="0"/>
          </a:p>
        </p:txBody>
      </p:sp>
      <p:sp>
        <p:nvSpPr>
          <p:cNvPr id="20" name="Text 4">
            <a:extLst>
              <a:ext uri="{FF2B5EF4-FFF2-40B4-BE49-F238E27FC236}">
                <a16:creationId xmlns:a16="http://schemas.microsoft.com/office/drawing/2014/main" id="{BF78DF62-45F6-5398-928E-B2F2F589CB27}"/>
              </a:ext>
            </a:extLst>
          </p:cNvPr>
          <p:cNvSpPr/>
          <p:nvPr/>
        </p:nvSpPr>
        <p:spPr>
          <a:xfrm>
            <a:off x="181885" y="897182"/>
            <a:ext cx="2112663" cy="310896"/>
          </a:xfrm>
          <a:prstGeom prst="roundRect">
            <a:avLst/>
          </a:prstGeom>
          <a:noFill/>
          <a:ln>
            <a:solidFill>
              <a:srgbClr val="E7F3FC">
                <a:alpha val="0"/>
              </a:srgbClr>
            </a:solidFill>
          </a:ln>
        </p:spPr>
        <p:txBody>
          <a:bodyPr wrap="square" lIns="254" tIns="254" rIns="254" bIns="254" rtlCol="0" anchor="ctr">
            <a:noAutofit/>
          </a:bodyPr>
          <a:lstStyle/>
          <a:p>
            <a:pPr marL="0" indent="0" algn="ctr">
              <a:buNone/>
            </a:pPr>
            <a:r>
              <a:rPr lang="en-US" sz="2000" b="1" dirty="0">
                <a:solidFill>
                  <a:srgbClr val="092B5A"/>
                </a:solidFill>
                <a:latin typeface="Arial" pitchFamily="34" charset="0"/>
                <a:cs typeface="Arial" pitchFamily="34" charset="-120"/>
              </a:rPr>
              <a:t>Existing gaps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Research goal and contributions</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5" name="Text 3"/>
          <p:cNvSpPr/>
          <p:nvPr/>
        </p:nvSpPr>
        <p:spPr>
          <a:xfrm>
            <a:off x="137160" y="859537"/>
            <a:ext cx="1005840" cy="347472"/>
          </a:xfrm>
          <a:prstGeom prst="roundRect">
            <a:avLst/>
          </a:prstGeom>
          <a:solidFill>
            <a:srgbClr val="E7F3FC"/>
          </a:solidFill>
          <a:ln w="10160">
            <a:solidFill>
              <a:srgbClr val="E7F3FC"/>
            </a:solidFill>
          </a:ln>
        </p:spPr>
        <p:txBody>
          <a:bodyPr wrap="square" lIns="635" tIns="635" rIns="635" bIns="635" rtlCol="0" anchor="ctr">
            <a:norm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Goal</a:t>
            </a:r>
            <a:endParaRPr lang="en-US" sz="2000" dirty="0"/>
          </a:p>
        </p:txBody>
      </p:sp>
      <p:sp>
        <p:nvSpPr>
          <p:cNvPr id="6" name="Text 4"/>
          <p:cNvSpPr/>
          <p:nvPr/>
        </p:nvSpPr>
        <p:spPr>
          <a:xfrm>
            <a:off x="553808" y="1257897"/>
            <a:ext cx="8328991" cy="658368"/>
          </a:xfrm>
          <a:prstGeom prst="rect">
            <a:avLst/>
          </a:prstGeom>
          <a:noFill/>
          <a:ln/>
        </p:spPr>
        <p:txBody>
          <a:bodyPr wrap="square" lIns="254" tIns="254" rIns="254" bIns="254" rtlCol="0" anchor="t">
            <a:noAutofit/>
          </a:bodyPr>
          <a:lstStyle/>
          <a:p>
            <a:pPr marL="0" indent="0" algn="l">
              <a:buNone/>
            </a:pPr>
            <a:r>
              <a:rPr lang="en-US" sz="2000" dirty="0">
                <a:solidFill>
                  <a:srgbClr val="202020"/>
                </a:solidFill>
                <a:latin typeface="Arial" pitchFamily="34" charset="0"/>
                <a:ea typeface="Arial" pitchFamily="34" charset="-122"/>
                <a:cs typeface="Arial" pitchFamily="34" charset="-120"/>
              </a:rPr>
              <a:t>Build a Brain–Eye–Hand multimodal interface that integrates EEG, EMG and eye tracking with a multi-robot semi-physical experimental platform.</a:t>
            </a:r>
            <a:endParaRPr lang="en-US" sz="2000" dirty="0"/>
          </a:p>
        </p:txBody>
      </p:sp>
      <p:sp>
        <p:nvSpPr>
          <p:cNvPr id="7" name="Text 5"/>
          <p:cNvSpPr/>
          <p:nvPr/>
        </p:nvSpPr>
        <p:spPr>
          <a:xfrm>
            <a:off x="445273" y="2086621"/>
            <a:ext cx="390629" cy="329184"/>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sz="2000" b="1" dirty="0">
                <a:solidFill>
                  <a:srgbClr val="FFFFFF"/>
                </a:solidFill>
              </a:rPr>
              <a:t>1</a:t>
            </a:r>
            <a:endParaRPr lang="en-US" sz="2000" dirty="0"/>
          </a:p>
        </p:txBody>
      </p:sp>
      <p:sp>
        <p:nvSpPr>
          <p:cNvPr id="8" name="Text 6"/>
          <p:cNvSpPr/>
          <p:nvPr/>
        </p:nvSpPr>
        <p:spPr>
          <a:xfrm>
            <a:off x="957337" y="2086422"/>
            <a:ext cx="2748558" cy="256032"/>
          </a:xfrm>
          <a:prstGeom prst="rect">
            <a:avLst/>
          </a:prstGeom>
          <a:noFill/>
          <a:ln/>
        </p:spPr>
        <p:txBody>
          <a:bodyPr wrap="square" lIns="254" tIns="254" rIns="254" bIns="254" rtlCol="0" anchor="t">
            <a:noAutofit/>
          </a:bodyPr>
          <a:lstStyle/>
          <a:p>
            <a:pPr marL="0" indent="0" algn="l">
              <a:buNone/>
            </a:pPr>
            <a:r>
              <a:rPr lang="en-US" sz="2000" b="1" dirty="0">
                <a:solidFill>
                  <a:srgbClr val="092B5A"/>
                </a:solidFill>
                <a:latin typeface="Arial" pitchFamily="34" charset="0"/>
                <a:ea typeface="Arial" pitchFamily="34" charset="-122"/>
                <a:cs typeface="Arial" pitchFamily="34" charset="-120"/>
              </a:rPr>
              <a:t>Unified interaction</a:t>
            </a:r>
            <a:endParaRPr lang="en-US" sz="2000" dirty="0"/>
          </a:p>
        </p:txBody>
      </p:sp>
      <p:sp>
        <p:nvSpPr>
          <p:cNvPr id="9" name="Text 7"/>
          <p:cNvSpPr/>
          <p:nvPr/>
        </p:nvSpPr>
        <p:spPr>
          <a:xfrm>
            <a:off x="3465951" y="2056705"/>
            <a:ext cx="5171926" cy="402336"/>
          </a:xfrm>
          <a:prstGeom prst="rect">
            <a:avLst/>
          </a:prstGeom>
          <a:noFill/>
          <a:ln/>
        </p:spPr>
        <p:txBody>
          <a:bodyPr wrap="square" lIns="254" tIns="254" rIns="254" bIns="254" rtlCol="0" anchor="t">
            <a:noAutofit/>
          </a:bodyPr>
          <a:lstStyle/>
          <a:p>
            <a:pPr marL="0" indent="0" algn="l">
              <a:buNone/>
            </a:pPr>
            <a:r>
              <a:rPr lang="en-US" dirty="0">
                <a:solidFill>
                  <a:srgbClr val="555B64"/>
                </a:solidFill>
                <a:latin typeface="Arial" pitchFamily="34" charset="0"/>
                <a:ea typeface="Arial" pitchFamily="34" charset="-122"/>
                <a:cs typeface="Arial" pitchFamily="34" charset="-120"/>
              </a:rPr>
              <a:t>EEG selects targets, EMG switches modes, and eye gaze plans robot trajectories.</a:t>
            </a:r>
            <a:endParaRPr lang="en-US" dirty="0"/>
          </a:p>
        </p:txBody>
      </p:sp>
      <p:sp>
        <p:nvSpPr>
          <p:cNvPr id="10" name="Text 8"/>
          <p:cNvSpPr/>
          <p:nvPr/>
        </p:nvSpPr>
        <p:spPr>
          <a:xfrm>
            <a:off x="445273" y="2884137"/>
            <a:ext cx="390629" cy="329184"/>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sz="2000" b="1" dirty="0">
                <a:solidFill>
                  <a:srgbClr val="FFFFFF"/>
                </a:solidFill>
              </a:rPr>
              <a:t>2</a:t>
            </a:r>
            <a:endParaRPr lang="en-US" sz="2000" dirty="0"/>
          </a:p>
        </p:txBody>
      </p:sp>
      <p:sp>
        <p:nvSpPr>
          <p:cNvPr id="11" name="Text 9"/>
          <p:cNvSpPr/>
          <p:nvPr/>
        </p:nvSpPr>
        <p:spPr>
          <a:xfrm>
            <a:off x="957337" y="2874993"/>
            <a:ext cx="2387179" cy="256032"/>
          </a:xfrm>
          <a:prstGeom prst="rect">
            <a:avLst/>
          </a:prstGeom>
          <a:noFill/>
          <a:ln/>
        </p:spPr>
        <p:txBody>
          <a:bodyPr wrap="square" lIns="254" tIns="254" rIns="254" bIns="254" rtlCol="0" anchor="t">
            <a:noAutofit/>
          </a:bodyPr>
          <a:lstStyle/>
          <a:p>
            <a:pPr marL="0" indent="0" algn="l">
              <a:buNone/>
            </a:pPr>
            <a:r>
              <a:rPr lang="en-US" sz="2000" b="1" dirty="0">
                <a:solidFill>
                  <a:srgbClr val="092B5A"/>
                </a:solidFill>
                <a:latin typeface="Arial" pitchFamily="34" charset="0"/>
                <a:ea typeface="Arial" pitchFamily="34" charset="-122"/>
                <a:cs typeface="Arial" pitchFamily="34" charset="-120"/>
              </a:rPr>
              <a:t>Versatile platform</a:t>
            </a:r>
            <a:endParaRPr lang="en-US" sz="2000" dirty="0"/>
          </a:p>
        </p:txBody>
      </p:sp>
      <p:sp>
        <p:nvSpPr>
          <p:cNvPr id="12" name="Text 10"/>
          <p:cNvSpPr/>
          <p:nvPr/>
        </p:nvSpPr>
        <p:spPr>
          <a:xfrm>
            <a:off x="3465951" y="2810985"/>
            <a:ext cx="5583627" cy="402336"/>
          </a:xfrm>
          <a:prstGeom prst="rect">
            <a:avLst/>
          </a:prstGeom>
          <a:noFill/>
          <a:ln/>
        </p:spPr>
        <p:txBody>
          <a:bodyPr wrap="square" lIns="254" tIns="254" rIns="254" bIns="254" rtlCol="0" anchor="t">
            <a:noAutofit/>
          </a:bodyPr>
          <a:lstStyle/>
          <a:p>
            <a:pPr marL="0" indent="0" algn="l">
              <a:buNone/>
            </a:pPr>
            <a:r>
              <a:rPr lang="en-US" dirty="0">
                <a:solidFill>
                  <a:srgbClr val="555B64"/>
                </a:solidFill>
                <a:latin typeface="Arial" pitchFamily="34" charset="0"/>
                <a:ea typeface="Arial" pitchFamily="34" charset="-122"/>
                <a:cs typeface="Arial" pitchFamily="34" charset="-120"/>
              </a:rPr>
              <a:t>Researchers can change scenarios and robot tasks without rebuilding the hardware/software environment.</a:t>
            </a:r>
            <a:endParaRPr lang="en-US" dirty="0"/>
          </a:p>
        </p:txBody>
      </p:sp>
      <p:sp>
        <p:nvSpPr>
          <p:cNvPr id="13" name="Text 11"/>
          <p:cNvSpPr/>
          <p:nvPr/>
        </p:nvSpPr>
        <p:spPr>
          <a:xfrm>
            <a:off x="431359" y="3690797"/>
            <a:ext cx="390629" cy="329184"/>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sz="2000" b="1" dirty="0">
                <a:solidFill>
                  <a:srgbClr val="FFFFFF"/>
                </a:solidFill>
              </a:rPr>
              <a:t>3</a:t>
            </a:r>
            <a:endParaRPr lang="en-US" sz="2000" dirty="0"/>
          </a:p>
        </p:txBody>
      </p:sp>
      <p:sp>
        <p:nvSpPr>
          <p:cNvPr id="14" name="Text 12"/>
          <p:cNvSpPr/>
          <p:nvPr/>
        </p:nvSpPr>
        <p:spPr>
          <a:xfrm>
            <a:off x="943423" y="3681653"/>
            <a:ext cx="2387179" cy="256032"/>
          </a:xfrm>
          <a:prstGeom prst="rect">
            <a:avLst/>
          </a:prstGeom>
          <a:noFill/>
          <a:ln/>
        </p:spPr>
        <p:txBody>
          <a:bodyPr wrap="square" lIns="254" tIns="254" rIns="254" bIns="254" rtlCol="0" anchor="t">
            <a:noAutofit/>
          </a:bodyPr>
          <a:lstStyle/>
          <a:p>
            <a:pPr marL="0" indent="0" algn="l">
              <a:buNone/>
            </a:pPr>
            <a:r>
              <a:rPr lang="en-US" sz="2000" b="1" dirty="0">
                <a:solidFill>
                  <a:srgbClr val="092B5A"/>
                </a:solidFill>
                <a:latin typeface="Arial" pitchFamily="34" charset="0"/>
                <a:ea typeface="Arial" pitchFamily="34" charset="-122"/>
                <a:cs typeface="Arial" pitchFamily="34" charset="-120"/>
              </a:rPr>
              <a:t>Rigorous validation</a:t>
            </a:r>
            <a:endParaRPr lang="en-US" sz="2000" dirty="0"/>
          </a:p>
        </p:txBody>
      </p:sp>
      <p:sp>
        <p:nvSpPr>
          <p:cNvPr id="15" name="Text 13"/>
          <p:cNvSpPr/>
          <p:nvPr/>
        </p:nvSpPr>
        <p:spPr>
          <a:xfrm>
            <a:off x="3486824" y="3561289"/>
            <a:ext cx="5491015" cy="402336"/>
          </a:xfrm>
          <a:prstGeom prst="rect">
            <a:avLst/>
          </a:prstGeom>
          <a:noFill/>
          <a:ln/>
        </p:spPr>
        <p:txBody>
          <a:bodyPr wrap="square" lIns="254" tIns="254" rIns="254" bIns="254" rtlCol="0" anchor="t">
            <a:noAutofit/>
          </a:bodyPr>
          <a:lstStyle/>
          <a:p>
            <a:pPr marL="0" indent="0" algn="l">
              <a:buNone/>
            </a:pPr>
            <a:r>
              <a:rPr lang="en-US" dirty="0">
                <a:solidFill>
                  <a:srgbClr val="555B64"/>
                </a:solidFill>
                <a:latin typeface="Arial" pitchFamily="34" charset="0"/>
                <a:ea typeface="Arial" pitchFamily="34" charset="-122"/>
                <a:cs typeface="Arial" pitchFamily="34" charset="-120"/>
              </a:rPr>
              <a:t>Single-modal tests and a comprehensive multimodal multi-robot task verify end-to-end functionality.</a:t>
            </a:r>
            <a:endParaRPr lang="en-US" dirty="0"/>
          </a:p>
        </p:txBody>
      </p:sp>
      <p:sp>
        <p:nvSpPr>
          <p:cNvPr id="16" name="Text 14"/>
          <p:cNvSpPr/>
          <p:nvPr/>
        </p:nvSpPr>
        <p:spPr>
          <a:xfrm>
            <a:off x="1138428" y="4318353"/>
            <a:ext cx="6812280" cy="660356"/>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End-to-end loop: physiological acquisition → intent decoding → robot execution → visual feedback</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Overall architecture of BEH‑MMHRI</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pic>
        <p:nvPicPr>
          <p:cNvPr id="4" name="Image 0" descr="/mnt/data/crops/fig1_architecture_full.png"/>
          <p:cNvPicPr>
            <a:picLocks noChangeAspect="1"/>
          </p:cNvPicPr>
          <p:nvPr/>
        </p:nvPicPr>
        <p:blipFill>
          <a:blip r:embed="rId3"/>
          <a:srcRect t="9729"/>
          <a:stretch>
            <a:fillRect/>
          </a:stretch>
        </p:blipFill>
        <p:spPr>
          <a:xfrm>
            <a:off x="821402" y="932687"/>
            <a:ext cx="8007359" cy="3264405"/>
          </a:xfrm>
          <a:prstGeom prst="rect">
            <a:avLst/>
          </a:prstGeom>
        </p:spPr>
      </p:pic>
      <p:sp>
        <p:nvSpPr>
          <p:cNvPr id="6" name="Text 3"/>
          <p:cNvSpPr/>
          <p:nvPr/>
        </p:nvSpPr>
        <p:spPr>
          <a:xfrm>
            <a:off x="385836" y="4379976"/>
            <a:ext cx="4058148" cy="609267"/>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dirty="0">
                <a:solidFill>
                  <a:srgbClr val="092B5A"/>
                </a:solidFill>
                <a:latin typeface="Arial" pitchFamily="34" charset="0"/>
                <a:ea typeface="Arial" pitchFamily="34" charset="-122"/>
                <a:cs typeface="Arial" pitchFamily="34" charset="-120"/>
              </a:rPr>
              <a:t>Human–Robot Interaction System: </a:t>
            </a:r>
          </a:p>
          <a:p>
            <a:pPr marL="0" indent="0" algn="ctr">
              <a:buNone/>
            </a:pPr>
            <a:r>
              <a:rPr lang="en-US" dirty="0">
                <a:solidFill>
                  <a:srgbClr val="092B5A"/>
                </a:solidFill>
                <a:latin typeface="Arial" pitchFamily="34" charset="0"/>
                <a:ea typeface="Arial" pitchFamily="34" charset="-122"/>
                <a:cs typeface="Arial" pitchFamily="34" charset="-120"/>
              </a:rPr>
              <a:t>acquisition + intent decoding</a:t>
            </a:r>
            <a:endParaRPr lang="en-US" dirty="0"/>
          </a:p>
        </p:txBody>
      </p:sp>
      <p:sp>
        <p:nvSpPr>
          <p:cNvPr id="7" name="Text 4"/>
          <p:cNvSpPr/>
          <p:nvPr/>
        </p:nvSpPr>
        <p:spPr>
          <a:xfrm>
            <a:off x="4572000" y="4379976"/>
            <a:ext cx="4467639" cy="609267"/>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dirty="0">
                <a:solidFill>
                  <a:srgbClr val="092B5A"/>
                </a:solidFill>
                <a:latin typeface="Arial" pitchFamily="34" charset="0"/>
                <a:ea typeface="Arial" pitchFamily="34" charset="-122"/>
                <a:cs typeface="Arial" pitchFamily="34" charset="-120"/>
              </a:rPr>
              <a:t>Multi‑Robot Semi‑Physical Experimental System: robot control + scene rendering</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Brain–Eye–Hand interaction roles</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pic>
        <p:nvPicPr>
          <p:cNvPr id="5" name="Image 0" descr="/mnt/data/crops/fig2_ssvep.png"/>
          <p:cNvPicPr>
            <a:picLocks noChangeAspect="1"/>
          </p:cNvPicPr>
          <p:nvPr/>
        </p:nvPicPr>
        <p:blipFill>
          <a:blip r:embed="rId3"/>
          <a:srcRect l="7663" b="11263"/>
          <a:stretch>
            <a:fillRect/>
          </a:stretch>
        </p:blipFill>
        <p:spPr>
          <a:xfrm>
            <a:off x="718056" y="917835"/>
            <a:ext cx="2189736" cy="1587192"/>
          </a:xfrm>
          <a:prstGeom prst="rect">
            <a:avLst/>
          </a:prstGeom>
        </p:spPr>
      </p:pic>
      <p:sp>
        <p:nvSpPr>
          <p:cNvPr id="11" name="Text 6"/>
          <p:cNvSpPr/>
          <p:nvPr/>
        </p:nvSpPr>
        <p:spPr>
          <a:xfrm>
            <a:off x="841248" y="2670048"/>
            <a:ext cx="1847088" cy="228600"/>
          </a:xfrm>
          <a:prstGeom prst="rect">
            <a:avLst/>
          </a:prstGeom>
          <a:noFill/>
          <a:ln/>
        </p:spPr>
        <p:txBody>
          <a:bodyPr wrap="square" lIns="254" tIns="254" rIns="254" bIns="254" rtlCol="0" anchor="t">
            <a:noAutofit/>
          </a:bodyPr>
          <a:lstStyle/>
          <a:p>
            <a:pPr marL="0" indent="0" algn="ctr">
              <a:buNone/>
            </a:pPr>
            <a:r>
              <a:rPr lang="en-US" b="1" dirty="0">
                <a:solidFill>
                  <a:srgbClr val="092B5A"/>
                </a:solidFill>
                <a:latin typeface="Arial" pitchFamily="34" charset="0"/>
                <a:ea typeface="Arial" pitchFamily="34" charset="-122"/>
                <a:cs typeface="Arial" pitchFamily="34" charset="-120"/>
              </a:rPr>
              <a:t>Brain / EEG</a:t>
            </a:r>
            <a:endParaRPr lang="en-US" dirty="0"/>
          </a:p>
        </p:txBody>
      </p:sp>
      <p:sp>
        <p:nvSpPr>
          <p:cNvPr id="12" name="Text 7"/>
          <p:cNvSpPr/>
          <p:nvPr/>
        </p:nvSpPr>
        <p:spPr>
          <a:xfrm>
            <a:off x="640080" y="3089147"/>
            <a:ext cx="2267712" cy="438912"/>
          </a:xfrm>
          <a:prstGeom prst="rect">
            <a:avLst/>
          </a:prstGeom>
          <a:noFill/>
          <a:ln/>
        </p:spPr>
        <p:txBody>
          <a:bodyPr wrap="square" lIns="254" tIns="254" rIns="254" bIns="254" rtlCol="0" anchor="t">
            <a:normAutofit/>
          </a:bodyPr>
          <a:lstStyle/>
          <a:p>
            <a:pPr marL="0" indent="0" algn="ctr">
              <a:buNone/>
            </a:pPr>
            <a:r>
              <a:rPr lang="en-US" sz="1400" dirty="0">
                <a:solidFill>
                  <a:srgbClr val="555B64"/>
                </a:solidFill>
                <a:latin typeface="Arial" pitchFamily="34" charset="0"/>
                <a:ea typeface="Arial" pitchFamily="34" charset="-122"/>
                <a:cs typeface="Arial" pitchFamily="34" charset="-120"/>
              </a:rPr>
              <a:t>Target selection through SSVEP and CCA decoding</a:t>
            </a:r>
            <a:endParaRPr lang="en-US" sz="1400" dirty="0"/>
          </a:p>
        </p:txBody>
      </p:sp>
      <p:sp>
        <p:nvSpPr>
          <p:cNvPr id="13" name="Text 8"/>
          <p:cNvSpPr/>
          <p:nvPr/>
        </p:nvSpPr>
        <p:spPr>
          <a:xfrm>
            <a:off x="3611880" y="2670048"/>
            <a:ext cx="1847088" cy="228600"/>
          </a:xfrm>
          <a:prstGeom prst="rect">
            <a:avLst/>
          </a:prstGeom>
          <a:noFill/>
          <a:ln/>
        </p:spPr>
        <p:txBody>
          <a:bodyPr wrap="square" lIns="254" tIns="254" rIns="254" bIns="254" rtlCol="0" anchor="t">
            <a:noAutofit/>
          </a:bodyPr>
          <a:lstStyle/>
          <a:p>
            <a:pPr marL="0" indent="0" algn="ctr">
              <a:buNone/>
            </a:pPr>
            <a:r>
              <a:rPr lang="en-US" b="1" dirty="0">
                <a:solidFill>
                  <a:srgbClr val="092B5A"/>
                </a:solidFill>
                <a:latin typeface="Arial" pitchFamily="34" charset="0"/>
                <a:ea typeface="Arial" pitchFamily="34" charset="-122"/>
                <a:cs typeface="Arial" pitchFamily="34" charset="-120"/>
              </a:rPr>
              <a:t>Hand / EMG</a:t>
            </a:r>
            <a:endParaRPr lang="en-US" dirty="0"/>
          </a:p>
        </p:txBody>
      </p:sp>
      <p:sp>
        <p:nvSpPr>
          <p:cNvPr id="14" name="Text 9"/>
          <p:cNvSpPr/>
          <p:nvPr/>
        </p:nvSpPr>
        <p:spPr>
          <a:xfrm>
            <a:off x="3337560" y="3092386"/>
            <a:ext cx="2505456" cy="438912"/>
          </a:xfrm>
          <a:prstGeom prst="rect">
            <a:avLst/>
          </a:prstGeom>
          <a:noFill/>
          <a:ln/>
        </p:spPr>
        <p:txBody>
          <a:bodyPr wrap="square" lIns="254" tIns="254" rIns="254" bIns="254" rtlCol="0" anchor="t">
            <a:normAutofit/>
          </a:bodyPr>
          <a:lstStyle/>
          <a:p>
            <a:pPr marL="0" indent="0" algn="ctr">
              <a:buNone/>
            </a:pPr>
            <a:r>
              <a:rPr lang="en-US" sz="1400" dirty="0">
                <a:solidFill>
                  <a:srgbClr val="555B64"/>
                </a:solidFill>
                <a:latin typeface="Arial" pitchFamily="34" charset="0"/>
                <a:ea typeface="Arial" pitchFamily="34" charset="-122"/>
                <a:cs typeface="Arial" pitchFamily="34" charset="-120"/>
              </a:rPr>
              <a:t>Gesture commands for mode switching and robot motion</a:t>
            </a:r>
            <a:endParaRPr lang="en-US" sz="1400" dirty="0"/>
          </a:p>
        </p:txBody>
      </p:sp>
      <p:sp>
        <p:nvSpPr>
          <p:cNvPr id="15" name="Text 10"/>
          <p:cNvSpPr/>
          <p:nvPr/>
        </p:nvSpPr>
        <p:spPr>
          <a:xfrm>
            <a:off x="6373368" y="2670048"/>
            <a:ext cx="1847088" cy="228600"/>
          </a:xfrm>
          <a:prstGeom prst="rect">
            <a:avLst/>
          </a:prstGeom>
          <a:noFill/>
          <a:ln/>
        </p:spPr>
        <p:txBody>
          <a:bodyPr wrap="square" lIns="254" tIns="254" rIns="254" bIns="254" rtlCol="0" anchor="t">
            <a:noAutofit/>
          </a:bodyPr>
          <a:lstStyle/>
          <a:p>
            <a:pPr marL="0" indent="0" algn="ctr">
              <a:buNone/>
            </a:pPr>
            <a:r>
              <a:rPr lang="en-US" b="1" dirty="0">
                <a:solidFill>
                  <a:srgbClr val="092B5A"/>
                </a:solidFill>
                <a:latin typeface="Arial" pitchFamily="34" charset="0"/>
                <a:ea typeface="Arial" pitchFamily="34" charset="-122"/>
                <a:cs typeface="Arial" pitchFamily="34" charset="-120"/>
              </a:rPr>
              <a:t>Eye / Gaze</a:t>
            </a:r>
            <a:endParaRPr lang="en-US" dirty="0"/>
          </a:p>
        </p:txBody>
      </p:sp>
      <p:sp>
        <p:nvSpPr>
          <p:cNvPr id="16" name="Text 11"/>
          <p:cNvSpPr/>
          <p:nvPr/>
        </p:nvSpPr>
        <p:spPr>
          <a:xfrm>
            <a:off x="6080760" y="3092386"/>
            <a:ext cx="2514600" cy="438912"/>
          </a:xfrm>
          <a:prstGeom prst="rect">
            <a:avLst/>
          </a:prstGeom>
          <a:noFill/>
          <a:ln/>
        </p:spPr>
        <p:txBody>
          <a:bodyPr wrap="square" lIns="254" tIns="254" rIns="254" bIns="254" rtlCol="0" anchor="t">
            <a:normAutofit/>
          </a:bodyPr>
          <a:lstStyle/>
          <a:p>
            <a:pPr marL="0" indent="0" algn="ctr">
              <a:buNone/>
            </a:pPr>
            <a:r>
              <a:rPr lang="en-US" sz="1400" dirty="0">
                <a:solidFill>
                  <a:srgbClr val="555B64"/>
                </a:solidFill>
                <a:latin typeface="Arial" pitchFamily="34" charset="0"/>
                <a:ea typeface="Arial" pitchFamily="34" charset="-122"/>
                <a:cs typeface="Arial" pitchFamily="34" charset="-120"/>
              </a:rPr>
              <a:t>Continuous trajectory planning through gaze points</a:t>
            </a:r>
            <a:endParaRPr lang="en-US" sz="1400" dirty="0"/>
          </a:p>
        </p:txBody>
      </p:sp>
      <p:sp>
        <p:nvSpPr>
          <p:cNvPr id="17" name="Text 12"/>
          <p:cNvSpPr/>
          <p:nvPr/>
        </p:nvSpPr>
        <p:spPr>
          <a:xfrm>
            <a:off x="1188720" y="3840480"/>
            <a:ext cx="6766560" cy="661946"/>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Design principle: use each modality for the command type it expresses most naturally.</a:t>
            </a:r>
            <a:endParaRPr lang="en-US" sz="2000" dirty="0"/>
          </a:p>
        </p:txBody>
      </p:sp>
      <p:pic>
        <p:nvPicPr>
          <p:cNvPr id="18" name="Image 3" descr="/mnt/data/footer_logo.png"/>
          <p:cNvPicPr>
            <a:picLocks noChangeAspect="1"/>
          </p:cNvPicPr>
          <p:nvPr/>
        </p:nvPicPr>
        <p:blipFill>
          <a:blip r:embed="rId4"/>
          <a:stretch>
            <a:fillRect/>
          </a:stretch>
        </p:blipFill>
        <p:spPr>
          <a:xfrm>
            <a:off x="7055168" y="4590288"/>
            <a:ext cx="1772793" cy="429768"/>
          </a:xfrm>
          <a:prstGeom prst="rect">
            <a:avLst/>
          </a:prstGeom>
        </p:spPr>
      </p:pic>
      <p:pic>
        <p:nvPicPr>
          <p:cNvPr id="20" name="图片 19">
            <a:extLst>
              <a:ext uri="{FF2B5EF4-FFF2-40B4-BE49-F238E27FC236}">
                <a16:creationId xmlns:a16="http://schemas.microsoft.com/office/drawing/2014/main" id="{FCDDD323-0725-814F-1A54-33D98B279FED}"/>
              </a:ext>
            </a:extLst>
          </p:cNvPr>
          <p:cNvPicPr>
            <a:picLocks noChangeAspect="1"/>
          </p:cNvPicPr>
          <p:nvPr/>
        </p:nvPicPr>
        <p:blipFill>
          <a:blip r:embed="rId5"/>
          <a:stretch>
            <a:fillRect/>
          </a:stretch>
        </p:blipFill>
        <p:spPr>
          <a:xfrm>
            <a:off x="6447466" y="1226440"/>
            <a:ext cx="1781188" cy="1209684"/>
          </a:xfrm>
          <a:prstGeom prst="rect">
            <a:avLst/>
          </a:prstGeom>
        </p:spPr>
      </p:pic>
      <p:pic>
        <p:nvPicPr>
          <p:cNvPr id="21" name="图片 20">
            <a:extLst>
              <a:ext uri="{FF2B5EF4-FFF2-40B4-BE49-F238E27FC236}">
                <a16:creationId xmlns:a16="http://schemas.microsoft.com/office/drawing/2014/main" id="{64D2E8C7-3160-2DBA-6848-FF9F2928BA13}"/>
              </a:ext>
            </a:extLst>
          </p:cNvPr>
          <p:cNvPicPr>
            <a:picLocks noChangeAspect="1"/>
          </p:cNvPicPr>
          <p:nvPr/>
        </p:nvPicPr>
        <p:blipFill>
          <a:blip r:embed="rId6"/>
          <a:stretch>
            <a:fillRect/>
          </a:stretch>
        </p:blipFill>
        <p:spPr>
          <a:xfrm>
            <a:off x="3602736" y="876110"/>
            <a:ext cx="1847088" cy="17533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EEG-based target selection</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4171721" y="1078992"/>
            <a:ext cx="4848454" cy="1417320"/>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Paradigm design</a:t>
            </a:r>
            <a:endParaRPr lang="en-US" dirty="0"/>
          </a:p>
          <a:p>
            <a:pPr marL="0" indent="0">
              <a:buNone/>
            </a:pPr>
            <a:r>
              <a:rPr lang="en-US" dirty="0">
                <a:solidFill>
                  <a:srgbClr val="555B64"/>
                </a:solidFill>
                <a:latin typeface="Arial" pitchFamily="34" charset="0"/>
                <a:ea typeface="Arial" pitchFamily="34" charset="-122"/>
                <a:cs typeface="Arial" pitchFamily="34" charset="-120"/>
              </a:rPr>
              <a:t>• 4×10 checkerboard stimulus grid for the single-modal target selection task.</a:t>
            </a:r>
            <a:endParaRPr lang="en-US" dirty="0"/>
          </a:p>
          <a:p>
            <a:pPr marL="0" indent="0">
              <a:buNone/>
            </a:pPr>
            <a:r>
              <a:rPr lang="en-US" dirty="0">
                <a:solidFill>
                  <a:srgbClr val="555B64"/>
                </a:solidFill>
                <a:latin typeface="Arial" pitchFamily="34" charset="0"/>
                <a:ea typeface="Arial" pitchFamily="34" charset="-122"/>
                <a:cs typeface="Arial" pitchFamily="34" charset="-120"/>
              </a:rPr>
              <a:t>• 40 blocks flicker from 8 to 15.8 Hz with 0.2 Hz increments.</a:t>
            </a:r>
            <a:endParaRPr lang="en-US" dirty="0"/>
          </a:p>
          <a:p>
            <a:pPr marL="0" indent="0">
              <a:buNone/>
            </a:pPr>
            <a:r>
              <a:rPr lang="en-US" dirty="0">
                <a:solidFill>
                  <a:srgbClr val="555B64"/>
                </a:solidFill>
                <a:latin typeface="Arial" pitchFamily="34" charset="0"/>
                <a:ea typeface="Arial" pitchFamily="34" charset="-122"/>
                <a:cs typeface="Arial" pitchFamily="34" charset="-120"/>
              </a:rPr>
              <a:t>• CCA decoding uses eight occipital channels from the 64-channel EEG amplifier.</a:t>
            </a:r>
            <a:endParaRPr lang="en-US" dirty="0"/>
          </a:p>
        </p:txBody>
      </p:sp>
      <p:sp>
        <p:nvSpPr>
          <p:cNvPr id="8" name="Text 5"/>
          <p:cNvSpPr/>
          <p:nvPr/>
        </p:nvSpPr>
        <p:spPr>
          <a:xfrm>
            <a:off x="4171721" y="2884170"/>
            <a:ext cx="4777017" cy="1275588"/>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Role in comprehensive task</a:t>
            </a:r>
            <a:endParaRPr lang="en-US" dirty="0"/>
          </a:p>
          <a:p>
            <a:pPr marL="0" indent="0">
              <a:buNone/>
            </a:pPr>
            <a:r>
              <a:rPr lang="en-US" dirty="0">
                <a:solidFill>
                  <a:srgbClr val="555B64"/>
                </a:solidFill>
                <a:latin typeface="Arial" pitchFamily="34" charset="0"/>
                <a:ea typeface="Arial" pitchFamily="34" charset="-122"/>
                <a:cs typeface="Arial" pitchFamily="34" charset="-120"/>
              </a:rPr>
              <a:t>• The target set is reduced from 40 regions to 12 robot-ID choices.</a:t>
            </a:r>
            <a:endParaRPr lang="en-US" dirty="0"/>
          </a:p>
          <a:p>
            <a:pPr marL="0" indent="0">
              <a:buNone/>
            </a:pPr>
            <a:r>
              <a:rPr lang="en-US" dirty="0">
                <a:solidFill>
                  <a:srgbClr val="555B64"/>
                </a:solidFill>
                <a:latin typeface="Arial" pitchFamily="34" charset="0"/>
                <a:ea typeface="Arial" pitchFamily="34" charset="-122"/>
                <a:cs typeface="Arial" pitchFamily="34" charset="-120"/>
              </a:rPr>
              <a:t>• The user selects formation members from 10 robots using SSVEP.</a:t>
            </a:r>
            <a:endParaRPr lang="en-US" dirty="0"/>
          </a:p>
        </p:txBody>
      </p:sp>
      <p:sp>
        <p:nvSpPr>
          <p:cNvPr id="9" name="Text 6"/>
          <p:cNvSpPr/>
          <p:nvPr/>
        </p:nvSpPr>
        <p:spPr>
          <a:xfrm>
            <a:off x="269175" y="4251577"/>
            <a:ext cx="1828800" cy="717804"/>
          </a:xfrm>
          <a:prstGeom prst="roundRect">
            <a:avLst/>
          </a:prstGeom>
          <a:solidFill>
            <a:srgbClr val="3983BD"/>
          </a:solidFill>
          <a:ln>
            <a:solidFill>
              <a:srgbClr val="3983BD">
                <a:alpha val="0"/>
              </a:srgbClr>
            </a:solidFill>
          </a:ln>
        </p:spPr>
        <p:txBody>
          <a:bodyPr wrap="square" lIns="381" tIns="381" rIns="381" bIns="381" rtlCol="0" anchor="ctr">
            <a:normAutofit fontScale="92500" lnSpcReduction="10000"/>
          </a:bodyPr>
          <a:lstStyle/>
          <a:p>
            <a:pPr marL="0" indent="0" algn="ctr">
              <a:buNone/>
            </a:pPr>
            <a:r>
              <a:rPr lang="en-US" sz="1800" b="1" dirty="0">
                <a:solidFill>
                  <a:srgbClr val="FFFFFF"/>
                </a:solidFill>
                <a:latin typeface="Arial" pitchFamily="34" charset="0"/>
                <a:ea typeface="Arial" pitchFamily="34" charset="-122"/>
                <a:cs typeface="Arial" pitchFamily="34" charset="-120"/>
              </a:rPr>
              <a:t>97.56%</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average EEG target-selection accuracy</a:t>
            </a:r>
            <a:endParaRPr lang="en-US" sz="1400" dirty="0"/>
          </a:p>
        </p:txBody>
      </p:sp>
      <p:sp>
        <p:nvSpPr>
          <p:cNvPr id="10" name="Text 7"/>
          <p:cNvSpPr/>
          <p:nvPr/>
        </p:nvSpPr>
        <p:spPr>
          <a:xfrm>
            <a:off x="2616518" y="4251577"/>
            <a:ext cx="6258306" cy="664463"/>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EEG provides reliable discrete selection for multi-robot decision points.</a:t>
            </a:r>
            <a:endParaRPr lang="en-US" sz="2000" dirty="0"/>
          </a:p>
        </p:txBody>
      </p:sp>
      <p:pic>
        <p:nvPicPr>
          <p:cNvPr id="13" name="图片 12">
            <a:extLst>
              <a:ext uri="{FF2B5EF4-FFF2-40B4-BE49-F238E27FC236}">
                <a16:creationId xmlns:a16="http://schemas.microsoft.com/office/drawing/2014/main" id="{689C78B0-93B9-6CBF-A195-3BF51586E4EE}"/>
              </a:ext>
            </a:extLst>
          </p:cNvPr>
          <p:cNvPicPr>
            <a:picLocks noChangeAspect="1"/>
          </p:cNvPicPr>
          <p:nvPr/>
        </p:nvPicPr>
        <p:blipFill>
          <a:blip r:embed="rId3"/>
          <a:stretch>
            <a:fillRect/>
          </a:stretch>
        </p:blipFill>
        <p:spPr>
          <a:xfrm>
            <a:off x="79061" y="1234431"/>
            <a:ext cx="3952103" cy="25412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EMG-based gesture recognition</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4237863" y="1118807"/>
            <a:ext cx="3931920" cy="1298448"/>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Hardware and signals</a:t>
            </a:r>
          </a:p>
          <a:p>
            <a:pPr marL="0" indent="0">
              <a:buNone/>
            </a:pPr>
            <a:endParaRPr lang="en-US" sz="300" dirty="0"/>
          </a:p>
          <a:p>
            <a:pPr marL="0" indent="0">
              <a:buNone/>
            </a:pPr>
            <a:r>
              <a:rPr lang="en-US" dirty="0">
                <a:solidFill>
                  <a:srgbClr val="555B64"/>
                </a:solidFill>
                <a:latin typeface="Arial" pitchFamily="34" charset="0"/>
                <a:ea typeface="Arial" pitchFamily="34" charset="-122"/>
                <a:cs typeface="Arial" pitchFamily="34" charset="-120"/>
              </a:rPr>
              <a:t>• Self-conducted EMG wristband with eight electrode pairs.</a:t>
            </a:r>
            <a:endParaRPr lang="en-US" dirty="0"/>
          </a:p>
          <a:p>
            <a:pPr marL="0" indent="0">
              <a:buNone/>
            </a:pPr>
            <a:r>
              <a:rPr lang="en-US" dirty="0">
                <a:solidFill>
                  <a:srgbClr val="555B64"/>
                </a:solidFill>
                <a:latin typeface="Arial" pitchFamily="34" charset="0"/>
                <a:ea typeface="Arial" pitchFamily="34" charset="-122"/>
                <a:cs typeface="Arial" pitchFamily="34" charset="-120"/>
              </a:rPr>
              <a:t>• 500 Hz sampling rate; 20–150 Hz bandpass and 50 Hz notch filtering.</a:t>
            </a:r>
            <a:endParaRPr lang="en-US" dirty="0"/>
          </a:p>
          <a:p>
            <a:pPr marL="0" indent="0">
              <a:buNone/>
            </a:pPr>
            <a:r>
              <a:rPr lang="en-US" dirty="0">
                <a:solidFill>
                  <a:srgbClr val="555B64"/>
                </a:solidFill>
                <a:latin typeface="Arial" pitchFamily="34" charset="0"/>
                <a:ea typeface="Arial" pitchFamily="34" charset="-122"/>
                <a:cs typeface="Arial" pitchFamily="34" charset="-120"/>
              </a:rPr>
              <a:t>• 250 ms processing window with 125 ms step for real-time command output.</a:t>
            </a:r>
            <a:endParaRPr lang="en-US" dirty="0"/>
          </a:p>
        </p:txBody>
      </p:sp>
      <p:sp>
        <p:nvSpPr>
          <p:cNvPr id="8" name="Text 5"/>
          <p:cNvSpPr/>
          <p:nvPr/>
        </p:nvSpPr>
        <p:spPr>
          <a:xfrm>
            <a:off x="4237863" y="3113342"/>
            <a:ext cx="4835081" cy="841248"/>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Interaction gestures</a:t>
            </a:r>
          </a:p>
          <a:p>
            <a:pPr marL="0" indent="0">
              <a:buNone/>
            </a:pPr>
            <a:endParaRPr lang="en-US" sz="700" dirty="0"/>
          </a:p>
          <a:p>
            <a:pPr marL="0" indent="0">
              <a:buNone/>
            </a:pPr>
            <a:r>
              <a:rPr lang="en-US" dirty="0">
                <a:solidFill>
                  <a:srgbClr val="555B64"/>
                </a:solidFill>
                <a:latin typeface="Arial" pitchFamily="34" charset="0"/>
                <a:ea typeface="Arial" pitchFamily="34" charset="-122"/>
                <a:cs typeface="Arial" pitchFamily="34" charset="-120"/>
              </a:rPr>
              <a:t>• Single-modal task: upward, downward, left, right and stop.</a:t>
            </a:r>
            <a:endParaRPr lang="en-US" dirty="0"/>
          </a:p>
          <a:p>
            <a:pPr marL="0" indent="0">
              <a:buNone/>
            </a:pPr>
            <a:r>
              <a:rPr lang="en-US" dirty="0">
                <a:solidFill>
                  <a:srgbClr val="555B64"/>
                </a:solidFill>
                <a:latin typeface="Arial" pitchFamily="34" charset="0"/>
                <a:ea typeface="Arial" pitchFamily="34" charset="-122"/>
                <a:cs typeface="Arial" pitchFamily="34" charset="-120"/>
              </a:rPr>
              <a:t>• Comprehensive task: Rock, Scissors, Paper, L-Shape and OK-Shape for state control.</a:t>
            </a:r>
            <a:endParaRPr lang="en-US" dirty="0"/>
          </a:p>
        </p:txBody>
      </p:sp>
      <p:sp>
        <p:nvSpPr>
          <p:cNvPr id="9" name="Text 6"/>
          <p:cNvSpPr/>
          <p:nvPr/>
        </p:nvSpPr>
        <p:spPr>
          <a:xfrm>
            <a:off x="376238" y="4142422"/>
            <a:ext cx="1645920" cy="836676"/>
          </a:xfrm>
          <a:prstGeom prst="roundRect">
            <a:avLst/>
          </a:prstGeom>
          <a:solidFill>
            <a:srgbClr val="63A1CE"/>
          </a:solidFill>
          <a:ln>
            <a:solidFill>
              <a:srgbClr val="63A1CE">
                <a:alpha val="0"/>
              </a:srgbClr>
            </a:solidFill>
          </a:ln>
        </p:spPr>
        <p:txBody>
          <a:bodyPr wrap="square" lIns="381" tIns="381" rIns="381" bIns="381" rtlCol="0" anchor="ctr">
            <a:normAutofit/>
          </a:bodyPr>
          <a:lstStyle/>
          <a:p>
            <a:pPr marL="0" indent="0" algn="ctr">
              <a:buNone/>
            </a:pPr>
            <a:r>
              <a:rPr lang="en-US" sz="1800" b="1" dirty="0">
                <a:solidFill>
                  <a:srgbClr val="FFFFFF"/>
                </a:solidFill>
                <a:latin typeface="Arial" pitchFamily="34" charset="0"/>
                <a:ea typeface="Arial" pitchFamily="34" charset="-122"/>
                <a:cs typeface="Arial" pitchFamily="34" charset="-120"/>
              </a:rPr>
              <a:t>93.84%</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accuracy at 250 ms window</a:t>
            </a:r>
            <a:endParaRPr lang="en-US" sz="1400" dirty="0"/>
          </a:p>
        </p:txBody>
      </p:sp>
      <p:sp>
        <p:nvSpPr>
          <p:cNvPr id="10" name="Text 7"/>
          <p:cNvSpPr/>
          <p:nvPr/>
        </p:nvSpPr>
        <p:spPr>
          <a:xfrm>
            <a:off x="2296478" y="4142422"/>
            <a:ext cx="1645920" cy="836676"/>
          </a:xfrm>
          <a:prstGeom prst="roundRect">
            <a:avLst/>
          </a:prstGeom>
          <a:solidFill>
            <a:srgbClr val="00665A"/>
          </a:solidFill>
          <a:ln>
            <a:solidFill>
              <a:srgbClr val="00665A">
                <a:alpha val="0"/>
              </a:srgbClr>
            </a:solidFill>
          </a:ln>
        </p:spPr>
        <p:txBody>
          <a:bodyPr wrap="square" lIns="381" tIns="381" rIns="381" bIns="381" rtlCol="0" anchor="ctr">
            <a:normAutofit/>
          </a:bodyPr>
          <a:lstStyle/>
          <a:p>
            <a:pPr marL="0" indent="0" algn="ctr">
              <a:buNone/>
            </a:pPr>
            <a:r>
              <a:rPr lang="en-US" sz="1800" b="1" dirty="0">
                <a:solidFill>
                  <a:srgbClr val="FFFFFF"/>
                </a:solidFill>
                <a:latin typeface="Arial" pitchFamily="34" charset="0"/>
                <a:ea typeface="Arial" pitchFamily="34" charset="-122"/>
                <a:cs typeface="Arial" pitchFamily="34" charset="-120"/>
              </a:rPr>
              <a:t>≈0.3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robot response after gesture</a:t>
            </a:r>
            <a:endParaRPr lang="en-US" sz="1400" dirty="0"/>
          </a:p>
        </p:txBody>
      </p:sp>
      <p:sp>
        <p:nvSpPr>
          <p:cNvPr id="11" name="Text 8"/>
          <p:cNvSpPr/>
          <p:nvPr/>
        </p:nvSpPr>
        <p:spPr>
          <a:xfrm>
            <a:off x="4143376" y="4323588"/>
            <a:ext cx="4835081" cy="605028"/>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b="1" dirty="0">
                <a:solidFill>
                  <a:srgbClr val="092B5A"/>
                </a:solidFill>
                <a:latin typeface="Arial" pitchFamily="34" charset="0"/>
                <a:ea typeface="Arial" pitchFamily="34" charset="-122"/>
                <a:cs typeface="Arial" pitchFamily="34" charset="-120"/>
              </a:rPr>
              <a:t>Gesture control replaces a remote controller with a natural command channel.</a:t>
            </a:r>
            <a:endParaRPr lang="en-US" dirty="0"/>
          </a:p>
        </p:txBody>
      </p:sp>
      <p:sp>
        <p:nvSpPr>
          <p:cNvPr id="13" name="Text 9"/>
          <p:cNvSpPr/>
          <p:nvPr/>
        </p:nvSpPr>
        <p:spPr>
          <a:xfrm>
            <a:off x="4443984" y="4764024"/>
            <a:ext cx="274320" cy="164592"/>
          </a:xfrm>
          <a:prstGeom prst="rect">
            <a:avLst/>
          </a:prstGeom>
          <a:noFill/>
          <a:ln/>
        </p:spPr>
        <p:txBody>
          <a:bodyPr wrap="square" lIns="254" tIns="254" rIns="254" bIns="254" rtlCol="0" anchor="t">
            <a:normAutofit/>
          </a:bodyPr>
          <a:lstStyle/>
          <a:p>
            <a:pPr marL="0" indent="0" algn="ctr">
              <a:buNone/>
            </a:pPr>
            <a:r>
              <a:rPr lang="en-US" sz="750" dirty="0">
                <a:solidFill>
                  <a:srgbClr val="666666"/>
                </a:solidFill>
                <a:latin typeface="Arial" pitchFamily="34" charset="0"/>
                <a:ea typeface="Arial" pitchFamily="34" charset="-122"/>
                <a:cs typeface="Arial" pitchFamily="34" charset="-120"/>
              </a:rPr>
              <a:t>7</a:t>
            </a:r>
            <a:endParaRPr lang="en-US" sz="750" dirty="0"/>
          </a:p>
        </p:txBody>
      </p:sp>
      <p:pic>
        <p:nvPicPr>
          <p:cNvPr id="14" name="图片 13">
            <a:extLst>
              <a:ext uri="{FF2B5EF4-FFF2-40B4-BE49-F238E27FC236}">
                <a16:creationId xmlns:a16="http://schemas.microsoft.com/office/drawing/2014/main" id="{18E58F95-E715-6775-1B3F-0B5B0259E5F7}"/>
              </a:ext>
            </a:extLst>
          </p:cNvPr>
          <p:cNvPicPr>
            <a:picLocks noChangeAspect="1"/>
          </p:cNvPicPr>
          <p:nvPr/>
        </p:nvPicPr>
        <p:blipFill>
          <a:blip r:embed="rId3"/>
          <a:stretch>
            <a:fillRect/>
          </a:stretch>
        </p:blipFill>
        <p:spPr>
          <a:xfrm>
            <a:off x="376238" y="792001"/>
            <a:ext cx="3424254" cy="32505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Eye-tracking based trajectory planning</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600454" y="2978372"/>
            <a:ext cx="3944114" cy="1243584"/>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Trajectory extraction</a:t>
            </a:r>
            <a:endParaRPr lang="en-US" dirty="0"/>
          </a:p>
          <a:p>
            <a:pPr marL="0" indent="0">
              <a:buNone/>
            </a:pPr>
            <a:r>
              <a:rPr lang="en-US" sz="1600" dirty="0">
                <a:solidFill>
                  <a:srgbClr val="555B64"/>
                </a:solidFill>
                <a:latin typeface="Arial" pitchFamily="34" charset="0"/>
                <a:ea typeface="Arial" pitchFamily="34" charset="-122"/>
                <a:cs typeface="Arial" pitchFamily="34" charset="-120"/>
              </a:rPr>
              <a:t>• Tobii Eye Tracker 5 captures gaze points in real time.</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The output gaze stream is converted into a raw trajectory.</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A fitted trajectory is generated for robot formation motion.</a:t>
            </a:r>
            <a:endParaRPr lang="en-US" sz="1600" dirty="0"/>
          </a:p>
        </p:txBody>
      </p:sp>
      <p:sp>
        <p:nvSpPr>
          <p:cNvPr id="8" name="Text 5"/>
          <p:cNvSpPr/>
          <p:nvPr/>
        </p:nvSpPr>
        <p:spPr>
          <a:xfrm>
            <a:off x="4997451" y="3113976"/>
            <a:ext cx="4103688" cy="1024128"/>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Why gaze works here</a:t>
            </a:r>
            <a:endParaRPr lang="en-US" dirty="0"/>
          </a:p>
          <a:p>
            <a:pPr marL="0" indent="0">
              <a:buNone/>
            </a:pPr>
            <a:r>
              <a:rPr lang="en-US" sz="1600" dirty="0">
                <a:solidFill>
                  <a:srgbClr val="555B64"/>
                </a:solidFill>
                <a:latin typeface="Arial" pitchFamily="34" charset="0"/>
                <a:ea typeface="Arial" pitchFamily="34" charset="-122"/>
                <a:cs typeface="Arial" pitchFamily="34" charset="-120"/>
              </a:rPr>
              <a:t>• It expresses spatial intention directly.</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It avoids discrete step-by-step path input.</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It supports intuitive formation-level motion planning.</a:t>
            </a:r>
            <a:endParaRPr lang="en-US" sz="1600" dirty="0"/>
          </a:p>
        </p:txBody>
      </p:sp>
      <p:sp>
        <p:nvSpPr>
          <p:cNvPr id="9" name="Text 6"/>
          <p:cNvSpPr/>
          <p:nvPr/>
        </p:nvSpPr>
        <p:spPr>
          <a:xfrm>
            <a:off x="142875" y="4550283"/>
            <a:ext cx="8896350" cy="411480"/>
          </a:xfrm>
          <a:prstGeom prst="roundRect">
            <a:avLst/>
          </a:prstGeom>
          <a:solidFill>
            <a:srgbClr val="F6FAFE"/>
          </a:solidFill>
          <a:ln w="10160">
            <a:solidFill>
              <a:srgbClr val="B9D3EA"/>
            </a:solidFill>
          </a:ln>
        </p:spPr>
        <p:txBody>
          <a:bodyPr wrap="square" lIns="635" tIns="635" rIns="635" bIns="635" rtlCol="0" anchor="ctr">
            <a:normAutofit fontScale="77500" lnSpcReduction="20000"/>
          </a:bodyPr>
          <a:lstStyle/>
          <a:p>
            <a:pPr marL="0" indent="0" algn="ctr">
              <a:buNone/>
            </a:pPr>
            <a:r>
              <a:rPr lang="en-US" sz="2000" b="1" dirty="0">
                <a:solidFill>
                  <a:srgbClr val="092B5A"/>
                </a:solidFill>
                <a:latin typeface="Arial" pitchFamily="34" charset="0"/>
                <a:ea typeface="Arial" pitchFamily="34" charset="-122"/>
                <a:cs typeface="Arial" pitchFamily="34" charset="-120"/>
              </a:rPr>
              <a:t>In the full task, EMG starts and stops the gaze drawing process, replacing keyboard input</a:t>
            </a:r>
            <a:r>
              <a:rPr lang="en-US" sz="1220" b="1" dirty="0">
                <a:solidFill>
                  <a:srgbClr val="092B5A"/>
                </a:solidFill>
                <a:latin typeface="Arial" pitchFamily="34" charset="0"/>
                <a:ea typeface="Arial" pitchFamily="34" charset="-122"/>
                <a:cs typeface="Arial" pitchFamily="34" charset="-120"/>
              </a:rPr>
              <a:t>.</a:t>
            </a:r>
            <a:endParaRPr lang="en-US" sz="1220" dirty="0"/>
          </a:p>
        </p:txBody>
      </p:sp>
      <p:pic>
        <p:nvPicPr>
          <p:cNvPr id="12" name="图片 11">
            <a:extLst>
              <a:ext uri="{FF2B5EF4-FFF2-40B4-BE49-F238E27FC236}">
                <a16:creationId xmlns:a16="http://schemas.microsoft.com/office/drawing/2014/main" id="{B6D9C958-7481-EB5D-A838-D57167AED916}"/>
              </a:ext>
            </a:extLst>
          </p:cNvPr>
          <p:cNvPicPr>
            <a:picLocks noChangeAspect="1"/>
          </p:cNvPicPr>
          <p:nvPr/>
        </p:nvPicPr>
        <p:blipFill>
          <a:blip r:embed="rId3"/>
          <a:srcRect t="56922"/>
          <a:stretch>
            <a:fillRect/>
          </a:stretch>
        </p:blipFill>
        <p:spPr>
          <a:xfrm>
            <a:off x="1555583" y="851107"/>
            <a:ext cx="6189255" cy="18682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Multi-robot semi-physical experimental system</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4888053" y="1005839"/>
            <a:ext cx="4194035" cy="1664207"/>
          </a:xfrm>
          <a:prstGeom prst="rect">
            <a:avLst/>
          </a:prstGeom>
          <a:noFill/>
          <a:ln/>
        </p:spPr>
        <p:txBody>
          <a:bodyPr wrap="square" lIns="254" tIns="254" rIns="254" bIns="254" rtlCol="0" anchor="ctr">
            <a:normAutofit fontScale="47500" lnSpcReduction="20000"/>
          </a:bodyPr>
          <a:lstStyle/>
          <a:p>
            <a:pPr marL="0" indent="0">
              <a:buNone/>
            </a:pPr>
            <a:r>
              <a:rPr lang="en-US" sz="3800" b="1" dirty="0">
                <a:solidFill>
                  <a:srgbClr val="092B5A"/>
                </a:solidFill>
                <a:latin typeface="Arial" pitchFamily="34" charset="0"/>
                <a:ea typeface="Arial" pitchFamily="34" charset="-122"/>
                <a:cs typeface="Arial" pitchFamily="34" charset="-120"/>
              </a:rPr>
              <a:t>Platform components</a:t>
            </a:r>
            <a:r>
              <a:rPr lang="en-US" sz="1350" b="1" dirty="0">
                <a:solidFill>
                  <a:srgbClr val="092B5A"/>
                </a:solidFill>
                <a:latin typeface="Arial" pitchFamily="34" charset="0"/>
                <a:ea typeface="Arial" pitchFamily="34" charset="-122"/>
                <a:cs typeface="Arial" pitchFamily="34" charset="-120"/>
              </a:rPr>
              <a:t>
</a:t>
            </a:r>
            <a:endParaRPr lang="en-US" sz="2300" dirty="0"/>
          </a:p>
          <a:p>
            <a:pPr marL="0" indent="0">
              <a:buNone/>
            </a:pPr>
            <a:r>
              <a:rPr lang="en-US" sz="3400" dirty="0">
                <a:solidFill>
                  <a:srgbClr val="555B64"/>
                </a:solidFill>
                <a:latin typeface="Arial" pitchFamily="34" charset="0"/>
                <a:ea typeface="Arial" pitchFamily="34" charset="-122"/>
                <a:cs typeface="Arial" pitchFamily="34" charset="-120"/>
              </a:rPr>
              <a:t>• Four MultiTaction Cell screens form a large interactive display array.</a:t>
            </a:r>
            <a:endParaRPr lang="en-US" sz="3400" dirty="0"/>
          </a:p>
          <a:p>
            <a:pPr marL="0" indent="0">
              <a:buNone/>
            </a:pPr>
            <a:r>
              <a:rPr lang="en-US" sz="3400" dirty="0">
                <a:solidFill>
                  <a:srgbClr val="555B64"/>
                </a:solidFill>
                <a:latin typeface="Arial" pitchFamily="34" charset="0"/>
                <a:ea typeface="Arial" pitchFamily="34" charset="-122"/>
                <a:cs typeface="Arial" pitchFamily="34" charset="-120"/>
              </a:rPr>
              <a:t>• More than ten three-wheeled omnidirectional robots execute formation tasks.</a:t>
            </a:r>
            <a:endParaRPr lang="en-US" sz="3400" dirty="0"/>
          </a:p>
          <a:p>
            <a:pPr marL="0" indent="0">
              <a:buNone/>
            </a:pPr>
            <a:r>
              <a:rPr lang="en-US" sz="3400" dirty="0">
                <a:solidFill>
                  <a:srgbClr val="555B64"/>
                </a:solidFill>
                <a:latin typeface="Arial" pitchFamily="34" charset="0"/>
                <a:ea typeface="Arial" pitchFamily="34" charset="-122"/>
                <a:cs typeface="Arial" pitchFamily="34" charset="-120"/>
              </a:rPr>
              <a:t>• Screen tracking and QR code recognition provide position and state information.</a:t>
            </a:r>
            <a:endParaRPr lang="en-US" sz="3400" dirty="0"/>
          </a:p>
        </p:txBody>
      </p:sp>
      <p:sp>
        <p:nvSpPr>
          <p:cNvPr id="8" name="Text 5"/>
          <p:cNvSpPr/>
          <p:nvPr/>
        </p:nvSpPr>
        <p:spPr>
          <a:xfrm>
            <a:off x="4888054" y="2788920"/>
            <a:ext cx="4308334" cy="1530668"/>
          </a:xfrm>
          <a:prstGeom prst="rect">
            <a:avLst/>
          </a:prstGeom>
          <a:noFill/>
          <a:ln/>
        </p:spPr>
        <p:txBody>
          <a:bodyPr wrap="square" lIns="254" tIns="254" rIns="254" bIns="254" rtlCol="0" anchor="ctr">
            <a:normAutofit fontScale="70000" lnSpcReduction="20000"/>
          </a:bodyPr>
          <a:lstStyle/>
          <a:p>
            <a:pPr marL="0" indent="0">
              <a:buNone/>
            </a:pPr>
            <a:r>
              <a:rPr lang="en-US" sz="2600" b="1" dirty="0">
                <a:solidFill>
                  <a:srgbClr val="092B5A"/>
                </a:solidFill>
                <a:latin typeface="Arial" pitchFamily="34" charset="0"/>
                <a:ea typeface="Arial" pitchFamily="34" charset="-122"/>
                <a:cs typeface="Arial" pitchFamily="34" charset="-120"/>
              </a:rPr>
              <a:t>Benefit</a:t>
            </a:r>
            <a:r>
              <a:rPr lang="en-US" sz="1350" b="1" dirty="0">
                <a:solidFill>
                  <a:srgbClr val="092B5A"/>
                </a:solidFill>
                <a:latin typeface="Arial" pitchFamily="34" charset="0"/>
                <a:ea typeface="Arial" pitchFamily="34" charset="-122"/>
                <a:cs typeface="Arial" pitchFamily="34" charset="-120"/>
              </a:rPr>
              <a:t>
</a:t>
            </a:r>
            <a:endParaRPr lang="en-US" sz="2300" dirty="0"/>
          </a:p>
          <a:p>
            <a:pPr marL="0" indent="0">
              <a:buNone/>
            </a:pPr>
            <a:r>
              <a:rPr lang="en-US" sz="2300" dirty="0">
                <a:solidFill>
                  <a:srgbClr val="555B64"/>
                </a:solidFill>
                <a:latin typeface="Arial" pitchFamily="34" charset="0"/>
                <a:ea typeface="Arial" pitchFamily="34" charset="-122"/>
                <a:cs typeface="Arial" pitchFamily="34" charset="-120"/>
              </a:rPr>
              <a:t>• No extra localization sensor is needed on each robot.</a:t>
            </a:r>
            <a:endParaRPr lang="en-US" sz="2300" dirty="0"/>
          </a:p>
          <a:p>
            <a:pPr marL="0" indent="0">
              <a:buNone/>
            </a:pPr>
            <a:r>
              <a:rPr lang="en-US" sz="2300" dirty="0">
                <a:solidFill>
                  <a:srgbClr val="555B64"/>
                </a:solidFill>
                <a:latin typeface="Arial" pitchFamily="34" charset="0"/>
                <a:ea typeface="Arial" pitchFamily="34" charset="-122"/>
                <a:cs typeface="Arial" pitchFamily="34" charset="-120"/>
              </a:rPr>
              <a:t>• Experimental scenes and robot states can be visualized dynamically.</a:t>
            </a:r>
            <a:endParaRPr lang="en-US" sz="2300" dirty="0"/>
          </a:p>
          <a:p>
            <a:pPr marL="0" indent="0">
              <a:buNone/>
            </a:pPr>
            <a:r>
              <a:rPr lang="en-US" sz="2300" dirty="0">
                <a:solidFill>
                  <a:srgbClr val="555B64"/>
                </a:solidFill>
                <a:latin typeface="Arial" pitchFamily="34" charset="0"/>
                <a:ea typeface="Arial" pitchFamily="34" charset="-122"/>
                <a:cs typeface="Arial" pitchFamily="34" charset="-120"/>
              </a:rPr>
              <a:t>• The platform lowers the cost of robotic validation.</a:t>
            </a:r>
            <a:endParaRPr lang="en-US" sz="2300" dirty="0"/>
          </a:p>
        </p:txBody>
      </p:sp>
      <p:sp>
        <p:nvSpPr>
          <p:cNvPr id="9" name="Text 6"/>
          <p:cNvSpPr/>
          <p:nvPr/>
        </p:nvSpPr>
        <p:spPr>
          <a:xfrm>
            <a:off x="475488" y="4459226"/>
            <a:ext cx="8526781" cy="365760"/>
          </a:xfrm>
          <a:prstGeom prst="roundRect">
            <a:avLst/>
          </a:prstGeom>
          <a:solidFill>
            <a:srgbClr val="F6FAFE"/>
          </a:solidFill>
          <a:ln w="10160">
            <a:solidFill>
              <a:srgbClr val="B9D3EA"/>
            </a:solidFill>
          </a:ln>
        </p:spPr>
        <p:txBody>
          <a:bodyPr wrap="square" lIns="635" tIns="635" rIns="635" bIns="635" rtlCol="0" anchor="ctr">
            <a:norm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MSES makes physical validation repeatable, visible and scalable</a:t>
            </a:r>
            <a:r>
              <a:rPr lang="en-US" sz="1250" b="1" dirty="0">
                <a:solidFill>
                  <a:srgbClr val="092B5A"/>
                </a:solidFill>
                <a:latin typeface="Arial" pitchFamily="34" charset="0"/>
                <a:ea typeface="Arial" pitchFamily="34" charset="-122"/>
                <a:cs typeface="Arial" pitchFamily="34" charset="-120"/>
              </a:rPr>
              <a:t>.</a:t>
            </a:r>
            <a:endParaRPr lang="en-US" sz="1250" dirty="0"/>
          </a:p>
        </p:txBody>
      </p:sp>
      <p:pic>
        <p:nvPicPr>
          <p:cNvPr id="12" name="图片 11">
            <a:extLst>
              <a:ext uri="{FF2B5EF4-FFF2-40B4-BE49-F238E27FC236}">
                <a16:creationId xmlns:a16="http://schemas.microsoft.com/office/drawing/2014/main" id="{13E4A62D-0BBF-50FB-4D25-482D5B7C9DA6}"/>
              </a:ext>
            </a:extLst>
          </p:cNvPr>
          <p:cNvPicPr>
            <a:picLocks noChangeAspect="1"/>
          </p:cNvPicPr>
          <p:nvPr/>
        </p:nvPicPr>
        <p:blipFill>
          <a:blip r:embed="rId3"/>
          <a:stretch>
            <a:fillRect/>
          </a:stretch>
        </p:blipFill>
        <p:spPr>
          <a:xfrm>
            <a:off x="165129" y="1237290"/>
            <a:ext cx="4573749" cy="26033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r>
              <a:rPr lang="en-US" sz="2400" b="1" dirty="0">
                <a:solidFill>
                  <a:srgbClr val="092B5A"/>
                </a:solidFill>
                <a:latin typeface="Arial" pitchFamily="34" charset="0"/>
                <a:cs typeface="Arial" pitchFamily="34" charset="-120"/>
              </a:rPr>
              <a:t>Software framework design</a:t>
            </a:r>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5583555" y="1165383"/>
            <a:ext cx="3246120" cy="1280160"/>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Data flow</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Image streams: camera and screen information.</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Command streams: decoded EEG, EMG and gaze commands.</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Information streams: robot states, interface status and parameters.</a:t>
            </a:r>
            <a:endParaRPr lang="en-US" sz="1600" dirty="0"/>
          </a:p>
        </p:txBody>
      </p:sp>
      <p:sp>
        <p:nvSpPr>
          <p:cNvPr id="8" name="Text 5"/>
          <p:cNvSpPr/>
          <p:nvPr/>
        </p:nvSpPr>
        <p:spPr>
          <a:xfrm>
            <a:off x="5583555" y="3168396"/>
            <a:ext cx="3409950" cy="1225296"/>
          </a:xfrm>
          <a:prstGeom prst="rect">
            <a:avLst/>
          </a:prstGeom>
          <a:noFill/>
          <a:ln/>
        </p:spPr>
        <p:txBody>
          <a:bodyPr wrap="square" lIns="254" tIns="254" rIns="254" bIns="254" rtlCol="0" anchor="ctr">
            <a:noAutofit/>
          </a:bodyPr>
          <a:lstStyle/>
          <a:p>
            <a:pPr marL="0" indent="0">
              <a:buNone/>
            </a:pPr>
            <a:r>
              <a:rPr lang="en-US" b="1" dirty="0">
                <a:solidFill>
                  <a:srgbClr val="092B5A"/>
                </a:solidFill>
                <a:latin typeface="Arial" pitchFamily="34" charset="0"/>
                <a:ea typeface="Arial" pitchFamily="34" charset="-122"/>
                <a:cs typeface="Arial" pitchFamily="34" charset="-120"/>
              </a:rPr>
              <a:t>Implementation choice</a:t>
            </a:r>
            <a:endParaRPr lang="en-US" dirty="0"/>
          </a:p>
          <a:p>
            <a:pPr marL="0" indent="0">
              <a:buNone/>
            </a:pPr>
            <a:r>
              <a:rPr lang="en-US" sz="1600" dirty="0">
                <a:solidFill>
                  <a:srgbClr val="555B64"/>
                </a:solidFill>
                <a:latin typeface="Arial" pitchFamily="34" charset="0"/>
                <a:ea typeface="Arial" pitchFamily="34" charset="-122"/>
                <a:cs typeface="Arial" pitchFamily="34" charset="-120"/>
              </a:rPr>
              <a:t>• HRIS modules are encapsulated as ROS nodes.</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MQTT is used for communication with small robots where full ROS is costly.</a:t>
            </a:r>
            <a:endParaRPr lang="en-US" sz="1600" dirty="0"/>
          </a:p>
          <a:p>
            <a:pPr marL="0" indent="0">
              <a:buNone/>
            </a:pPr>
            <a:r>
              <a:rPr lang="en-US" sz="1600" dirty="0">
                <a:solidFill>
                  <a:srgbClr val="555B64"/>
                </a:solidFill>
                <a:latin typeface="Arial" pitchFamily="34" charset="0"/>
                <a:ea typeface="Arial" pitchFamily="34" charset="-122"/>
                <a:cs typeface="Arial" pitchFamily="34" charset="-120"/>
              </a:rPr>
              <a:t>• The design is lightweight, flexible and scalable.</a:t>
            </a:r>
            <a:endParaRPr lang="en-US" sz="1600" dirty="0"/>
          </a:p>
        </p:txBody>
      </p:sp>
      <p:sp>
        <p:nvSpPr>
          <p:cNvPr id="9" name="Text 6"/>
          <p:cNvSpPr/>
          <p:nvPr/>
        </p:nvSpPr>
        <p:spPr>
          <a:xfrm>
            <a:off x="41051" y="4140798"/>
            <a:ext cx="5376863" cy="723877"/>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The framework keeps multimodal sensing and robot control synchronized in real time.</a:t>
            </a:r>
            <a:endParaRPr lang="en-US" sz="2000" dirty="0"/>
          </a:p>
        </p:txBody>
      </p:sp>
      <p:pic>
        <p:nvPicPr>
          <p:cNvPr id="12" name="图片 11">
            <a:extLst>
              <a:ext uri="{FF2B5EF4-FFF2-40B4-BE49-F238E27FC236}">
                <a16:creationId xmlns:a16="http://schemas.microsoft.com/office/drawing/2014/main" id="{EB279092-A5FD-0475-F2DB-B4ADA6596B97}"/>
              </a:ext>
            </a:extLst>
          </p:cNvPr>
          <p:cNvPicPr>
            <a:picLocks noChangeAspect="1"/>
          </p:cNvPicPr>
          <p:nvPr/>
        </p:nvPicPr>
        <p:blipFill>
          <a:blip r:embed="rId3"/>
          <a:stretch>
            <a:fillRect/>
          </a:stretch>
        </p:blipFill>
        <p:spPr>
          <a:xfrm>
            <a:off x="114300" y="932689"/>
            <a:ext cx="5230367" cy="29260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Experimental validation strategy</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9" name="Text 5"/>
          <p:cNvSpPr/>
          <p:nvPr/>
        </p:nvSpPr>
        <p:spPr>
          <a:xfrm>
            <a:off x="822960" y="3794760"/>
            <a:ext cx="3337560" cy="237744"/>
          </a:xfrm>
          <a:prstGeom prst="rect">
            <a:avLst/>
          </a:prstGeom>
          <a:noFill/>
          <a:ln/>
        </p:spPr>
        <p:txBody>
          <a:bodyPr wrap="square" lIns="254" tIns="254" rIns="254" bIns="254" rtlCol="0" anchor="t">
            <a:noAutofit/>
          </a:bodyPr>
          <a:lstStyle/>
          <a:p>
            <a:pPr marL="0" indent="0" algn="ctr">
              <a:buNone/>
            </a:pPr>
            <a:r>
              <a:rPr lang="en-US" b="1" dirty="0">
                <a:solidFill>
                  <a:srgbClr val="092B5A"/>
                </a:solidFill>
                <a:latin typeface="Arial" pitchFamily="34" charset="0"/>
                <a:ea typeface="Arial" pitchFamily="34" charset="-122"/>
                <a:cs typeface="Arial" pitchFamily="34" charset="-120"/>
              </a:rPr>
              <a:t>Phase 1: single-modal tests</a:t>
            </a:r>
            <a:endParaRPr lang="en-US" dirty="0"/>
          </a:p>
        </p:txBody>
      </p:sp>
      <p:sp>
        <p:nvSpPr>
          <p:cNvPr id="10" name="Text 6"/>
          <p:cNvSpPr/>
          <p:nvPr/>
        </p:nvSpPr>
        <p:spPr>
          <a:xfrm>
            <a:off x="694944" y="4142232"/>
            <a:ext cx="3493008" cy="402336"/>
          </a:xfrm>
          <a:prstGeom prst="rect">
            <a:avLst/>
          </a:prstGeom>
          <a:noFill/>
          <a:ln/>
        </p:spPr>
        <p:txBody>
          <a:bodyPr wrap="square" lIns="254" tIns="254" rIns="254" bIns="254" rtlCol="0" anchor="t">
            <a:noAutofit/>
          </a:bodyPr>
          <a:lstStyle/>
          <a:p>
            <a:pPr marL="0" indent="0" algn="ctr">
              <a:buNone/>
            </a:pPr>
            <a:r>
              <a:rPr lang="en-US" sz="1600" dirty="0">
                <a:solidFill>
                  <a:srgbClr val="555B64"/>
                </a:solidFill>
                <a:latin typeface="Arial" pitchFamily="34" charset="0"/>
                <a:ea typeface="Arial" pitchFamily="34" charset="-122"/>
                <a:cs typeface="Arial" pitchFamily="34" charset="-120"/>
              </a:rPr>
              <a:t>Verify EEG target selection, EMG robot motion and eye-gaze trajectory planning separately.</a:t>
            </a:r>
            <a:endParaRPr lang="en-US" sz="1600" dirty="0"/>
          </a:p>
        </p:txBody>
      </p:sp>
      <p:sp>
        <p:nvSpPr>
          <p:cNvPr id="11" name="Text 7"/>
          <p:cNvSpPr/>
          <p:nvPr/>
        </p:nvSpPr>
        <p:spPr>
          <a:xfrm>
            <a:off x="4983480" y="3794760"/>
            <a:ext cx="3291840" cy="237744"/>
          </a:xfrm>
          <a:prstGeom prst="rect">
            <a:avLst/>
          </a:prstGeom>
          <a:noFill/>
          <a:ln/>
        </p:spPr>
        <p:txBody>
          <a:bodyPr wrap="square" lIns="254" tIns="254" rIns="254" bIns="254" rtlCol="0" anchor="t">
            <a:noAutofit/>
          </a:bodyPr>
          <a:lstStyle/>
          <a:p>
            <a:pPr marL="0" indent="0" algn="ctr">
              <a:buNone/>
            </a:pPr>
            <a:r>
              <a:rPr lang="en-US" b="1" dirty="0">
                <a:solidFill>
                  <a:srgbClr val="092B5A"/>
                </a:solidFill>
                <a:latin typeface="Arial" pitchFamily="34" charset="0"/>
                <a:ea typeface="Arial" pitchFamily="34" charset="-122"/>
                <a:cs typeface="Arial" pitchFamily="34" charset="-120"/>
              </a:rPr>
              <a:t>Phase 2: comprehensive task</a:t>
            </a:r>
            <a:endParaRPr lang="en-US" dirty="0"/>
          </a:p>
        </p:txBody>
      </p:sp>
      <p:sp>
        <p:nvSpPr>
          <p:cNvPr id="12" name="Text 8"/>
          <p:cNvSpPr/>
          <p:nvPr/>
        </p:nvSpPr>
        <p:spPr>
          <a:xfrm>
            <a:off x="4882896" y="4165092"/>
            <a:ext cx="3493008" cy="457200"/>
          </a:xfrm>
          <a:prstGeom prst="rect">
            <a:avLst/>
          </a:prstGeom>
          <a:noFill/>
          <a:ln/>
        </p:spPr>
        <p:txBody>
          <a:bodyPr wrap="square" lIns="254" tIns="254" rIns="254" bIns="254" rtlCol="0" anchor="t">
            <a:noAutofit/>
          </a:bodyPr>
          <a:lstStyle/>
          <a:p>
            <a:pPr marL="0" indent="0" algn="ctr">
              <a:buNone/>
            </a:pPr>
            <a:r>
              <a:rPr lang="en-US" sz="1600" dirty="0">
                <a:solidFill>
                  <a:srgbClr val="555B64"/>
                </a:solidFill>
                <a:latin typeface="Arial" pitchFamily="34" charset="0"/>
                <a:ea typeface="Arial" pitchFamily="34" charset="-122"/>
                <a:cs typeface="Arial" pitchFamily="34" charset="-120"/>
              </a:rPr>
              <a:t>Integrate all modalities to assemble robots, select formation members and move along a gaze-planned path.</a:t>
            </a:r>
            <a:endParaRPr lang="en-US" sz="1600" dirty="0"/>
          </a:p>
        </p:txBody>
      </p:sp>
      <p:pic>
        <p:nvPicPr>
          <p:cNvPr id="15" name="图片 14">
            <a:extLst>
              <a:ext uri="{FF2B5EF4-FFF2-40B4-BE49-F238E27FC236}">
                <a16:creationId xmlns:a16="http://schemas.microsoft.com/office/drawing/2014/main" id="{0EAC4CCD-1EDF-4D75-463E-63C97292C1E6}"/>
              </a:ext>
            </a:extLst>
          </p:cNvPr>
          <p:cNvPicPr>
            <a:picLocks noChangeAspect="1"/>
          </p:cNvPicPr>
          <p:nvPr/>
        </p:nvPicPr>
        <p:blipFill>
          <a:blip r:embed="rId3"/>
          <a:stretch>
            <a:fillRect/>
          </a:stretch>
        </p:blipFill>
        <p:spPr>
          <a:xfrm>
            <a:off x="329551" y="830858"/>
            <a:ext cx="4242449" cy="2963902"/>
          </a:xfrm>
          <a:prstGeom prst="rect">
            <a:avLst/>
          </a:prstGeom>
        </p:spPr>
      </p:pic>
      <p:pic>
        <p:nvPicPr>
          <p:cNvPr id="16" name="图片 15">
            <a:extLst>
              <a:ext uri="{FF2B5EF4-FFF2-40B4-BE49-F238E27FC236}">
                <a16:creationId xmlns:a16="http://schemas.microsoft.com/office/drawing/2014/main" id="{7243086C-361A-29C5-15A6-B3E140C1182B}"/>
              </a:ext>
            </a:extLst>
          </p:cNvPr>
          <p:cNvPicPr>
            <a:picLocks noChangeAspect="1"/>
          </p:cNvPicPr>
          <p:nvPr/>
        </p:nvPicPr>
        <p:blipFill>
          <a:blip r:embed="rId4"/>
          <a:stretch>
            <a:fillRect/>
          </a:stretch>
        </p:blipFill>
        <p:spPr>
          <a:xfrm>
            <a:off x="4691052" y="1075567"/>
            <a:ext cx="4328676" cy="25866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Single-modal quantitative results</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grpSp>
        <p:nvGrpSpPr>
          <p:cNvPr id="30" name="组合 29">
            <a:extLst>
              <a:ext uri="{FF2B5EF4-FFF2-40B4-BE49-F238E27FC236}">
                <a16:creationId xmlns:a16="http://schemas.microsoft.com/office/drawing/2014/main" id="{D4E149F2-7701-A43B-8048-E4017763A2E9}"/>
              </a:ext>
            </a:extLst>
          </p:cNvPr>
          <p:cNvGrpSpPr/>
          <p:nvPr/>
        </p:nvGrpSpPr>
        <p:grpSpPr>
          <a:xfrm>
            <a:off x="379094" y="859953"/>
            <a:ext cx="3840480" cy="2443132"/>
            <a:chOff x="1143000" y="1260188"/>
            <a:chExt cx="3840480" cy="2443132"/>
          </a:xfrm>
        </p:grpSpPr>
        <p:sp>
          <p:nvSpPr>
            <p:cNvPr id="11" name="Text 8"/>
            <p:cNvSpPr/>
            <p:nvPr/>
          </p:nvSpPr>
          <p:spPr>
            <a:xfrm>
              <a:off x="1143000" y="3410712"/>
              <a:ext cx="905256" cy="292608"/>
            </a:xfrm>
            <a:prstGeom prst="rect">
              <a:avLst/>
            </a:prstGeom>
            <a:noFill/>
            <a:ln/>
          </p:spPr>
          <p:txBody>
            <a:bodyPr wrap="square" lIns="254" tIns="254" rIns="254" bIns="254" rtlCol="0" anchor="t">
              <a:noAutofit/>
            </a:bodyPr>
            <a:lstStyle/>
            <a:p>
              <a:pPr marL="0" indent="0" algn="ctr">
                <a:buNone/>
              </a:pPr>
              <a:r>
                <a:rPr lang="en-US" sz="1400" dirty="0">
                  <a:solidFill>
                    <a:srgbClr val="555B64"/>
                  </a:solidFill>
                  <a:latin typeface="Arial" pitchFamily="34" charset="0"/>
                  <a:ea typeface="Arial" pitchFamily="34" charset="-122"/>
                  <a:cs typeface="Arial" pitchFamily="34" charset="-120"/>
                </a:rPr>
                <a:t>EEG </a:t>
              </a:r>
            </a:p>
            <a:p>
              <a:pPr marL="0" indent="0" algn="ctr">
                <a:buNone/>
              </a:pPr>
              <a:r>
                <a:rPr lang="en-US" sz="1400" dirty="0">
                  <a:solidFill>
                    <a:srgbClr val="555B64"/>
                  </a:solidFill>
                  <a:latin typeface="Arial" pitchFamily="34" charset="0"/>
                  <a:ea typeface="Arial" pitchFamily="34" charset="-122"/>
                  <a:cs typeface="Arial" pitchFamily="34" charset="-120"/>
                </a:rPr>
                <a:t>target</a:t>
              </a:r>
              <a:endParaRPr lang="en-US" sz="1400" dirty="0"/>
            </a:p>
          </p:txBody>
        </p:sp>
        <p:sp>
          <p:nvSpPr>
            <p:cNvPr id="14" name="Text 11"/>
            <p:cNvSpPr/>
            <p:nvPr/>
          </p:nvSpPr>
          <p:spPr>
            <a:xfrm>
              <a:off x="2121408" y="3410712"/>
              <a:ext cx="905256" cy="292608"/>
            </a:xfrm>
            <a:prstGeom prst="rect">
              <a:avLst/>
            </a:prstGeom>
            <a:noFill/>
            <a:ln/>
          </p:spPr>
          <p:txBody>
            <a:bodyPr wrap="square" lIns="254" tIns="254" rIns="254" bIns="254" rtlCol="0" anchor="t">
              <a:noAutofit/>
            </a:bodyPr>
            <a:lstStyle/>
            <a:p>
              <a:pPr marL="0" indent="0" algn="ctr">
                <a:buNone/>
              </a:pPr>
              <a:r>
                <a:rPr lang="en-US" sz="1400" dirty="0">
                  <a:solidFill>
                    <a:srgbClr val="555B64"/>
                  </a:solidFill>
                  <a:latin typeface="Arial" pitchFamily="34" charset="0"/>
                  <a:ea typeface="Arial" pitchFamily="34" charset="-122"/>
                  <a:cs typeface="Arial" pitchFamily="34" charset="-120"/>
                </a:rPr>
                <a:t>EMG 250ms</a:t>
              </a:r>
              <a:endParaRPr lang="en-US" sz="1400" dirty="0"/>
            </a:p>
          </p:txBody>
        </p:sp>
        <p:sp>
          <p:nvSpPr>
            <p:cNvPr id="17" name="Text 14"/>
            <p:cNvSpPr/>
            <p:nvPr/>
          </p:nvSpPr>
          <p:spPr>
            <a:xfrm>
              <a:off x="3099816" y="3410712"/>
              <a:ext cx="905256" cy="292608"/>
            </a:xfrm>
            <a:prstGeom prst="rect">
              <a:avLst/>
            </a:prstGeom>
            <a:noFill/>
            <a:ln/>
          </p:spPr>
          <p:txBody>
            <a:bodyPr wrap="square" lIns="254" tIns="254" rIns="254" bIns="254" rtlCol="0" anchor="t">
              <a:noAutofit/>
            </a:bodyPr>
            <a:lstStyle/>
            <a:p>
              <a:pPr marL="0" indent="0" algn="ctr">
                <a:buNone/>
              </a:pPr>
              <a:r>
                <a:rPr lang="en-US" sz="1400" dirty="0">
                  <a:solidFill>
                    <a:srgbClr val="555B64"/>
                  </a:solidFill>
                  <a:latin typeface="Arial" pitchFamily="34" charset="0"/>
                  <a:ea typeface="Arial" pitchFamily="34" charset="-122"/>
                  <a:cs typeface="Arial" pitchFamily="34" charset="-120"/>
                </a:rPr>
                <a:t>EMG 500ms</a:t>
              </a:r>
              <a:endParaRPr lang="en-US" sz="1400" dirty="0"/>
            </a:p>
          </p:txBody>
        </p:sp>
        <p:sp>
          <p:nvSpPr>
            <p:cNvPr id="20" name="Text 17"/>
            <p:cNvSpPr/>
            <p:nvPr/>
          </p:nvSpPr>
          <p:spPr>
            <a:xfrm>
              <a:off x="4078224" y="3410712"/>
              <a:ext cx="905256" cy="292608"/>
            </a:xfrm>
            <a:prstGeom prst="rect">
              <a:avLst/>
            </a:prstGeom>
            <a:noFill/>
            <a:ln/>
          </p:spPr>
          <p:txBody>
            <a:bodyPr wrap="square" lIns="254" tIns="254" rIns="254" bIns="254" rtlCol="0" anchor="t">
              <a:noAutofit/>
            </a:bodyPr>
            <a:lstStyle/>
            <a:p>
              <a:pPr marL="0" indent="0" algn="ctr">
                <a:buNone/>
              </a:pPr>
              <a:r>
                <a:rPr lang="en-US" sz="1400" dirty="0">
                  <a:solidFill>
                    <a:srgbClr val="555B64"/>
                  </a:solidFill>
                  <a:latin typeface="Arial" pitchFamily="34" charset="0"/>
                  <a:ea typeface="Arial" pitchFamily="34" charset="-122"/>
                  <a:cs typeface="Arial" pitchFamily="34" charset="-120"/>
                </a:rPr>
                <a:t>EMG 750ms</a:t>
              </a:r>
              <a:endParaRPr lang="en-US" sz="1400" dirty="0"/>
            </a:p>
          </p:txBody>
        </p:sp>
        <p:grpSp>
          <p:nvGrpSpPr>
            <p:cNvPr id="29" name="组合 28">
              <a:extLst>
                <a:ext uri="{FF2B5EF4-FFF2-40B4-BE49-F238E27FC236}">
                  <a16:creationId xmlns:a16="http://schemas.microsoft.com/office/drawing/2014/main" id="{1621FC2C-7052-2DCF-C9EC-8F8200718F94}"/>
                </a:ext>
              </a:extLst>
            </p:cNvPr>
            <p:cNvGrpSpPr/>
            <p:nvPr/>
          </p:nvGrpSpPr>
          <p:grpSpPr>
            <a:xfrm>
              <a:off x="1271016" y="1260188"/>
              <a:ext cx="3584448" cy="2077372"/>
              <a:chOff x="1271016" y="1260188"/>
              <a:chExt cx="3584448" cy="2077372"/>
            </a:xfrm>
          </p:grpSpPr>
          <p:sp>
            <p:nvSpPr>
              <p:cNvPr id="9" name="Shape 6"/>
              <p:cNvSpPr/>
              <p:nvPr/>
            </p:nvSpPr>
            <p:spPr>
              <a:xfrm>
                <a:off x="1344168" y="1729679"/>
                <a:ext cx="502920" cy="1607881"/>
              </a:xfrm>
              <a:prstGeom prst="rect">
                <a:avLst/>
              </a:prstGeom>
              <a:solidFill>
                <a:srgbClr val="3983BD"/>
              </a:solidFill>
              <a:ln w="12700">
                <a:solidFill>
                  <a:srgbClr val="3983BD">
                    <a:alpha val="0"/>
                  </a:srgbClr>
                </a:solidFill>
                <a:prstDash val="solid"/>
              </a:ln>
            </p:spPr>
          </p:sp>
          <p:sp>
            <p:nvSpPr>
              <p:cNvPr id="10" name="Text 7"/>
              <p:cNvSpPr/>
              <p:nvPr/>
            </p:nvSpPr>
            <p:spPr>
              <a:xfrm>
                <a:off x="1271016" y="1519367"/>
                <a:ext cx="649224" cy="146304"/>
              </a:xfrm>
              <a:prstGeom prst="rect">
                <a:avLst/>
              </a:prstGeom>
              <a:noFill/>
              <a:ln/>
            </p:spPr>
            <p:txBody>
              <a:bodyPr wrap="square" lIns="254" tIns="254" rIns="254" bIns="254" rtlCol="0" anchor="t">
                <a:noAutofit/>
              </a:bodyPr>
              <a:lstStyle/>
              <a:p>
                <a:pPr marL="0" indent="0" algn="ctr">
                  <a:buNone/>
                </a:pPr>
                <a:r>
                  <a:rPr lang="en-US" sz="1400" b="1" dirty="0">
                    <a:solidFill>
                      <a:srgbClr val="202020"/>
                    </a:solidFill>
                    <a:latin typeface="Arial" pitchFamily="34" charset="0"/>
                    <a:ea typeface="Arial" pitchFamily="34" charset="-122"/>
                    <a:cs typeface="Arial" pitchFamily="34" charset="-120"/>
                  </a:rPr>
                  <a:t>97.56%</a:t>
                </a:r>
                <a:endParaRPr lang="en-US" sz="1400" dirty="0"/>
              </a:p>
            </p:txBody>
          </p:sp>
          <p:sp>
            <p:nvSpPr>
              <p:cNvPr id="12" name="Shape 9"/>
              <p:cNvSpPr/>
              <p:nvPr/>
            </p:nvSpPr>
            <p:spPr>
              <a:xfrm>
                <a:off x="2322576" y="2205899"/>
                <a:ext cx="502920" cy="1131661"/>
              </a:xfrm>
              <a:prstGeom prst="rect">
                <a:avLst/>
              </a:prstGeom>
              <a:solidFill>
                <a:srgbClr val="63A1CE"/>
              </a:solidFill>
              <a:ln w="12700">
                <a:solidFill>
                  <a:srgbClr val="63A1CE">
                    <a:alpha val="0"/>
                  </a:srgbClr>
                </a:solidFill>
                <a:prstDash val="solid"/>
              </a:ln>
            </p:spPr>
          </p:sp>
          <p:sp>
            <p:nvSpPr>
              <p:cNvPr id="13" name="Text 10"/>
              <p:cNvSpPr/>
              <p:nvPr/>
            </p:nvSpPr>
            <p:spPr>
              <a:xfrm>
                <a:off x="2249424" y="1995587"/>
                <a:ext cx="649224" cy="146304"/>
              </a:xfrm>
              <a:prstGeom prst="rect">
                <a:avLst/>
              </a:prstGeom>
              <a:noFill/>
              <a:ln/>
            </p:spPr>
            <p:txBody>
              <a:bodyPr wrap="square" lIns="254" tIns="254" rIns="254" bIns="254" rtlCol="0" anchor="t">
                <a:noAutofit/>
              </a:bodyPr>
              <a:lstStyle/>
              <a:p>
                <a:pPr marL="0" indent="0" algn="ctr">
                  <a:buNone/>
                </a:pPr>
                <a:r>
                  <a:rPr lang="en-US" sz="1400" b="1" dirty="0">
                    <a:solidFill>
                      <a:srgbClr val="202020"/>
                    </a:solidFill>
                    <a:latin typeface="Arial" pitchFamily="34" charset="0"/>
                    <a:ea typeface="Arial" pitchFamily="34" charset="-122"/>
                    <a:cs typeface="Arial" pitchFamily="34" charset="-120"/>
                  </a:rPr>
                  <a:t>93.84%</a:t>
                </a:r>
                <a:endParaRPr lang="en-US" sz="1400" dirty="0"/>
              </a:p>
            </p:txBody>
          </p:sp>
          <p:sp>
            <p:nvSpPr>
              <p:cNvPr id="15" name="Shape 12"/>
              <p:cNvSpPr/>
              <p:nvPr/>
            </p:nvSpPr>
            <p:spPr>
              <a:xfrm>
                <a:off x="3300984" y="2132929"/>
                <a:ext cx="502920" cy="1204631"/>
              </a:xfrm>
              <a:prstGeom prst="rect">
                <a:avLst/>
              </a:prstGeom>
              <a:solidFill>
                <a:srgbClr val="63A1CE"/>
              </a:solidFill>
              <a:ln w="12700">
                <a:solidFill>
                  <a:srgbClr val="63A1CE">
                    <a:alpha val="0"/>
                  </a:srgbClr>
                </a:solidFill>
                <a:prstDash val="solid"/>
              </a:ln>
            </p:spPr>
          </p:sp>
          <p:sp>
            <p:nvSpPr>
              <p:cNvPr id="16" name="Text 13"/>
              <p:cNvSpPr/>
              <p:nvPr/>
            </p:nvSpPr>
            <p:spPr>
              <a:xfrm>
                <a:off x="3227832" y="1922617"/>
                <a:ext cx="649224" cy="146304"/>
              </a:xfrm>
              <a:prstGeom prst="rect">
                <a:avLst/>
              </a:prstGeom>
              <a:noFill/>
              <a:ln/>
            </p:spPr>
            <p:txBody>
              <a:bodyPr wrap="square" lIns="254" tIns="254" rIns="254" bIns="254" rtlCol="0" anchor="t">
                <a:noAutofit/>
              </a:bodyPr>
              <a:lstStyle/>
              <a:p>
                <a:pPr marL="0" indent="0" algn="ctr">
                  <a:buNone/>
                </a:pPr>
                <a:r>
                  <a:rPr lang="en-US" sz="1400" b="1" dirty="0">
                    <a:solidFill>
                      <a:srgbClr val="202020"/>
                    </a:solidFill>
                    <a:latin typeface="Arial" pitchFamily="34" charset="0"/>
                    <a:ea typeface="Arial" pitchFamily="34" charset="-122"/>
                    <a:cs typeface="Arial" pitchFamily="34" charset="-120"/>
                  </a:rPr>
                  <a:t>94.41%</a:t>
                </a:r>
                <a:endParaRPr lang="en-US" sz="1400" dirty="0"/>
              </a:p>
            </p:txBody>
          </p:sp>
          <p:sp>
            <p:nvSpPr>
              <p:cNvPr id="18" name="Shape 15"/>
              <p:cNvSpPr/>
              <p:nvPr/>
            </p:nvSpPr>
            <p:spPr>
              <a:xfrm>
                <a:off x="4279392" y="1935785"/>
                <a:ext cx="502920" cy="1401775"/>
              </a:xfrm>
              <a:prstGeom prst="rect">
                <a:avLst/>
              </a:prstGeom>
              <a:solidFill>
                <a:srgbClr val="00665A"/>
              </a:solidFill>
              <a:ln w="12700">
                <a:solidFill>
                  <a:srgbClr val="00665A">
                    <a:alpha val="0"/>
                  </a:srgbClr>
                </a:solidFill>
                <a:prstDash val="solid"/>
              </a:ln>
            </p:spPr>
          </p:sp>
          <p:sp>
            <p:nvSpPr>
              <p:cNvPr id="19" name="Text 16"/>
              <p:cNvSpPr/>
              <p:nvPr/>
            </p:nvSpPr>
            <p:spPr>
              <a:xfrm>
                <a:off x="4206240" y="1725473"/>
                <a:ext cx="649224" cy="146304"/>
              </a:xfrm>
              <a:prstGeom prst="rect">
                <a:avLst/>
              </a:prstGeom>
              <a:noFill/>
              <a:ln/>
            </p:spPr>
            <p:txBody>
              <a:bodyPr wrap="square" lIns="254" tIns="254" rIns="254" bIns="254" rtlCol="0" anchor="t">
                <a:noAutofit/>
              </a:bodyPr>
              <a:lstStyle/>
              <a:p>
                <a:pPr marL="0" indent="0" algn="ctr">
                  <a:buNone/>
                </a:pPr>
                <a:r>
                  <a:rPr lang="en-US" sz="1400" b="1" dirty="0">
                    <a:solidFill>
                      <a:srgbClr val="202020"/>
                    </a:solidFill>
                    <a:latin typeface="Arial" pitchFamily="34" charset="0"/>
                    <a:ea typeface="Arial" pitchFamily="34" charset="-122"/>
                    <a:cs typeface="Arial" pitchFamily="34" charset="-120"/>
                  </a:rPr>
                  <a:t>95.95%</a:t>
                </a:r>
                <a:endParaRPr lang="en-US" sz="1400" dirty="0"/>
              </a:p>
            </p:txBody>
          </p:sp>
          <p:sp>
            <p:nvSpPr>
              <p:cNvPr id="21" name="Text 18"/>
              <p:cNvSpPr/>
              <p:nvPr/>
            </p:nvSpPr>
            <p:spPr>
              <a:xfrm>
                <a:off x="2048256" y="1260188"/>
                <a:ext cx="2231136" cy="182880"/>
              </a:xfrm>
              <a:prstGeom prst="rect">
                <a:avLst/>
              </a:prstGeom>
              <a:noFill/>
              <a:ln/>
            </p:spPr>
            <p:txBody>
              <a:bodyPr wrap="square" lIns="254" tIns="254" rIns="254" bIns="254" rtlCol="0" anchor="t">
                <a:noAutofit/>
              </a:bodyPr>
              <a:lstStyle/>
              <a:p>
                <a:pPr marL="0" indent="0" algn="ctr">
                  <a:buNone/>
                </a:pPr>
                <a:r>
                  <a:rPr lang="en-US" sz="1600" b="1" dirty="0">
                    <a:solidFill>
                      <a:srgbClr val="092B5A"/>
                    </a:solidFill>
                    <a:latin typeface="Arial" pitchFamily="34" charset="0"/>
                    <a:ea typeface="Arial" pitchFamily="34" charset="-122"/>
                    <a:cs typeface="Arial" pitchFamily="34" charset="-120"/>
                  </a:rPr>
                  <a:t>Average accuracy (%)</a:t>
                </a:r>
                <a:endParaRPr lang="en-US" sz="1600" dirty="0"/>
              </a:p>
            </p:txBody>
          </p:sp>
        </p:grpSp>
      </p:grpSp>
      <p:grpSp>
        <p:nvGrpSpPr>
          <p:cNvPr id="32" name="组合 31">
            <a:extLst>
              <a:ext uri="{FF2B5EF4-FFF2-40B4-BE49-F238E27FC236}">
                <a16:creationId xmlns:a16="http://schemas.microsoft.com/office/drawing/2014/main" id="{CA16AD1A-5059-6A1F-2E43-0AF43876DFD7}"/>
              </a:ext>
            </a:extLst>
          </p:cNvPr>
          <p:cNvGrpSpPr/>
          <p:nvPr/>
        </p:nvGrpSpPr>
        <p:grpSpPr>
          <a:xfrm>
            <a:off x="2262758" y="3733075"/>
            <a:ext cx="4855464" cy="548640"/>
            <a:chOff x="278892" y="4016319"/>
            <a:chExt cx="4855464" cy="548640"/>
          </a:xfrm>
        </p:grpSpPr>
        <p:sp>
          <p:nvSpPr>
            <p:cNvPr id="22" name="Text 19"/>
            <p:cNvSpPr/>
            <p:nvPr/>
          </p:nvSpPr>
          <p:spPr>
            <a:xfrm>
              <a:off x="278892" y="4016319"/>
              <a:ext cx="1417320" cy="548640"/>
            </a:xfrm>
            <a:prstGeom prst="roundRect">
              <a:avLst/>
            </a:prstGeom>
            <a:solidFill>
              <a:srgbClr val="3983BD"/>
            </a:solidFill>
            <a:ln>
              <a:solidFill>
                <a:srgbClr val="3983BD">
                  <a:alpha val="0"/>
                </a:srgbClr>
              </a:solidFill>
            </a:ln>
          </p:spPr>
          <p:txBody>
            <a:bodyPr wrap="square" lIns="381" tIns="381" rIns="381" bIns="381" rtlCol="0" anchor="ctr">
              <a:normAutofit/>
            </a:bodyPr>
            <a:lstStyle/>
            <a:p>
              <a:pPr marL="0" indent="0" algn="ctr">
                <a:buNone/>
              </a:pPr>
              <a:r>
                <a:rPr lang="en-US" sz="1800" b="1" dirty="0">
                  <a:solidFill>
                    <a:srgbClr val="FFFFFF"/>
                  </a:solidFill>
                  <a:latin typeface="Arial" pitchFamily="34" charset="0"/>
                  <a:ea typeface="Arial" pitchFamily="34" charset="-122"/>
                  <a:cs typeface="Arial" pitchFamily="34" charset="-120"/>
                </a:rPr>
                <a:t>97.56%</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EEG average</a:t>
              </a:r>
              <a:endParaRPr lang="en-US" sz="1400" dirty="0"/>
            </a:p>
          </p:txBody>
        </p:sp>
        <p:sp>
          <p:nvSpPr>
            <p:cNvPr id="23" name="Text 20"/>
            <p:cNvSpPr/>
            <p:nvPr/>
          </p:nvSpPr>
          <p:spPr>
            <a:xfrm>
              <a:off x="1997964" y="4016319"/>
              <a:ext cx="1417320" cy="548640"/>
            </a:xfrm>
            <a:prstGeom prst="roundRect">
              <a:avLst/>
            </a:prstGeom>
            <a:solidFill>
              <a:srgbClr val="63A1CE"/>
            </a:solidFill>
            <a:ln>
              <a:solidFill>
                <a:srgbClr val="63A1CE">
                  <a:alpha val="0"/>
                </a:srgbClr>
              </a:solidFill>
            </a:ln>
          </p:spPr>
          <p:txBody>
            <a:bodyPr wrap="square" lIns="381" tIns="381" rIns="381" bIns="381" rtlCol="0" anchor="ctr">
              <a:normAutofit/>
            </a:bodyPr>
            <a:lstStyle/>
            <a:p>
              <a:pPr marL="0" indent="0" algn="ctr">
                <a:buNone/>
              </a:pPr>
              <a:r>
                <a:rPr lang="en-US" sz="1800" b="1" dirty="0">
                  <a:solidFill>
                    <a:srgbClr val="FFFFFF"/>
                  </a:solidFill>
                  <a:latin typeface="Arial" pitchFamily="34" charset="0"/>
                  <a:ea typeface="Arial" pitchFamily="34" charset="-122"/>
                  <a:cs typeface="Arial" pitchFamily="34" charset="-120"/>
                </a:rPr>
                <a:t>93.84%</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EMG @ 250 ms</a:t>
              </a:r>
              <a:endParaRPr lang="en-US" sz="1400" dirty="0"/>
            </a:p>
          </p:txBody>
        </p:sp>
        <p:sp>
          <p:nvSpPr>
            <p:cNvPr id="24" name="Text 21"/>
            <p:cNvSpPr/>
            <p:nvPr/>
          </p:nvSpPr>
          <p:spPr>
            <a:xfrm>
              <a:off x="3717036" y="4016319"/>
              <a:ext cx="1417320" cy="548640"/>
            </a:xfrm>
            <a:prstGeom prst="roundRect">
              <a:avLst/>
            </a:prstGeom>
            <a:solidFill>
              <a:srgbClr val="00665A"/>
            </a:solidFill>
            <a:ln>
              <a:solidFill>
                <a:srgbClr val="00665A">
                  <a:alpha val="0"/>
                </a:srgbClr>
              </a:solidFill>
            </a:ln>
          </p:spPr>
          <p:txBody>
            <a:bodyPr wrap="square" lIns="381" tIns="381" rIns="381" bIns="381" rtlCol="0" anchor="ctr">
              <a:normAutofit/>
            </a:bodyPr>
            <a:lstStyle/>
            <a:p>
              <a:pPr marL="0" indent="0" algn="ctr">
                <a:buNone/>
              </a:pPr>
              <a:r>
                <a:rPr lang="en-US" sz="1800" b="1" dirty="0">
                  <a:solidFill>
                    <a:srgbClr val="FFFFFF"/>
                  </a:solidFill>
                  <a:latin typeface="Arial" pitchFamily="34" charset="0"/>
                  <a:ea typeface="Arial" pitchFamily="34" charset="-122"/>
                  <a:cs typeface="Arial" pitchFamily="34" charset="-120"/>
                </a:rPr>
                <a:t>95.95%</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EMG @ 750 ms</a:t>
              </a:r>
              <a:endParaRPr lang="en-US" sz="1400" dirty="0"/>
            </a:p>
          </p:txBody>
        </p:sp>
      </p:grpSp>
      <p:sp>
        <p:nvSpPr>
          <p:cNvPr id="25" name="Text 22"/>
          <p:cNvSpPr/>
          <p:nvPr/>
        </p:nvSpPr>
        <p:spPr>
          <a:xfrm>
            <a:off x="493776" y="4370952"/>
            <a:ext cx="8287641" cy="621792"/>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The 250 ms EMG window is selected because it keeps accuracy high while preserving faster command output.</a:t>
            </a:r>
            <a:endParaRPr lang="en-US" sz="2000" dirty="0"/>
          </a:p>
        </p:txBody>
      </p:sp>
      <p:pic>
        <p:nvPicPr>
          <p:cNvPr id="31" name="图片 30">
            <a:extLst>
              <a:ext uri="{FF2B5EF4-FFF2-40B4-BE49-F238E27FC236}">
                <a16:creationId xmlns:a16="http://schemas.microsoft.com/office/drawing/2014/main" id="{C4718A35-114A-1F41-DE13-12A820D3D6CE}"/>
              </a:ext>
            </a:extLst>
          </p:cNvPr>
          <p:cNvPicPr>
            <a:picLocks noChangeAspect="1"/>
          </p:cNvPicPr>
          <p:nvPr/>
        </p:nvPicPr>
        <p:blipFill>
          <a:blip r:embed="rId3"/>
          <a:stretch>
            <a:fillRect/>
          </a:stretch>
        </p:blipFill>
        <p:spPr>
          <a:xfrm>
            <a:off x="4420742" y="808078"/>
            <a:ext cx="4428510" cy="26828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75488" y="240411"/>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Comprehensive multimodal task design</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grpSp>
        <p:nvGrpSpPr>
          <p:cNvPr id="26" name="组合 25">
            <a:extLst>
              <a:ext uri="{FF2B5EF4-FFF2-40B4-BE49-F238E27FC236}">
                <a16:creationId xmlns:a16="http://schemas.microsoft.com/office/drawing/2014/main" id="{52233715-84AE-26F9-6CD0-B6D494509A86}"/>
              </a:ext>
            </a:extLst>
          </p:cNvPr>
          <p:cNvGrpSpPr/>
          <p:nvPr/>
        </p:nvGrpSpPr>
        <p:grpSpPr>
          <a:xfrm>
            <a:off x="5142312" y="1014984"/>
            <a:ext cx="3639312" cy="2523744"/>
            <a:chOff x="5504688" y="1005840"/>
            <a:chExt cx="3639312" cy="2523744"/>
          </a:xfrm>
        </p:grpSpPr>
        <p:sp>
          <p:nvSpPr>
            <p:cNvPr id="7" name="Text 4"/>
            <p:cNvSpPr/>
            <p:nvPr/>
          </p:nvSpPr>
          <p:spPr>
            <a:xfrm>
              <a:off x="5504688" y="1005840"/>
              <a:ext cx="292608" cy="292608"/>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b="1" dirty="0">
                  <a:solidFill>
                    <a:srgbClr val="FFFFFF"/>
                  </a:solidFill>
                </a:rPr>
                <a:t>1</a:t>
              </a:r>
              <a:endParaRPr lang="en-US" dirty="0"/>
            </a:p>
          </p:txBody>
        </p:sp>
        <p:sp>
          <p:nvSpPr>
            <p:cNvPr id="8" name="Text 5"/>
            <p:cNvSpPr/>
            <p:nvPr/>
          </p:nvSpPr>
          <p:spPr>
            <a:xfrm>
              <a:off x="5925312" y="1014984"/>
              <a:ext cx="2642426" cy="201168"/>
            </a:xfrm>
            <a:prstGeom prst="rect">
              <a:avLst/>
            </a:prstGeom>
            <a:noFill/>
            <a:ln/>
          </p:spPr>
          <p:txBody>
            <a:bodyPr wrap="square" lIns="254" tIns="254" rIns="254" bIns="254" rtlCol="0" anchor="t">
              <a:noAutofit/>
            </a:bodyPr>
            <a:lstStyle/>
            <a:p>
              <a:pPr marL="0" indent="0" algn="l">
                <a:buNone/>
              </a:pPr>
              <a:r>
                <a:rPr lang="en-US" dirty="0">
                  <a:solidFill>
                    <a:srgbClr val="202020"/>
                  </a:solidFill>
                  <a:latin typeface="Arial" pitchFamily="34" charset="0"/>
                  <a:ea typeface="Arial" pitchFamily="34" charset="-122"/>
                  <a:cs typeface="Arial" pitchFamily="34" charset="-120"/>
                </a:rPr>
                <a:t>Assemble all robots</a:t>
              </a:r>
              <a:endParaRPr lang="en-US" dirty="0"/>
            </a:p>
          </p:txBody>
        </p:sp>
        <p:sp>
          <p:nvSpPr>
            <p:cNvPr id="9" name="Shape 6"/>
            <p:cNvSpPr/>
            <p:nvPr/>
          </p:nvSpPr>
          <p:spPr>
            <a:xfrm>
              <a:off x="5650992" y="1316736"/>
              <a:ext cx="0" cy="219456"/>
            </a:xfrm>
            <a:prstGeom prst="line">
              <a:avLst/>
            </a:prstGeom>
            <a:noFill/>
            <a:ln w="13970">
              <a:solidFill>
                <a:srgbClr val="A0C7E8"/>
              </a:solidFill>
              <a:prstDash val="solid"/>
            </a:ln>
          </p:spPr>
        </p:sp>
        <p:sp>
          <p:nvSpPr>
            <p:cNvPr id="10" name="Text 7"/>
            <p:cNvSpPr/>
            <p:nvPr/>
          </p:nvSpPr>
          <p:spPr>
            <a:xfrm>
              <a:off x="5504688" y="1563624"/>
              <a:ext cx="292608" cy="292608"/>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b="1" dirty="0">
                  <a:solidFill>
                    <a:srgbClr val="FFFFFF"/>
                  </a:solidFill>
                </a:rPr>
                <a:t>2</a:t>
              </a:r>
              <a:endParaRPr lang="en-US" dirty="0"/>
            </a:p>
          </p:txBody>
        </p:sp>
        <p:sp>
          <p:nvSpPr>
            <p:cNvPr id="11" name="Text 8"/>
            <p:cNvSpPr/>
            <p:nvPr/>
          </p:nvSpPr>
          <p:spPr>
            <a:xfrm>
              <a:off x="5925312" y="1572768"/>
              <a:ext cx="2560320" cy="201168"/>
            </a:xfrm>
            <a:prstGeom prst="rect">
              <a:avLst/>
            </a:prstGeom>
            <a:noFill/>
            <a:ln/>
          </p:spPr>
          <p:txBody>
            <a:bodyPr wrap="square" lIns="254" tIns="254" rIns="254" bIns="254" rtlCol="0" anchor="t">
              <a:noAutofit/>
            </a:bodyPr>
            <a:lstStyle/>
            <a:p>
              <a:pPr marL="0" indent="0" algn="l">
                <a:buNone/>
              </a:pPr>
              <a:r>
                <a:rPr lang="en-US" dirty="0">
                  <a:solidFill>
                    <a:srgbClr val="202020"/>
                  </a:solidFill>
                  <a:latin typeface="Arial" pitchFamily="34" charset="0"/>
                  <a:ea typeface="Arial" pitchFamily="34" charset="-122"/>
                  <a:cs typeface="Arial" pitchFamily="34" charset="-120"/>
                </a:rPr>
                <a:t>Select 3 of 10 robots</a:t>
              </a:r>
              <a:endParaRPr lang="en-US" dirty="0"/>
            </a:p>
          </p:txBody>
        </p:sp>
        <p:sp>
          <p:nvSpPr>
            <p:cNvPr id="12" name="Shape 9"/>
            <p:cNvSpPr/>
            <p:nvPr/>
          </p:nvSpPr>
          <p:spPr>
            <a:xfrm>
              <a:off x="5650992" y="1874520"/>
              <a:ext cx="0" cy="219456"/>
            </a:xfrm>
            <a:prstGeom prst="line">
              <a:avLst/>
            </a:prstGeom>
            <a:noFill/>
            <a:ln w="13970">
              <a:solidFill>
                <a:srgbClr val="A0C7E8"/>
              </a:solidFill>
              <a:prstDash val="solid"/>
            </a:ln>
          </p:spPr>
        </p:sp>
        <p:sp>
          <p:nvSpPr>
            <p:cNvPr id="13" name="Text 10"/>
            <p:cNvSpPr/>
            <p:nvPr/>
          </p:nvSpPr>
          <p:spPr>
            <a:xfrm>
              <a:off x="5504688" y="2121408"/>
              <a:ext cx="292608" cy="292608"/>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b="1" dirty="0">
                  <a:solidFill>
                    <a:srgbClr val="FFFFFF"/>
                  </a:solidFill>
                </a:rPr>
                <a:t>3</a:t>
              </a:r>
              <a:endParaRPr lang="en-US" dirty="0"/>
            </a:p>
          </p:txBody>
        </p:sp>
        <p:sp>
          <p:nvSpPr>
            <p:cNvPr id="14" name="Text 11"/>
            <p:cNvSpPr/>
            <p:nvPr/>
          </p:nvSpPr>
          <p:spPr>
            <a:xfrm>
              <a:off x="5925312" y="2130552"/>
              <a:ext cx="2560320" cy="201168"/>
            </a:xfrm>
            <a:prstGeom prst="rect">
              <a:avLst/>
            </a:prstGeom>
            <a:noFill/>
            <a:ln/>
          </p:spPr>
          <p:txBody>
            <a:bodyPr wrap="square" lIns="254" tIns="254" rIns="254" bIns="254" rtlCol="0" anchor="t">
              <a:noAutofit/>
            </a:bodyPr>
            <a:lstStyle/>
            <a:p>
              <a:pPr marL="0" indent="0" algn="l">
                <a:buNone/>
              </a:pPr>
              <a:r>
                <a:rPr lang="en-US" dirty="0">
                  <a:solidFill>
                    <a:srgbClr val="202020"/>
                  </a:solidFill>
                  <a:latin typeface="Arial" pitchFamily="34" charset="0"/>
                  <a:ea typeface="Arial" pitchFamily="34" charset="-122"/>
                  <a:cs typeface="Arial" pitchFamily="34" charset="-120"/>
                </a:rPr>
                <a:t>Move to formation area</a:t>
              </a:r>
              <a:endParaRPr lang="en-US" dirty="0"/>
            </a:p>
          </p:txBody>
        </p:sp>
        <p:sp>
          <p:nvSpPr>
            <p:cNvPr id="15" name="Shape 12"/>
            <p:cNvSpPr/>
            <p:nvPr/>
          </p:nvSpPr>
          <p:spPr>
            <a:xfrm>
              <a:off x="5650992" y="2432304"/>
              <a:ext cx="0" cy="219456"/>
            </a:xfrm>
            <a:prstGeom prst="line">
              <a:avLst/>
            </a:prstGeom>
            <a:noFill/>
            <a:ln w="13970">
              <a:solidFill>
                <a:srgbClr val="A0C7E8"/>
              </a:solidFill>
              <a:prstDash val="solid"/>
            </a:ln>
          </p:spPr>
        </p:sp>
        <p:sp>
          <p:nvSpPr>
            <p:cNvPr id="16" name="Text 13"/>
            <p:cNvSpPr/>
            <p:nvPr/>
          </p:nvSpPr>
          <p:spPr>
            <a:xfrm>
              <a:off x="5504688" y="2679192"/>
              <a:ext cx="292608" cy="292608"/>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b="1" dirty="0">
                  <a:solidFill>
                    <a:srgbClr val="FFFFFF"/>
                  </a:solidFill>
                </a:rPr>
                <a:t>4</a:t>
              </a:r>
              <a:endParaRPr lang="en-US" dirty="0"/>
            </a:p>
          </p:txBody>
        </p:sp>
        <p:sp>
          <p:nvSpPr>
            <p:cNvPr id="17" name="Text 14"/>
            <p:cNvSpPr/>
            <p:nvPr/>
          </p:nvSpPr>
          <p:spPr>
            <a:xfrm>
              <a:off x="5925312" y="2688336"/>
              <a:ext cx="2560320" cy="201168"/>
            </a:xfrm>
            <a:prstGeom prst="rect">
              <a:avLst/>
            </a:prstGeom>
            <a:noFill/>
            <a:ln/>
          </p:spPr>
          <p:txBody>
            <a:bodyPr wrap="square" lIns="254" tIns="254" rIns="254" bIns="254" rtlCol="0" anchor="t">
              <a:noAutofit/>
            </a:bodyPr>
            <a:lstStyle/>
            <a:p>
              <a:pPr marL="0" indent="0" algn="l">
                <a:buNone/>
              </a:pPr>
              <a:r>
                <a:rPr lang="en-US" dirty="0">
                  <a:solidFill>
                    <a:srgbClr val="202020"/>
                  </a:solidFill>
                  <a:latin typeface="Arial" pitchFamily="34" charset="0"/>
                  <a:ea typeface="Arial" pitchFamily="34" charset="-122"/>
                  <a:cs typeface="Arial" pitchFamily="34" charset="-120"/>
                </a:rPr>
                <a:t>Draw trajectory by gaze</a:t>
              </a:r>
              <a:endParaRPr lang="en-US" dirty="0"/>
            </a:p>
          </p:txBody>
        </p:sp>
        <p:sp>
          <p:nvSpPr>
            <p:cNvPr id="18" name="Shape 15"/>
            <p:cNvSpPr/>
            <p:nvPr/>
          </p:nvSpPr>
          <p:spPr>
            <a:xfrm>
              <a:off x="5650992" y="2990088"/>
              <a:ext cx="0" cy="219456"/>
            </a:xfrm>
            <a:prstGeom prst="line">
              <a:avLst/>
            </a:prstGeom>
            <a:noFill/>
            <a:ln w="13970">
              <a:solidFill>
                <a:srgbClr val="A0C7E8"/>
              </a:solidFill>
              <a:prstDash val="solid"/>
            </a:ln>
          </p:spPr>
        </p:sp>
        <p:sp>
          <p:nvSpPr>
            <p:cNvPr id="19" name="Text 16"/>
            <p:cNvSpPr/>
            <p:nvPr/>
          </p:nvSpPr>
          <p:spPr>
            <a:xfrm>
              <a:off x="5504688" y="3236976"/>
              <a:ext cx="292608" cy="292608"/>
            </a:xfrm>
            <a:prstGeom prst="ellipse">
              <a:avLst/>
            </a:prstGeom>
            <a:solidFill>
              <a:srgbClr val="3983BD"/>
            </a:solidFill>
            <a:ln>
              <a:solidFill>
                <a:srgbClr val="3983BD"/>
              </a:solidFill>
            </a:ln>
          </p:spPr>
          <p:txBody>
            <a:bodyPr wrap="square" lIns="0" tIns="0" rIns="0" bIns="0" rtlCol="0" anchor="ctr"/>
            <a:lstStyle/>
            <a:p>
              <a:pPr marL="0" indent="0" algn="ctr">
                <a:buNone/>
              </a:pPr>
              <a:r>
                <a:rPr lang="en-US" b="1" dirty="0">
                  <a:solidFill>
                    <a:srgbClr val="FFFFFF"/>
                  </a:solidFill>
                </a:rPr>
                <a:t>5</a:t>
              </a:r>
              <a:endParaRPr lang="en-US" dirty="0"/>
            </a:p>
          </p:txBody>
        </p:sp>
        <p:sp>
          <p:nvSpPr>
            <p:cNvPr id="20" name="Text 17"/>
            <p:cNvSpPr/>
            <p:nvPr/>
          </p:nvSpPr>
          <p:spPr>
            <a:xfrm>
              <a:off x="5925312" y="3236976"/>
              <a:ext cx="3218688" cy="210312"/>
            </a:xfrm>
            <a:prstGeom prst="rect">
              <a:avLst/>
            </a:prstGeom>
            <a:noFill/>
            <a:ln/>
          </p:spPr>
          <p:txBody>
            <a:bodyPr wrap="square" lIns="254" tIns="254" rIns="254" bIns="254" rtlCol="0" anchor="t">
              <a:noAutofit/>
            </a:bodyPr>
            <a:lstStyle/>
            <a:p>
              <a:pPr marL="0" indent="0" algn="l">
                <a:buNone/>
              </a:pPr>
              <a:r>
                <a:rPr lang="en-US" dirty="0">
                  <a:solidFill>
                    <a:srgbClr val="202020"/>
                  </a:solidFill>
                  <a:latin typeface="Arial" pitchFamily="34" charset="0"/>
                  <a:ea typeface="Arial" pitchFamily="34" charset="-122"/>
                  <a:cs typeface="Arial" pitchFamily="34" charset="-120"/>
                </a:rPr>
                <a:t>Move formation to destination</a:t>
              </a:r>
              <a:endParaRPr lang="en-US" dirty="0"/>
            </a:p>
          </p:txBody>
        </p:sp>
      </p:grpSp>
      <p:sp>
        <p:nvSpPr>
          <p:cNvPr id="21" name="Text 18"/>
          <p:cNvSpPr/>
          <p:nvPr/>
        </p:nvSpPr>
        <p:spPr>
          <a:xfrm>
            <a:off x="914400" y="3944109"/>
            <a:ext cx="7360920" cy="835156"/>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Modality mapping: EMG controls task states • EEG selects robot IDs • Eye tracking plans trajectory</a:t>
            </a:r>
            <a:endParaRPr lang="en-US" sz="2000" dirty="0"/>
          </a:p>
        </p:txBody>
      </p:sp>
      <p:pic>
        <p:nvPicPr>
          <p:cNvPr id="24" name="图片 23">
            <a:extLst>
              <a:ext uri="{FF2B5EF4-FFF2-40B4-BE49-F238E27FC236}">
                <a16:creationId xmlns:a16="http://schemas.microsoft.com/office/drawing/2014/main" id="{43335B0A-5766-0DD2-9635-8C0961BBAEB7}"/>
              </a:ext>
            </a:extLst>
          </p:cNvPr>
          <p:cNvPicPr>
            <a:picLocks noChangeAspect="1"/>
          </p:cNvPicPr>
          <p:nvPr/>
        </p:nvPicPr>
        <p:blipFill>
          <a:blip r:embed="rId3"/>
          <a:stretch>
            <a:fillRect/>
          </a:stretch>
        </p:blipFill>
        <p:spPr>
          <a:xfrm>
            <a:off x="117069" y="958216"/>
            <a:ext cx="4764483" cy="284702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Comprehensive experiment results</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grpSp>
        <p:nvGrpSpPr>
          <p:cNvPr id="15" name="组合 14">
            <a:extLst>
              <a:ext uri="{FF2B5EF4-FFF2-40B4-BE49-F238E27FC236}">
                <a16:creationId xmlns:a16="http://schemas.microsoft.com/office/drawing/2014/main" id="{E91ABCA7-7D40-382B-CF3A-C2ED5E4CE988}"/>
              </a:ext>
            </a:extLst>
          </p:cNvPr>
          <p:cNvGrpSpPr/>
          <p:nvPr/>
        </p:nvGrpSpPr>
        <p:grpSpPr>
          <a:xfrm>
            <a:off x="658368" y="4365544"/>
            <a:ext cx="7955280" cy="536257"/>
            <a:chOff x="658368" y="3839764"/>
            <a:chExt cx="7955280" cy="536257"/>
          </a:xfrm>
        </p:grpSpPr>
        <p:sp>
          <p:nvSpPr>
            <p:cNvPr id="7" name="Text 4"/>
            <p:cNvSpPr/>
            <p:nvPr/>
          </p:nvSpPr>
          <p:spPr>
            <a:xfrm>
              <a:off x="658368" y="3840480"/>
              <a:ext cx="1298448" cy="530352"/>
            </a:xfrm>
            <a:prstGeom prst="roundRect">
              <a:avLst/>
            </a:prstGeom>
            <a:solidFill>
              <a:srgbClr val="3983BD"/>
            </a:solidFill>
            <a:ln>
              <a:solidFill>
                <a:srgbClr val="3983BD">
                  <a:alpha val="0"/>
                </a:srgbClr>
              </a:solidFill>
            </a:ln>
          </p:spPr>
          <p:txBody>
            <a:bodyPr wrap="square" lIns="381" tIns="381" rIns="381" bIns="381" rtlCol="0" anchor="ctr">
              <a:normAutofit fontScale="85000" lnSpcReduction="10000"/>
            </a:bodyPr>
            <a:lstStyle/>
            <a:p>
              <a:pPr marL="0" indent="0" algn="ctr">
                <a:buNone/>
              </a:pPr>
              <a:r>
                <a:rPr lang="en-US" sz="1800" b="1" dirty="0">
                  <a:solidFill>
                    <a:srgbClr val="FFFFFF"/>
                  </a:solidFill>
                  <a:latin typeface="Arial" pitchFamily="34" charset="0"/>
                  <a:ea typeface="Arial" pitchFamily="34" charset="-122"/>
                  <a:cs typeface="Arial" pitchFamily="34" charset="-120"/>
                </a:rPr>
                <a:t>12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system initialized</a:t>
              </a:r>
              <a:endParaRPr lang="en-US" sz="1400" dirty="0"/>
            </a:p>
          </p:txBody>
        </p:sp>
        <p:sp>
          <p:nvSpPr>
            <p:cNvPr id="8" name="Text 5"/>
            <p:cNvSpPr/>
            <p:nvPr/>
          </p:nvSpPr>
          <p:spPr>
            <a:xfrm>
              <a:off x="2226659" y="3839764"/>
              <a:ext cx="1492187" cy="530352"/>
            </a:xfrm>
            <a:prstGeom prst="roundRect">
              <a:avLst/>
            </a:prstGeom>
            <a:solidFill>
              <a:srgbClr val="63A1CE"/>
            </a:solidFill>
            <a:ln>
              <a:solidFill>
                <a:srgbClr val="63A1CE">
                  <a:alpha val="0"/>
                </a:srgbClr>
              </a:solidFill>
            </a:ln>
          </p:spPr>
          <p:txBody>
            <a:bodyPr wrap="square" lIns="381" tIns="381" rIns="381" bIns="381" rtlCol="0" anchor="ctr">
              <a:normAutofit fontScale="85000" lnSpcReduction="10000"/>
            </a:bodyPr>
            <a:lstStyle/>
            <a:p>
              <a:pPr marL="0" indent="0" algn="ctr">
                <a:buNone/>
              </a:pPr>
              <a:r>
                <a:rPr lang="en-US" sz="1800" b="1" dirty="0">
                  <a:solidFill>
                    <a:srgbClr val="FFFFFF"/>
                  </a:solidFill>
                  <a:latin typeface="Arial" pitchFamily="34" charset="0"/>
                  <a:ea typeface="Arial" pitchFamily="34" charset="-122"/>
                  <a:cs typeface="Arial" pitchFamily="34" charset="-120"/>
                </a:rPr>
                <a:t>25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all robots assembled</a:t>
              </a:r>
              <a:endParaRPr lang="en-US" sz="1400" dirty="0"/>
            </a:p>
          </p:txBody>
        </p:sp>
        <p:sp>
          <p:nvSpPr>
            <p:cNvPr id="9" name="Text 6"/>
            <p:cNvSpPr/>
            <p:nvPr/>
          </p:nvSpPr>
          <p:spPr>
            <a:xfrm>
              <a:off x="3888962" y="3845669"/>
              <a:ext cx="1537716" cy="530352"/>
            </a:xfrm>
            <a:prstGeom prst="roundRect">
              <a:avLst/>
            </a:prstGeom>
            <a:solidFill>
              <a:srgbClr val="00665A"/>
            </a:solidFill>
            <a:ln>
              <a:solidFill>
                <a:srgbClr val="00665A">
                  <a:alpha val="0"/>
                </a:srgbClr>
              </a:solidFill>
            </a:ln>
          </p:spPr>
          <p:txBody>
            <a:bodyPr wrap="square" lIns="381" tIns="381" rIns="381" bIns="381" rtlCol="0" anchor="ctr">
              <a:normAutofit fontScale="92500"/>
            </a:bodyPr>
            <a:lstStyle/>
            <a:p>
              <a:pPr marL="0" indent="0" algn="ctr">
                <a:buNone/>
              </a:pPr>
              <a:r>
                <a:rPr lang="en-US" sz="1800" b="1" dirty="0">
                  <a:solidFill>
                    <a:srgbClr val="FFFFFF"/>
                  </a:solidFill>
                  <a:latin typeface="Arial" pitchFamily="34" charset="0"/>
                  <a:ea typeface="Arial" pitchFamily="34" charset="-122"/>
                  <a:cs typeface="Arial" pitchFamily="34" charset="-120"/>
                </a:rPr>
                <a:t>68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formation complete</a:t>
              </a:r>
              <a:endParaRPr lang="en-US" sz="1400" dirty="0"/>
            </a:p>
          </p:txBody>
        </p:sp>
        <p:sp>
          <p:nvSpPr>
            <p:cNvPr id="10" name="Text 7"/>
            <p:cNvSpPr/>
            <p:nvPr/>
          </p:nvSpPr>
          <p:spPr>
            <a:xfrm>
              <a:off x="5650992" y="3840480"/>
              <a:ext cx="1392746" cy="530352"/>
            </a:xfrm>
            <a:prstGeom prst="roundRect">
              <a:avLst/>
            </a:prstGeom>
            <a:solidFill>
              <a:srgbClr val="E37C34"/>
            </a:solidFill>
            <a:ln>
              <a:solidFill>
                <a:srgbClr val="E37C34">
                  <a:alpha val="0"/>
                </a:srgbClr>
              </a:solidFill>
            </a:ln>
          </p:spPr>
          <p:txBody>
            <a:bodyPr wrap="square" lIns="381" tIns="381" rIns="381" bIns="381" rtlCol="0" anchor="ctr">
              <a:normAutofit fontScale="85000" lnSpcReduction="10000"/>
            </a:bodyPr>
            <a:lstStyle/>
            <a:p>
              <a:pPr marL="0" indent="0" algn="ctr">
                <a:buNone/>
              </a:pPr>
              <a:r>
                <a:rPr lang="en-US" sz="1800" b="1" dirty="0">
                  <a:solidFill>
                    <a:srgbClr val="FFFFFF"/>
                  </a:solidFill>
                  <a:latin typeface="Arial" pitchFamily="34" charset="0"/>
                  <a:ea typeface="Arial" pitchFamily="34" charset="-122"/>
                  <a:cs typeface="Arial" pitchFamily="34" charset="-120"/>
                </a:rPr>
                <a:t>91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destination reached</a:t>
              </a:r>
              <a:endParaRPr lang="en-US" sz="1400" dirty="0"/>
            </a:p>
          </p:txBody>
        </p:sp>
        <p:sp>
          <p:nvSpPr>
            <p:cNvPr id="11" name="Text 8"/>
            <p:cNvSpPr/>
            <p:nvPr/>
          </p:nvSpPr>
          <p:spPr>
            <a:xfrm>
              <a:off x="7315200" y="3840480"/>
              <a:ext cx="1298448" cy="530352"/>
            </a:xfrm>
            <a:prstGeom prst="roundRect">
              <a:avLst/>
            </a:prstGeom>
            <a:solidFill>
              <a:srgbClr val="555B64"/>
            </a:solidFill>
            <a:ln>
              <a:solidFill>
                <a:srgbClr val="555B64">
                  <a:alpha val="0"/>
                </a:srgbClr>
              </a:solidFill>
            </a:ln>
          </p:spPr>
          <p:txBody>
            <a:bodyPr wrap="square" lIns="381" tIns="381" rIns="381" bIns="381" rtlCol="0" anchor="ctr">
              <a:normAutofit lnSpcReduction="10000"/>
            </a:bodyPr>
            <a:lstStyle/>
            <a:p>
              <a:pPr marL="0" indent="0" algn="ctr">
                <a:buNone/>
              </a:pPr>
              <a:r>
                <a:rPr lang="en-US" sz="1800" b="1" dirty="0">
                  <a:solidFill>
                    <a:srgbClr val="FFFFFF"/>
                  </a:solidFill>
                  <a:latin typeface="Arial" pitchFamily="34" charset="0"/>
                  <a:ea typeface="Arial" pitchFamily="34" charset="-122"/>
                  <a:cs typeface="Arial" pitchFamily="34" charset="-120"/>
                </a:rPr>
                <a:t>95 s</a:t>
              </a:r>
              <a:endParaRPr lang="en-US" sz="1800" dirty="0"/>
            </a:p>
            <a:p>
              <a:pPr marL="0" indent="0" algn="ctr">
                <a:buNone/>
              </a:pPr>
              <a:r>
                <a:rPr lang="en-US" sz="1400" dirty="0">
                  <a:solidFill>
                    <a:srgbClr val="FFFFFF"/>
                  </a:solidFill>
                  <a:latin typeface="Arial" pitchFamily="34" charset="0"/>
                  <a:ea typeface="Arial" pitchFamily="34" charset="-122"/>
                  <a:cs typeface="Arial" pitchFamily="34" charset="-120"/>
                </a:rPr>
                <a:t>session exit</a:t>
              </a:r>
              <a:endParaRPr lang="en-US" sz="1400" dirty="0"/>
            </a:p>
          </p:txBody>
        </p:sp>
      </p:grpSp>
      <p:pic>
        <p:nvPicPr>
          <p:cNvPr id="14" name="图片 13">
            <a:extLst>
              <a:ext uri="{FF2B5EF4-FFF2-40B4-BE49-F238E27FC236}">
                <a16:creationId xmlns:a16="http://schemas.microsoft.com/office/drawing/2014/main" id="{3B51174E-DD01-CFB8-1362-E9D2AA105086}"/>
              </a:ext>
            </a:extLst>
          </p:cNvPr>
          <p:cNvPicPr>
            <a:picLocks noChangeAspect="1"/>
          </p:cNvPicPr>
          <p:nvPr/>
        </p:nvPicPr>
        <p:blipFill>
          <a:blip r:embed="rId3"/>
          <a:stretch>
            <a:fillRect/>
          </a:stretch>
        </p:blipFill>
        <p:spPr>
          <a:xfrm>
            <a:off x="1091755" y="816331"/>
            <a:ext cx="6818757" cy="347678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Usability, latency and remaining limitations</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4350065" y="1054572"/>
            <a:ext cx="4311015" cy="1481327"/>
          </a:xfrm>
          <a:prstGeom prst="rect">
            <a:avLst/>
          </a:prstGeom>
          <a:noFill/>
          <a:ln/>
        </p:spPr>
        <p:txBody>
          <a:bodyPr wrap="square" lIns="254" tIns="254" rIns="254" bIns="254" rtlCol="0" anchor="ctr">
            <a:normAutofit fontScale="70000" lnSpcReduction="20000"/>
          </a:bodyPr>
          <a:lstStyle/>
          <a:p>
            <a:pPr marL="0" indent="0">
              <a:buNone/>
            </a:pPr>
            <a:r>
              <a:rPr lang="en-US" sz="2600" b="1" dirty="0">
                <a:solidFill>
                  <a:srgbClr val="092B5A"/>
                </a:solidFill>
                <a:latin typeface="Arial" pitchFamily="34" charset="0"/>
                <a:ea typeface="Arial" pitchFamily="34" charset="-122"/>
                <a:cs typeface="Arial" pitchFamily="34" charset="-120"/>
              </a:rPr>
              <a:t>NASA‑TLX highlights</a:t>
            </a:r>
            <a:endParaRPr lang="en-US" sz="4000" dirty="0"/>
          </a:p>
          <a:p>
            <a:pPr marL="0" indent="0">
              <a:buNone/>
            </a:pPr>
            <a:r>
              <a:rPr lang="en-US" sz="2300" dirty="0">
                <a:solidFill>
                  <a:srgbClr val="555B64"/>
                </a:solidFill>
                <a:latin typeface="Arial" pitchFamily="34" charset="0"/>
                <a:ea typeface="Arial" pitchFamily="34" charset="-122"/>
                <a:cs typeface="Arial" pitchFamily="34" charset="-120"/>
              </a:rPr>
              <a:t>• Physical demand: 1.75±0.66; temporal demand: 1.50±0.50.</a:t>
            </a:r>
            <a:endParaRPr lang="en-US" sz="2300" dirty="0"/>
          </a:p>
          <a:p>
            <a:pPr marL="0" indent="0">
              <a:buNone/>
            </a:pPr>
            <a:r>
              <a:rPr lang="en-US" sz="2300" dirty="0">
                <a:solidFill>
                  <a:srgbClr val="555B64"/>
                </a:solidFill>
                <a:latin typeface="Arial" pitchFamily="34" charset="0"/>
                <a:ea typeface="Arial" pitchFamily="34" charset="-122"/>
                <a:cs typeface="Arial" pitchFamily="34" charset="-120"/>
              </a:rPr>
              <a:t>• Frustration: 1.88±0.60, suggesting the interaction framework is intuitive.</a:t>
            </a:r>
            <a:endParaRPr lang="en-US" sz="2300" dirty="0"/>
          </a:p>
          <a:p>
            <a:pPr marL="0" indent="0">
              <a:buNone/>
            </a:pPr>
            <a:r>
              <a:rPr lang="en-US" sz="2300" dirty="0">
                <a:solidFill>
                  <a:srgbClr val="555B64"/>
                </a:solidFill>
                <a:latin typeface="Arial" pitchFamily="34" charset="0"/>
                <a:ea typeface="Arial" pitchFamily="34" charset="-122"/>
                <a:cs typeface="Arial" pitchFamily="34" charset="-120"/>
              </a:rPr>
              <a:t>• Performance rating: 5.00±0.71, indicating high task-success confidence.</a:t>
            </a:r>
            <a:endParaRPr lang="en-US" sz="2300" dirty="0"/>
          </a:p>
        </p:txBody>
      </p:sp>
      <p:sp>
        <p:nvSpPr>
          <p:cNvPr id="8" name="Text 5"/>
          <p:cNvSpPr/>
          <p:nvPr/>
        </p:nvSpPr>
        <p:spPr>
          <a:xfrm>
            <a:off x="4350065" y="2641016"/>
            <a:ext cx="4692335" cy="1603212"/>
          </a:xfrm>
          <a:prstGeom prst="rect">
            <a:avLst/>
          </a:prstGeom>
          <a:noFill/>
          <a:ln/>
        </p:spPr>
        <p:txBody>
          <a:bodyPr wrap="square" lIns="254" tIns="254" rIns="254" bIns="254" rtlCol="0" anchor="ctr">
            <a:normAutofit fontScale="85000" lnSpcReduction="10000"/>
          </a:bodyPr>
          <a:lstStyle/>
          <a:p>
            <a:pPr marL="0" indent="0">
              <a:buNone/>
            </a:pPr>
            <a:r>
              <a:rPr lang="en-US" sz="2100" b="1" dirty="0">
                <a:solidFill>
                  <a:srgbClr val="092B5A"/>
                </a:solidFill>
                <a:latin typeface="Arial" pitchFamily="34" charset="0"/>
                <a:ea typeface="Arial" pitchFamily="34" charset="-122"/>
                <a:cs typeface="Arial" pitchFamily="34" charset="-120"/>
              </a:rPr>
              <a:t>Latency and limitations</a:t>
            </a:r>
            <a:endParaRPr lang="en-US" sz="2100" dirty="0"/>
          </a:p>
          <a:p>
            <a:pPr marL="0" indent="0">
              <a:buNone/>
            </a:pPr>
            <a:r>
              <a:rPr lang="en-US" sz="1900" dirty="0">
                <a:solidFill>
                  <a:srgbClr val="555B64"/>
                </a:solidFill>
                <a:latin typeface="Arial" pitchFamily="34" charset="0"/>
                <a:ea typeface="Arial" pitchFamily="34" charset="-122"/>
                <a:cs typeface="Arial" pitchFamily="34" charset="-120"/>
              </a:rPr>
              <a:t>• EEG computation latency: 38.5 ms; EMG latency: 32.6 ms; communication latency: 12.3 </a:t>
            </a:r>
            <a:r>
              <a:rPr lang="en-US" sz="1900" dirty="0" err="1">
                <a:solidFill>
                  <a:srgbClr val="555B64"/>
                </a:solidFill>
                <a:latin typeface="Arial" pitchFamily="34" charset="0"/>
                <a:ea typeface="Arial" pitchFamily="34" charset="-122"/>
                <a:cs typeface="Arial" pitchFamily="34" charset="-120"/>
              </a:rPr>
              <a:t>ms.</a:t>
            </a:r>
            <a:endParaRPr lang="en-US" sz="1900" dirty="0"/>
          </a:p>
          <a:p>
            <a:pPr marL="0" indent="0">
              <a:buNone/>
            </a:pPr>
            <a:r>
              <a:rPr lang="en-US" sz="1900" dirty="0">
                <a:solidFill>
                  <a:srgbClr val="555B64"/>
                </a:solidFill>
                <a:latin typeface="Arial" pitchFamily="34" charset="0"/>
                <a:ea typeface="Arial" pitchFamily="34" charset="-122"/>
                <a:cs typeface="Arial" pitchFamily="34" charset="-120"/>
              </a:rPr>
              <a:t>• Current focus is system-level integration rather than new decoding algorithms.</a:t>
            </a:r>
            <a:endParaRPr lang="en-US" sz="1900" dirty="0"/>
          </a:p>
          <a:p>
            <a:pPr marL="0" indent="0">
              <a:buNone/>
            </a:pPr>
            <a:r>
              <a:rPr lang="en-US" sz="1900" dirty="0">
                <a:solidFill>
                  <a:srgbClr val="555B64"/>
                </a:solidFill>
                <a:latin typeface="Arial" pitchFamily="34" charset="0"/>
                <a:ea typeface="Arial" pitchFamily="34" charset="-122"/>
                <a:cs typeface="Arial" pitchFamily="34" charset="-120"/>
              </a:rPr>
              <a:t>• Future work: asynchronous fusion and closed-loop error monitoring.</a:t>
            </a:r>
            <a:endParaRPr lang="en-US" sz="1900" dirty="0"/>
          </a:p>
        </p:txBody>
      </p:sp>
      <p:sp>
        <p:nvSpPr>
          <p:cNvPr id="9" name="Text 6"/>
          <p:cNvSpPr/>
          <p:nvPr/>
        </p:nvSpPr>
        <p:spPr>
          <a:xfrm>
            <a:off x="175769" y="4264893"/>
            <a:ext cx="8801317" cy="787218"/>
          </a:xfrm>
          <a:prstGeom prst="roundRect">
            <a:avLst/>
          </a:prstGeom>
          <a:solidFill>
            <a:srgbClr val="F6FAFE"/>
          </a:solidFill>
          <a:ln w="10160">
            <a:solidFill>
              <a:srgbClr val="B9D3EA"/>
            </a:solidFill>
          </a:ln>
        </p:spPr>
        <p:txBody>
          <a:bodyPr wrap="square" lIns="635" tIns="635" rIns="635" bIns="635" rtlCol="0" anchor="ctr">
            <a:noAutofit/>
          </a:bodyPr>
          <a:lstStyle/>
          <a:p>
            <a:pPr marL="0" indent="0" algn="ctr">
              <a:buNone/>
            </a:pPr>
            <a:r>
              <a:rPr lang="en-US" sz="2000" b="1" dirty="0">
                <a:solidFill>
                  <a:srgbClr val="092B5A"/>
                </a:solidFill>
                <a:latin typeface="Arial" pitchFamily="34" charset="0"/>
                <a:ea typeface="Arial" pitchFamily="34" charset="-122"/>
                <a:cs typeface="Arial" pitchFamily="34" charset="-120"/>
              </a:rPr>
              <a:t>Takeaway: low latency + low frustration support the platform as a practical benchmark for complex HRI.</a:t>
            </a:r>
            <a:endParaRPr lang="en-US" sz="2000" dirty="0"/>
          </a:p>
        </p:txBody>
      </p:sp>
      <p:pic>
        <p:nvPicPr>
          <p:cNvPr id="14" name="图片 13">
            <a:extLst>
              <a:ext uri="{FF2B5EF4-FFF2-40B4-BE49-F238E27FC236}">
                <a16:creationId xmlns:a16="http://schemas.microsoft.com/office/drawing/2014/main" id="{C4085EF3-847A-C6B6-8854-D0E19BE3F767}"/>
              </a:ext>
            </a:extLst>
          </p:cNvPr>
          <p:cNvPicPr>
            <a:picLocks noChangeAspect="1"/>
          </p:cNvPicPr>
          <p:nvPr/>
        </p:nvPicPr>
        <p:blipFill>
          <a:blip r:embed="rId3"/>
          <a:stretch>
            <a:fillRect/>
          </a:stretch>
        </p:blipFill>
        <p:spPr>
          <a:xfrm>
            <a:off x="175769" y="878607"/>
            <a:ext cx="3975317" cy="330471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75488" y="256032"/>
            <a:ext cx="7772400" cy="310896"/>
          </a:xfrm>
          <a:prstGeom prst="rect">
            <a:avLst/>
          </a:prstGeom>
          <a:noFill/>
          <a:ln/>
        </p:spPr>
        <p:txBody>
          <a:bodyPr wrap="square" lIns="254" tIns="254" rIns="254" bIns="254" rtlCol="0" anchor="t">
            <a:noAutofit/>
          </a:bodyPr>
          <a:lstStyle/>
          <a:p>
            <a:pPr marL="0" indent="0" algn="l">
              <a:buNone/>
            </a:pPr>
            <a:r>
              <a:rPr lang="en-US" sz="2400" b="1" dirty="0">
                <a:solidFill>
                  <a:srgbClr val="092B5A"/>
                </a:solidFill>
                <a:latin typeface="Arial" pitchFamily="34" charset="0"/>
                <a:ea typeface="Arial" pitchFamily="34" charset="-122"/>
                <a:cs typeface="Arial" pitchFamily="34" charset="-120"/>
              </a:rPr>
              <a:t>Conclusion</a:t>
            </a:r>
            <a:endParaRPr lang="en-US" sz="2400" dirty="0"/>
          </a:p>
        </p:txBody>
      </p:sp>
      <p:sp>
        <p:nvSpPr>
          <p:cNvPr id="3" name="Shape 1"/>
          <p:cNvSpPr/>
          <p:nvPr/>
        </p:nvSpPr>
        <p:spPr>
          <a:xfrm>
            <a:off x="475488" y="749808"/>
            <a:ext cx="8138160" cy="0"/>
          </a:xfrm>
          <a:prstGeom prst="line">
            <a:avLst/>
          </a:prstGeom>
          <a:noFill/>
          <a:ln w="13970">
            <a:solidFill>
              <a:srgbClr val="3983BD"/>
            </a:solidFill>
            <a:prstDash val="solid"/>
          </a:ln>
        </p:spPr>
      </p:sp>
      <p:sp>
        <p:nvSpPr>
          <p:cNvPr id="7" name="Text 4"/>
          <p:cNvSpPr/>
          <p:nvPr/>
        </p:nvSpPr>
        <p:spPr>
          <a:xfrm>
            <a:off x="241300" y="3132328"/>
            <a:ext cx="9550400" cy="1691640"/>
          </a:xfrm>
          <a:prstGeom prst="rect">
            <a:avLst/>
          </a:prstGeom>
          <a:noFill/>
          <a:ln/>
        </p:spPr>
        <p:txBody>
          <a:bodyPr wrap="square" lIns="254" tIns="254" rIns="254" bIns="254" rtlCol="0" anchor="ctr">
            <a:normAutofit/>
          </a:bodyPr>
          <a:lstStyle/>
          <a:p>
            <a:pPr marL="0" indent="0">
              <a:buNone/>
            </a:pPr>
            <a:r>
              <a:rPr lang="en-US" b="1" dirty="0">
                <a:solidFill>
                  <a:srgbClr val="092B5A"/>
                </a:solidFill>
                <a:latin typeface="Arial" pitchFamily="34" charset="0"/>
                <a:ea typeface="Arial" pitchFamily="34" charset="-122"/>
                <a:cs typeface="Arial" pitchFamily="34" charset="-120"/>
              </a:rPr>
              <a:t>Key messages</a:t>
            </a:r>
            <a:endParaRPr lang="en-US" dirty="0"/>
          </a:p>
          <a:p>
            <a:pPr marL="0" indent="0">
              <a:buNone/>
            </a:pPr>
            <a:r>
              <a:rPr lang="en-US" sz="1400" dirty="0">
                <a:solidFill>
                  <a:srgbClr val="555B64"/>
                </a:solidFill>
                <a:latin typeface="Arial" pitchFamily="34" charset="0"/>
                <a:ea typeface="Arial" pitchFamily="34" charset="-122"/>
                <a:cs typeface="Arial" pitchFamily="34" charset="-120"/>
              </a:rPr>
              <a:t>• A unified Brain–Eye–Hand interface integrates EEG, EMG and gaze for complementary robot commands.</a:t>
            </a:r>
            <a:endParaRPr lang="en-US" sz="1400" dirty="0"/>
          </a:p>
          <a:p>
            <a:pPr marL="0" indent="0">
              <a:buNone/>
            </a:pPr>
            <a:r>
              <a:rPr lang="en-US" sz="1400" dirty="0">
                <a:solidFill>
                  <a:srgbClr val="555B64"/>
                </a:solidFill>
                <a:latin typeface="Arial" pitchFamily="34" charset="0"/>
                <a:ea typeface="Arial" pitchFamily="34" charset="-122"/>
                <a:cs typeface="Arial" pitchFamily="34" charset="-120"/>
              </a:rPr>
              <a:t>• The semi-physical multi-robot platform reduces the cost of physical HRI validation.</a:t>
            </a:r>
            <a:endParaRPr lang="en-US" sz="1400" dirty="0"/>
          </a:p>
          <a:p>
            <a:pPr marL="0" indent="0">
              <a:buNone/>
            </a:pPr>
            <a:r>
              <a:rPr lang="en-US" sz="1400" dirty="0">
                <a:solidFill>
                  <a:srgbClr val="555B64"/>
                </a:solidFill>
                <a:latin typeface="Arial" pitchFamily="34" charset="0"/>
                <a:ea typeface="Arial" pitchFamily="34" charset="-122"/>
                <a:cs typeface="Arial" pitchFamily="34" charset="-120"/>
              </a:rPr>
              <a:t>• Single-modal and comprehensive experiments demonstrate accuracy, usability and real-time responsiveness.</a:t>
            </a:r>
            <a:endParaRPr lang="en-US" sz="1400" dirty="0"/>
          </a:p>
        </p:txBody>
      </p:sp>
      <p:sp>
        <p:nvSpPr>
          <p:cNvPr id="8" name="Text 5"/>
          <p:cNvSpPr/>
          <p:nvPr/>
        </p:nvSpPr>
        <p:spPr>
          <a:xfrm>
            <a:off x="932688" y="4475734"/>
            <a:ext cx="7223760" cy="457200"/>
          </a:xfrm>
          <a:prstGeom prst="rect">
            <a:avLst/>
          </a:prstGeom>
          <a:noFill/>
          <a:ln/>
        </p:spPr>
        <p:txBody>
          <a:bodyPr wrap="square" lIns="254" tIns="254" rIns="254" bIns="254" rtlCol="0" anchor="t">
            <a:normAutofit/>
          </a:bodyPr>
          <a:lstStyle/>
          <a:p>
            <a:pPr marL="0" indent="0" algn="ctr">
              <a:buNone/>
            </a:pPr>
            <a:r>
              <a:rPr lang="en-US" sz="2800" b="1" dirty="0">
                <a:solidFill>
                  <a:srgbClr val="092B5A"/>
                </a:solidFill>
                <a:latin typeface="Arial" pitchFamily="34" charset="0"/>
                <a:ea typeface="Arial" pitchFamily="34" charset="-122"/>
                <a:cs typeface="Arial" pitchFamily="34" charset="-120"/>
              </a:rPr>
              <a:t>Thank you — Q &amp; A</a:t>
            </a:r>
            <a:endParaRPr lang="en-US" sz="2800" dirty="0"/>
          </a:p>
        </p:txBody>
      </p:sp>
      <p:pic>
        <p:nvPicPr>
          <p:cNvPr id="12" name="图片 11">
            <a:extLst>
              <a:ext uri="{FF2B5EF4-FFF2-40B4-BE49-F238E27FC236}">
                <a16:creationId xmlns:a16="http://schemas.microsoft.com/office/drawing/2014/main" id="{E90E5D17-4D79-6C4C-9DFF-DAE2B7E6ABD4}"/>
              </a:ext>
            </a:extLst>
          </p:cNvPr>
          <p:cNvPicPr>
            <a:picLocks noChangeAspect="1"/>
          </p:cNvPicPr>
          <p:nvPr/>
        </p:nvPicPr>
        <p:blipFill>
          <a:blip r:embed="rId3"/>
          <a:stretch>
            <a:fillRect/>
          </a:stretch>
        </p:blipFill>
        <p:spPr>
          <a:xfrm>
            <a:off x="2364905" y="835010"/>
            <a:ext cx="6248743" cy="293053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2677</Words>
  <Application>Microsoft Office PowerPoint</Application>
  <PresentationFormat>全屏显示(16:9)</PresentationFormat>
  <Paragraphs>192</Paragraphs>
  <Slides>16</Slides>
  <Notes>16</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16</vt:i4>
      </vt:variant>
    </vt:vector>
  </HeadingPairs>
  <TitlesOfParts>
    <vt:vector size="19" baseType="lpstr">
      <vt:lpstr>Arial</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National University of Defense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Brain-Eye-Hand Multimodal Human-Robot Interface: Design and Validation</dc:title>
  <dc:subject>Conference presentation for BEH-MMHRI</dc:subject>
  <dc:creator>OpenAI</dc:creator>
  <cp:lastModifiedBy>鸿鑫 李</cp:lastModifiedBy>
  <cp:revision>4</cp:revision>
  <dcterms:created xsi:type="dcterms:W3CDTF">2026-08-17T04:08:52Z</dcterms:created>
  <dcterms:modified xsi:type="dcterms:W3CDTF">2026-09-25T12:01:14Z</dcterms:modified>
</cp:coreProperties>
</file>