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0:00-0:30. Hi, I'm Marios Petrov from the University of Colorado Colorado Springs. This is joint work with Seattle Children's Research Institute and the University of Washington. I'll be talking about temporal generalization in fNIRS-based autism classification: what happens when the time window you evaluate on is not the one you trained on, and what actually fixes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0:30-1:20. The core issue: the hemodynamic response is not the same across people. Peak latency, shape, amplitude all vary with neurovascular coupling, anatomy, and age. Yet nearly every fNIRS classification study picks one time window and trains and tests inside it. We formalize the failure mode as cross-time-window transfer, and benchmark ten evaluation conditions on 124 children. The framing box at the bottom is the thesis: if the signal is there but moves around in time per child, the problem is the protocol, not fNIRS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1:20-2:10. Quick context. Prior ASD work with graph networks reports 95 to 98 percent, including from 2-second segments, but always within one fixed window and often without strict subject holdout. Biological motion is one of the best established probes of social perception differences in autism, confirmed recently with high-density optical imaging. And the transfer literature shows cross-subject shift is a real problem in fNIRS. But nobody has tested the temporal axis: train on one part of the trial, test on another. That's the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2:10-2:55. The data: 124 children, 63 with ASD and 61 typically developing, ages 4 to 16, collected at Seattle Children's. Groups are matched on age but differ in sex composition and IQ, which we report transparently and return to in limitations. Each trial is a 15-second point-light walker across five emotion conditions. Point-light walkers are ideal here: pure biological motion, no faces or scene content, and short repeatable trials that let us sample the hemodynamic response densely. We slice each trial into windows from 2.5 to 10 seconds at 2.5-second offsets, average the response per channel within a window, and interpolate onto the scalp to get a topographic image.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2:55-3:35. The full pipeline. Recordings from the biological motion paradigm are sliced into multi-scale windows, each window becomes a topographic map, and the maps are classified by one of three ImageNet-pretrained vision backbones: EfficientNet-b0, b3, and MaxViT. The key conceptual move is at the bottom: we treat each time window as a domain. A source window generates training data, a different target window is used for evaluation, and the eight adaptation strategies E1 through E8 modify training or fine-tuning to cope with that shift.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3:35-4:10. The protocol in one slide. A source window trains, a different target window evaluates, and everything runs under leave-one-subject-out cross-validation, so the model has never seen the held-out child or the target window. Few-shot conditions get about 5 percent of samples. Altogether it's 18 window configurations, three architectures, and ten evaluation conditions. The central question in the box: train here, on these people; does it work there, on that child?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4:10-4:50. The conditions form a ladder of increasing privileged information. Zero-shot gets nothing. E1 to E3 get a 5-percent few-shot sample from the held-out child. E4 and E5 see everyone else's target-window data. E6 and E7 are the deployable, calibration-free options: adversarial window invariance and self-supervised temporal pretraining, with zero data from the target child. E8 is the diagnostic upper bound: it knows the child completely but has never seen the target window, so it tells us which shift, subject or temporal, actually hurts.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4:50-5:25. First result: without adaptation, everything fails. Same-window cross-subject accuracy is 54 to 65 percent; cross-window is 55 to 69. On a binary task with chance at 50, that is barely signal. No window length or offset is consistently better, and the gap between the two baselines is small and flips sign, which tells us temporal shift stacks on top of an already severe cross-subject problem rather than replacing it. Adaptation is not optional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5:25-6:30. This is the main figure; four things to see. One: the zero-shot cluster at the left, near chance. Two: E2, fine-tuning on just 5 percent of target-window labels, jumps to 93-94 percent, best practical result 94.2 with MaxViT. That's a single short calibration block per child. Three: cohort-level adaptation, E4, barely moves: around 68 percent. Pooling more of other people's data is not a substitute for subject-specific data; in fact E5 shows cohort adaptation can be a worse starting point for personalization, a mild negative transfer. Four, the headline: E8 hits 97 to 100 percent while never seeing the target window. So once the model knows a child's hemodynamic profile, it transfers across time almost perfectly. Inter-subject variability, not temporal shift, is the dominant barrier. And when calibration is impossible, DANN and self-supervised pretraining still deliver 78 to 90 with zero target-subject data; neither dominates, they appear complementary.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6:30-7:10. Contextualizing against the literature. The 95-98 percent numbers from prior ASD work are same-window and often without subject holdout, so they answer an easier question. Our setting is strictly harder: strict leave-one-subject-out, cross-window transfer, and a cohort 2.6 times larger. Under those conditions, calibration-free strategies reach 83-84, and 5-percent personalization reaches 94.2.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7:10-7:50. Two discussion points worth emphasizing. Practically: calibrate to the child, not the clock. A short calibration block beats any amount of window matching. And short windows work, which matters enormously in pediatric screening where session length and compliance are the binding constraints; it also means time windowing is a free, physiologically grounded augmentation strategy. Limitations: one paradigm at one site, no age stratification or control for the group differences in sex and IQ, and the map representation throws away within-window dynamics, so we can't cleanly separate window shift from lost temporal information. Next steps include unifying the adversarial and self-supervised strategies and fusing with the eye tracking we collected concurrently.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7:50-8:25. To conclude, four takeaways. Temporal shift is first-order: zero-shot is near chance. It is almost entirely recoverable through subject-specific adaptation: the upper bound hits 97 to 100, and 5 percent of labels recovers 90 to 96. When calibration is impossible, adversarial and self-supervised strategies at 78 to 90 far exceed cohort pooling. And 2.5-second windows carry the signal. Together this is a practical roadmap for deploying fNIRS classifiers under realistic temporal variability.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8:25-8:45. One line to remember: calibrate to the child, not the clock. Once a model knows a subject's hemodynamic profile, it transfers across time windows almost perfectly. Thanks to my collaborators at Seattle Children's and UW, and to NIMH for funding. Happy to take questions. (Buffer to 10:00 for Q&amp;A within slot if applicable.)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home/claude/smc_tpl/ppt/media/image3.png">    </p:cNvPr>
          <p:cNvPicPr>
            <a:picLocks noChangeAspect="1"/>
          </p:cNvPicPr>
          <p:nvPr/>
        </p:nvPicPr>
        <p:blipFill>
          <a:blip r:embed="rId1"/>
          <a:srcRect l="0" r="0" t="0" b="0"/>
          <a:stretch/>
        </p:blipFill>
        <p:spPr>
          <a:xfrm>
            <a:off x="0" y="0"/>
            <a:ext cx="9144000" cy="1417320"/>
          </a:xfrm>
          <a:prstGeom prst="rect">
            <a:avLst/>
          </a:prstGeom>
        </p:spPr>
      </p:pic>
      <p:sp>
        <p:nvSpPr>
          <p:cNvPr id="3" name="Shape 0"/>
          <p:cNvSpPr/>
          <p:nvPr/>
        </p:nvSpPr>
        <p:spPr>
          <a:xfrm>
            <a:off x="0" y="1600200"/>
            <a:ext cx="9144000" cy="1234440"/>
          </a:xfrm>
          <a:prstGeom prst="rect">
            <a:avLst/>
          </a:prstGeom>
          <a:solidFill>
            <a:srgbClr val="1F3864"/>
          </a:solidFill>
          <a:ln/>
        </p:spPr>
      </p:sp>
      <p:sp>
        <p:nvSpPr>
          <p:cNvPr id="4" name="Text 1"/>
          <p:cNvSpPr txBox="1"/>
          <p:nvPr/>
        </p:nvSpPr>
        <p:spPr>
          <a:xfrm>
            <a:off x="411480" y="1700784"/>
            <a:ext cx="8321040" cy="502920"/>
          </a:xfrm>
          <a:prstGeom prst="rect">
            <a:avLst/>
          </a:prstGeom>
          <a:noFill/>
          <a:ln/>
        </p:spPr>
        <p:txBody>
          <a:bodyPr wrap="square" lIns="0" tIns="0" rIns="0" bIns="0" rtlCol="0" anchor="ctr"/>
          <a:lstStyle/>
          <a:p>
            <a:pPr indent="0" marL="0">
              <a:buNone/>
            </a:pPr>
            <a:r>
              <a:rPr lang="en-US" sz="2100" b="1" dirty="0">
                <a:solidFill>
                  <a:srgbClr val="FFFFFF"/>
                </a:solidFill>
                <a:latin typeface="Calibri" pitchFamily="34" charset="0"/>
                <a:ea typeface="Calibri" pitchFamily="34" charset="-122"/>
                <a:cs typeface="Calibri" pitchFamily="34" charset="-120"/>
              </a:rPr>
              <a:t>Temporal Generalization in fNIRS-Based Autism Classification:</a:t>
            </a:r>
            <a:endParaRPr lang="en-US" sz="2100" dirty="0"/>
          </a:p>
        </p:txBody>
      </p:sp>
      <p:sp>
        <p:nvSpPr>
          <p:cNvPr id="5" name="Text 2"/>
          <p:cNvSpPr txBox="1"/>
          <p:nvPr/>
        </p:nvSpPr>
        <p:spPr>
          <a:xfrm>
            <a:off x="411480" y="2212848"/>
            <a:ext cx="8321040" cy="457200"/>
          </a:xfrm>
          <a:prstGeom prst="rect">
            <a:avLst/>
          </a:prstGeom>
          <a:noFill/>
          <a:ln/>
        </p:spPr>
        <p:txBody>
          <a:bodyPr wrap="square" lIns="0" tIns="0" rIns="0" bIns="0" rtlCol="0" anchor="ctr"/>
          <a:lstStyle/>
          <a:p>
            <a:pPr indent="0" marL="0">
              <a:buNone/>
            </a:pPr>
            <a:r>
              <a:rPr lang="en-US" sz="1800" b="1" dirty="0">
                <a:solidFill>
                  <a:srgbClr val="BDD7EE"/>
                </a:solidFill>
                <a:latin typeface="Calibri" pitchFamily="34" charset="0"/>
                <a:ea typeface="Calibri" pitchFamily="34" charset="-122"/>
                <a:cs typeface="Calibri" pitchFamily="34" charset="-120"/>
              </a:rPr>
              <a:t>A Cross-Time-Window Transfer Benchmark</a:t>
            </a:r>
            <a:endParaRPr lang="en-US" sz="1800" dirty="0"/>
          </a:p>
        </p:txBody>
      </p:sp>
      <p:sp>
        <p:nvSpPr>
          <p:cNvPr id="6" name="Text 3"/>
          <p:cNvSpPr txBox="1"/>
          <p:nvPr/>
        </p:nvSpPr>
        <p:spPr>
          <a:xfrm>
            <a:off x="411480" y="3063240"/>
            <a:ext cx="8321040" cy="274320"/>
          </a:xfrm>
          <a:prstGeom prst="rect">
            <a:avLst/>
          </a:prstGeom>
          <a:noFill/>
          <a:ln/>
        </p:spPr>
        <p:txBody>
          <a:bodyPr wrap="square" lIns="0" tIns="0" rIns="0" bIns="0" rtlCol="0" anchor="ctr"/>
          <a:lstStyle/>
          <a:p>
            <a:pPr indent="0" marL="0">
              <a:buNone/>
            </a:pPr>
            <a:r>
              <a:rPr lang="en-US" sz="1300" b="1" u="sng" dirty="0">
                <a:solidFill>
                  <a:srgbClr val="000000"/>
                </a:solidFill>
                <a:latin typeface="Calibri" pitchFamily="34" charset="0"/>
                <a:ea typeface="Calibri" pitchFamily="34" charset="-122"/>
                <a:cs typeface="Calibri" pitchFamily="34" charset="-120"/>
              </a:rPr>
              <a:t>Marios Petrov</a:t>
            </a:r>
            <a:pPr indent="0" marL="0">
              <a:buNone/>
            </a:pPr>
            <a:r>
              <a:rPr lang="en-US" sz="1300" dirty="0">
                <a:solidFill>
                  <a:srgbClr val="000000"/>
                </a:solidFill>
                <a:latin typeface="Calibri" pitchFamily="34" charset="0"/>
                <a:ea typeface="Calibri" pitchFamily="34" charset="-122"/>
                <a:cs typeface="Calibri" pitchFamily="34" charset="-120"/>
              </a:rPr>
              <a:t>, Sahana Vinayak, Targol Bakhtiarvand, Moses Smith Guddah, Adham Atyabi,</a:t>
            </a:r>
            <a:endParaRPr lang="en-US" sz="1300" dirty="0"/>
          </a:p>
        </p:txBody>
      </p:sp>
      <p:sp>
        <p:nvSpPr>
          <p:cNvPr id="7" name="Text 4"/>
          <p:cNvSpPr txBox="1"/>
          <p:nvPr/>
        </p:nvSpPr>
        <p:spPr>
          <a:xfrm>
            <a:off x="411480" y="3337560"/>
            <a:ext cx="8321040" cy="274320"/>
          </a:xfrm>
          <a:prstGeom prst="rect">
            <a:avLst/>
          </a:prstGeom>
          <a:noFill/>
          <a:ln/>
        </p:spPr>
        <p:txBody>
          <a:bodyPr wrap="square" lIns="0" tIns="0" rIns="0" bIns="0" rtlCol="0" anchor="ctr"/>
          <a:lstStyle/>
          <a:p>
            <a:pPr indent="0" marL="0">
              <a:buNone/>
            </a:pPr>
            <a:r>
              <a:rPr lang="en-US" sz="1300" dirty="0">
                <a:solidFill>
                  <a:srgbClr val="000000"/>
                </a:solidFill>
                <a:latin typeface="Calibri" pitchFamily="34" charset="0"/>
                <a:ea typeface="Calibri" pitchFamily="34" charset="-122"/>
                <a:cs typeface="Calibri" pitchFamily="34" charset="-120"/>
              </a:rPr>
              <a:t>Frederick Shic, Kevin A. Pelphrey</a:t>
            </a:r>
            <a:endParaRPr lang="en-US" sz="1300" dirty="0"/>
          </a:p>
        </p:txBody>
      </p:sp>
      <p:sp>
        <p:nvSpPr>
          <p:cNvPr id="8" name="Text 5"/>
          <p:cNvSpPr txBox="1"/>
          <p:nvPr/>
        </p:nvSpPr>
        <p:spPr>
          <a:xfrm>
            <a:off x="411480" y="3794760"/>
            <a:ext cx="8321040" cy="237744"/>
          </a:xfrm>
          <a:prstGeom prst="rect">
            <a:avLst/>
          </a:prstGeom>
          <a:noFill/>
          <a:ln/>
        </p:spPr>
        <p:txBody>
          <a:bodyPr wrap="square" lIns="0" tIns="0" rIns="0" bIns="0" rtlCol="0" anchor="ctr"/>
          <a:lstStyle/>
          <a:p>
            <a:pPr indent="0" marL="0">
              <a:buNone/>
            </a:pPr>
            <a:r>
              <a:rPr lang="en-US" sz="1100" dirty="0">
                <a:solidFill>
                  <a:srgbClr val="808080"/>
                </a:solidFill>
                <a:latin typeface="Calibri" pitchFamily="34" charset="0"/>
                <a:ea typeface="Calibri" pitchFamily="34" charset="-122"/>
                <a:cs typeface="Calibri" pitchFamily="34" charset="-120"/>
              </a:rPr>
              <a:t>Department of Computer Science, University of Colorado Colorado Springs</a:t>
            </a:r>
            <a:endParaRPr lang="en-US" sz="1100" dirty="0"/>
          </a:p>
        </p:txBody>
      </p:sp>
      <p:sp>
        <p:nvSpPr>
          <p:cNvPr id="9" name="Text 6"/>
          <p:cNvSpPr txBox="1"/>
          <p:nvPr/>
        </p:nvSpPr>
        <p:spPr>
          <a:xfrm>
            <a:off x="411480" y="4032504"/>
            <a:ext cx="8321040" cy="237744"/>
          </a:xfrm>
          <a:prstGeom prst="rect">
            <a:avLst/>
          </a:prstGeom>
          <a:noFill/>
          <a:ln/>
        </p:spPr>
        <p:txBody>
          <a:bodyPr wrap="square" lIns="0" tIns="0" rIns="0" bIns="0" rtlCol="0" anchor="ctr"/>
          <a:lstStyle/>
          <a:p>
            <a:pPr indent="0" marL="0">
              <a:buNone/>
            </a:pPr>
            <a:r>
              <a:rPr lang="en-US" sz="1100" dirty="0">
                <a:solidFill>
                  <a:srgbClr val="808080"/>
                </a:solidFill>
                <a:latin typeface="Calibri" pitchFamily="34" charset="0"/>
                <a:ea typeface="Calibri" pitchFamily="34" charset="-122"/>
                <a:cs typeface="Calibri" pitchFamily="34" charset="-120"/>
              </a:rPr>
              <a:t>Seattle Children's Research Institute · University of Washington School of Medicine</a:t>
            </a:r>
            <a:endParaRPr lang="en-US" sz="1100" dirty="0"/>
          </a:p>
        </p:txBody>
      </p:sp>
      <p:sp>
        <p:nvSpPr>
          <p:cNvPr id="10" name="Shape 7"/>
          <p:cNvSpPr/>
          <p:nvPr/>
        </p:nvSpPr>
        <p:spPr>
          <a:xfrm>
            <a:off x="320040" y="4828032"/>
            <a:ext cx="8503920" cy="0"/>
          </a:xfrm>
          <a:prstGeom prst="line">
            <a:avLst/>
          </a:prstGeom>
          <a:noFill/>
          <a:ln w="9525">
            <a:solidFill>
              <a:srgbClr val="CCCCCC"/>
            </a:solidFill>
            <a:prstDash val="solid"/>
          </a:ln>
        </p:spPr>
      </p:sp>
      <p:sp>
        <p:nvSpPr>
          <p:cNvPr id="11" name="Text 8"/>
          <p:cNvSpPr txBox="1"/>
          <p:nvPr/>
        </p:nvSpPr>
        <p:spPr>
          <a:xfrm>
            <a:off x="320040" y="4864608"/>
            <a:ext cx="3657600" cy="228600"/>
          </a:xfrm>
          <a:prstGeom prst="rect">
            <a:avLst/>
          </a:prstGeom>
          <a:noFill/>
          <a:ln/>
        </p:spPr>
        <p:txBody>
          <a:bodyPr wrap="square" lIns="0" tIns="0" rIns="0" bIns="0" rtlCol="0" anchor="ctr"/>
          <a:lstStyle/>
          <a:p>
            <a:pPr indent="0" marL="0">
              <a:buNone/>
            </a:pPr>
            <a:r>
              <a:rPr lang="en-US" sz="800" dirty="0">
                <a:solidFill>
                  <a:srgbClr val="808080"/>
                </a:solidFill>
                <a:latin typeface="Calibri" pitchFamily="34" charset="0"/>
                <a:ea typeface="Calibri" pitchFamily="34" charset="-122"/>
                <a:cs typeface="Calibri" pitchFamily="34" charset="-120"/>
              </a:rPr>
              <a:t>IEEE SMC 2026 · Bellevue, WA</a:t>
            </a:r>
            <a:endParaRPr lang="en-US" sz="800" dirty="0"/>
          </a:p>
        </p:txBody>
      </p:sp>
      <p:sp>
        <p:nvSpPr>
          <p:cNvPr id="12" name="Text 9"/>
          <p:cNvSpPr txBox="1"/>
          <p:nvPr/>
        </p:nvSpPr>
        <p:spPr>
          <a:xfrm>
            <a:off x="8458200" y="4864608"/>
            <a:ext cx="365760" cy="228600"/>
          </a:xfrm>
          <a:prstGeom prst="rect">
            <a:avLst/>
          </a:prstGeom>
          <a:noFill/>
          <a:ln/>
        </p:spPr>
        <p:txBody>
          <a:bodyPr wrap="square" lIns="0" tIns="0" rIns="0" bIns="0" rtlCol="0" anchor="ctr"/>
          <a:lstStyle/>
          <a:p>
            <a:pPr algn="r" indent="0" marL="0">
              <a:buNone/>
            </a:pPr>
            <a:r>
              <a:rPr lang="en-US" sz="800" dirty="0">
                <a:solidFill>
                  <a:srgbClr val="808080"/>
                </a:solidFill>
                <a:latin typeface="Calibri" pitchFamily="34" charset="0"/>
                <a:ea typeface="Calibri" pitchFamily="34" charset="-122"/>
                <a:cs typeface="Calibri" pitchFamily="34" charset="-120"/>
              </a:rPr>
              <a:t>1</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20040" y="146304"/>
            <a:ext cx="8503920" cy="384048"/>
          </a:xfrm>
          <a:prstGeom prst="rect">
            <a:avLst/>
          </a:prstGeom>
          <a:noFill/>
          <a:ln/>
        </p:spPr>
        <p:txBody>
          <a:bodyPr wrap="square" lIns="0" tIns="0" rIns="0" bIns="0" rtlCol="0" anchor="ctr"/>
          <a:lstStyle/>
          <a:p>
            <a:pPr indent="0" marL="0">
              <a:buNone/>
            </a:pPr>
            <a:r>
              <a:rPr lang="en-US" sz="2000" b="1" dirty="0">
                <a:solidFill>
                  <a:srgbClr val="1F3864"/>
                </a:solidFill>
                <a:latin typeface="Calibri" pitchFamily="34" charset="0"/>
                <a:ea typeface="Calibri" pitchFamily="34" charset="-122"/>
                <a:cs typeface="Calibri" pitchFamily="34" charset="-120"/>
              </a:rPr>
              <a:t>Motivation</a:t>
            </a:r>
            <a:endParaRPr lang="en-US" sz="2000" dirty="0"/>
          </a:p>
        </p:txBody>
      </p:sp>
      <p:sp>
        <p:nvSpPr>
          <p:cNvPr id="3" name="Shape 1"/>
          <p:cNvSpPr/>
          <p:nvPr/>
        </p:nvSpPr>
        <p:spPr>
          <a:xfrm>
            <a:off x="320040" y="566928"/>
            <a:ext cx="8503920" cy="0"/>
          </a:xfrm>
          <a:prstGeom prst="line">
            <a:avLst/>
          </a:prstGeom>
          <a:noFill/>
          <a:ln w="15875">
            <a:solidFill>
              <a:srgbClr val="2E75B6"/>
            </a:solidFill>
            <a:prstDash val="solid"/>
          </a:ln>
        </p:spPr>
      </p:sp>
      <p:sp>
        <p:nvSpPr>
          <p:cNvPr id="4" name="Shape 2"/>
          <p:cNvSpPr/>
          <p:nvPr/>
        </p:nvSpPr>
        <p:spPr>
          <a:xfrm>
            <a:off x="320040" y="4828032"/>
            <a:ext cx="8503920" cy="0"/>
          </a:xfrm>
          <a:prstGeom prst="line">
            <a:avLst/>
          </a:prstGeom>
          <a:noFill/>
          <a:ln w="9525">
            <a:solidFill>
              <a:srgbClr val="CCCCCC"/>
            </a:solidFill>
            <a:prstDash val="solid"/>
          </a:ln>
        </p:spPr>
      </p:sp>
      <p:sp>
        <p:nvSpPr>
          <p:cNvPr id="5" name="Text 3"/>
          <p:cNvSpPr txBox="1"/>
          <p:nvPr/>
        </p:nvSpPr>
        <p:spPr>
          <a:xfrm>
            <a:off x="320040" y="4864608"/>
            <a:ext cx="3657600" cy="228600"/>
          </a:xfrm>
          <a:prstGeom prst="rect">
            <a:avLst/>
          </a:prstGeom>
          <a:noFill/>
          <a:ln/>
        </p:spPr>
        <p:txBody>
          <a:bodyPr wrap="square" lIns="0" tIns="0" rIns="0" bIns="0" rtlCol="0" anchor="ctr"/>
          <a:lstStyle/>
          <a:p>
            <a:pPr indent="0" marL="0">
              <a:buNone/>
            </a:pPr>
            <a:r>
              <a:rPr lang="en-US" sz="800" dirty="0">
                <a:solidFill>
                  <a:srgbClr val="808080"/>
                </a:solidFill>
                <a:latin typeface="Calibri" pitchFamily="34" charset="0"/>
                <a:ea typeface="Calibri" pitchFamily="34" charset="-122"/>
                <a:cs typeface="Calibri" pitchFamily="34" charset="-120"/>
              </a:rPr>
              <a:t>IEEE SMC 2026 · Bellevue, WA</a:t>
            </a:r>
            <a:endParaRPr lang="en-US" sz="800" dirty="0"/>
          </a:p>
        </p:txBody>
      </p:sp>
      <p:sp>
        <p:nvSpPr>
          <p:cNvPr id="6" name="Text 4"/>
          <p:cNvSpPr txBox="1"/>
          <p:nvPr/>
        </p:nvSpPr>
        <p:spPr>
          <a:xfrm>
            <a:off x="8458200" y="4864608"/>
            <a:ext cx="365760" cy="228600"/>
          </a:xfrm>
          <a:prstGeom prst="rect">
            <a:avLst/>
          </a:prstGeom>
          <a:noFill/>
          <a:ln/>
        </p:spPr>
        <p:txBody>
          <a:bodyPr wrap="square" lIns="0" tIns="0" rIns="0" bIns="0" rtlCol="0" anchor="ctr"/>
          <a:lstStyle/>
          <a:p>
            <a:pPr algn="r" indent="0" marL="0">
              <a:buNone/>
            </a:pPr>
            <a:r>
              <a:rPr lang="en-US" sz="800" dirty="0">
                <a:solidFill>
                  <a:srgbClr val="808080"/>
                </a:solidFill>
                <a:latin typeface="Calibri" pitchFamily="34" charset="0"/>
                <a:ea typeface="Calibri" pitchFamily="34" charset="-122"/>
                <a:cs typeface="Calibri" pitchFamily="34" charset="-120"/>
              </a:rPr>
              <a:t>2</a:t>
            </a:r>
            <a:endParaRPr lang="en-US" sz="800" dirty="0"/>
          </a:p>
        </p:txBody>
      </p:sp>
      <p:sp>
        <p:nvSpPr>
          <p:cNvPr id="7" name="Text 5"/>
          <p:cNvSpPr txBox="1"/>
          <p:nvPr/>
        </p:nvSpPr>
        <p:spPr>
          <a:xfrm>
            <a:off x="320040" y="731520"/>
            <a:ext cx="4069080" cy="274320"/>
          </a:xfrm>
          <a:prstGeom prst="rect">
            <a:avLst/>
          </a:prstGeom>
          <a:noFill/>
          <a:ln/>
        </p:spPr>
        <p:txBody>
          <a:bodyPr wrap="square" lIns="0" tIns="0" rIns="0" bIns="0" rtlCol="0" anchor="ctr"/>
          <a:lstStyle/>
          <a:p>
            <a:pPr indent="0" marL="0">
              <a:buNone/>
            </a:pPr>
            <a:r>
              <a:rPr lang="en-US" sz="1300" b="1" dirty="0">
                <a:solidFill>
                  <a:srgbClr val="2E75B6"/>
                </a:solidFill>
                <a:latin typeface="Calibri" pitchFamily="34" charset="0"/>
                <a:ea typeface="Calibri" pitchFamily="34" charset="-122"/>
                <a:cs typeface="Calibri" pitchFamily="34" charset="-120"/>
              </a:rPr>
              <a:t>The Problem</a:t>
            </a:r>
            <a:endParaRPr lang="en-US" sz="1300" dirty="0"/>
          </a:p>
        </p:txBody>
      </p:sp>
      <p:sp>
        <p:nvSpPr>
          <p:cNvPr id="8" name="Shape 6"/>
          <p:cNvSpPr/>
          <p:nvPr/>
        </p:nvSpPr>
        <p:spPr>
          <a:xfrm>
            <a:off x="320040" y="1024128"/>
            <a:ext cx="4069080" cy="0"/>
          </a:xfrm>
          <a:prstGeom prst="line">
            <a:avLst/>
          </a:prstGeom>
          <a:noFill/>
          <a:ln w="9525">
            <a:solidFill>
              <a:srgbClr val="CCCCCC"/>
            </a:solidFill>
            <a:prstDash val="solid"/>
          </a:ln>
        </p:spPr>
      </p:sp>
      <p:sp>
        <p:nvSpPr>
          <p:cNvPr id="9" name="Text 7"/>
          <p:cNvSpPr txBox="1"/>
          <p:nvPr/>
        </p:nvSpPr>
        <p:spPr>
          <a:xfrm>
            <a:off x="320040" y="1115568"/>
            <a:ext cx="4069080" cy="2377440"/>
          </a:xfrm>
          <a:prstGeom prst="rect">
            <a:avLst/>
          </a:prstGeom>
          <a:noFill/>
          <a:ln/>
        </p:spPr>
        <p:txBody>
          <a:bodyPr wrap="square" lIns="0" tIns="0" rIns="0" bIns="0" rtlCol="0" anchor="t"/>
          <a:lstStyle/>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The hemodynamic response function (HRF) varies across individuals in peak latency, shape, and amplitude</a:t>
            </a:r>
            <a:endParaRPr lang="en-US" sz="1100" dirty="0"/>
          </a:p>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Existing fNIRS-ASD classifiers train and evaluate on a single fixed observation window</a:t>
            </a:r>
            <a:endParaRPr lang="en-US" sz="1100" dirty="0"/>
          </a:p>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In heterogeneous pediatric cohorts, this fixed-window assumption fails and performance collapses</a:t>
            </a:r>
            <a:endParaRPr lang="en-US" sz="1100" dirty="0"/>
          </a:p>
          <a:p>
            <a:pPr marL="101600" indent="-101600">
              <a:buSzPct val="100000"/>
              <a:buChar char="•"/>
            </a:pPr>
            <a:r>
              <a:rPr lang="en-US" sz="1100" dirty="0">
                <a:solidFill>
                  <a:srgbClr val="000000"/>
                </a:solidFill>
                <a:latin typeface="Calibri" pitchFamily="34" charset="0"/>
                <a:ea typeface="Calibri" pitchFamily="34" charset="-122"/>
                <a:cs typeface="Calibri" pitchFamily="34" charset="-120"/>
              </a:rPr>
              <a:t>fNIRS is often assumed too temporally coarse for short-segment decoding</a:t>
            </a:r>
            <a:endParaRPr lang="en-US" sz="1100" dirty="0"/>
          </a:p>
        </p:txBody>
      </p:sp>
      <p:sp>
        <p:nvSpPr>
          <p:cNvPr id="10" name="Text 8"/>
          <p:cNvSpPr txBox="1"/>
          <p:nvPr/>
        </p:nvSpPr>
        <p:spPr>
          <a:xfrm>
            <a:off x="4754880" y="731520"/>
            <a:ext cx="4069080" cy="274320"/>
          </a:xfrm>
          <a:prstGeom prst="rect">
            <a:avLst/>
          </a:prstGeom>
          <a:noFill/>
          <a:ln/>
        </p:spPr>
        <p:txBody>
          <a:bodyPr wrap="square" lIns="0" tIns="0" rIns="0" bIns="0" rtlCol="0" anchor="ctr"/>
          <a:lstStyle/>
          <a:p>
            <a:pPr indent="0" marL="0">
              <a:buNone/>
            </a:pPr>
            <a:r>
              <a:rPr lang="en-US" sz="1300" b="1" dirty="0">
                <a:solidFill>
                  <a:srgbClr val="2E75B6"/>
                </a:solidFill>
                <a:latin typeface="Calibri" pitchFamily="34" charset="0"/>
                <a:ea typeface="Calibri" pitchFamily="34" charset="-122"/>
                <a:cs typeface="Calibri" pitchFamily="34" charset="-120"/>
              </a:rPr>
              <a:t>Our Approach</a:t>
            </a:r>
            <a:endParaRPr lang="en-US" sz="1300" dirty="0"/>
          </a:p>
        </p:txBody>
      </p:sp>
      <p:sp>
        <p:nvSpPr>
          <p:cNvPr id="11" name="Shape 9"/>
          <p:cNvSpPr/>
          <p:nvPr/>
        </p:nvSpPr>
        <p:spPr>
          <a:xfrm>
            <a:off x="4754880" y="1024128"/>
            <a:ext cx="4069080" cy="0"/>
          </a:xfrm>
          <a:prstGeom prst="line">
            <a:avLst/>
          </a:prstGeom>
          <a:noFill/>
          <a:ln w="9525">
            <a:solidFill>
              <a:srgbClr val="CCCCCC"/>
            </a:solidFill>
            <a:prstDash val="solid"/>
          </a:ln>
        </p:spPr>
      </p:sp>
      <p:sp>
        <p:nvSpPr>
          <p:cNvPr id="12" name="Text 10"/>
          <p:cNvSpPr txBox="1"/>
          <p:nvPr/>
        </p:nvSpPr>
        <p:spPr>
          <a:xfrm>
            <a:off x="4754880" y="1115568"/>
            <a:ext cx="4069080" cy="2377440"/>
          </a:xfrm>
          <a:prstGeom prst="rect">
            <a:avLst/>
          </a:prstGeom>
          <a:noFill/>
          <a:ln/>
        </p:spPr>
        <p:txBody>
          <a:bodyPr wrap="square" lIns="0" tIns="0" rIns="0" bIns="0" rtlCol="0" anchor="t"/>
          <a:lstStyle/>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Formalize cross-time-window transfer: train on a source window, evaluate on a different target window</a:t>
            </a:r>
            <a:endParaRPr lang="en-US" sz="1100" dirty="0"/>
          </a:p>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Convert fNIRS to topographic maps and classify with modern vision backbones</a:t>
            </a:r>
            <a:endParaRPr lang="en-US" sz="1100" dirty="0"/>
          </a:p>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Benchmark 2 zero-shot baselines + 8 adaptation strategies under leave-one-subject-out CV (N=124)</a:t>
            </a:r>
            <a:endParaRPr lang="en-US" sz="1100" dirty="0"/>
          </a:p>
          <a:p>
            <a:pPr marL="101600" indent="-101600">
              <a:buSzPct val="100000"/>
              <a:buChar char="•"/>
            </a:pPr>
            <a:r>
              <a:rPr lang="en-US" sz="1100" b="1" dirty="0">
                <a:solidFill>
                  <a:srgbClr val="2E75B6"/>
                </a:solidFill>
                <a:latin typeface="Calibri" pitchFamily="34" charset="0"/>
                <a:ea typeface="Calibri" pitchFamily="34" charset="-122"/>
                <a:cs typeface="Calibri" pitchFamily="34" charset="-120"/>
              </a:rPr>
              <a:t>First unified benchmark of temporal generalization for fNIRS classification</a:t>
            </a:r>
            <a:endParaRPr lang="en-US" sz="1100" dirty="0"/>
          </a:p>
        </p:txBody>
      </p:sp>
      <p:sp>
        <p:nvSpPr>
          <p:cNvPr id="13" name="Shape 11"/>
          <p:cNvSpPr/>
          <p:nvPr/>
        </p:nvSpPr>
        <p:spPr>
          <a:xfrm>
            <a:off x="320040" y="3977640"/>
            <a:ext cx="8503920" cy="566928"/>
          </a:xfrm>
          <a:prstGeom prst="rect">
            <a:avLst/>
          </a:prstGeom>
          <a:solidFill>
            <a:srgbClr val="FFF2F2"/>
          </a:solidFill>
          <a:ln w="12700">
            <a:solidFill>
              <a:srgbClr val="C00000"/>
            </a:solidFill>
            <a:prstDash val="solid"/>
          </a:ln>
        </p:spPr>
      </p:sp>
      <p:sp>
        <p:nvSpPr>
          <p:cNvPr id="14" name="Text 12"/>
          <p:cNvSpPr txBox="1"/>
          <p:nvPr/>
        </p:nvSpPr>
        <p:spPr>
          <a:xfrm>
            <a:off x="502920" y="4005072"/>
            <a:ext cx="8138160" cy="512064"/>
          </a:xfrm>
          <a:prstGeom prst="rect">
            <a:avLst/>
          </a:prstGeom>
          <a:noFill/>
          <a:ln/>
        </p:spPr>
        <p:txBody>
          <a:bodyPr wrap="square" lIns="0" tIns="0" rIns="0" bIns="0" rtlCol="0" anchor="ctr"/>
          <a:lstStyle/>
          <a:p>
            <a:pPr indent="0" marL="0">
              <a:buNone/>
            </a:pPr>
            <a:r>
              <a:rPr lang="en-US" sz="1100" b="1" dirty="0">
                <a:solidFill>
                  <a:srgbClr val="C00000"/>
                </a:solidFill>
                <a:latin typeface="Calibri" pitchFamily="34" charset="0"/>
                <a:ea typeface="Calibri" pitchFamily="34" charset="-122"/>
                <a:cs typeface="Calibri" pitchFamily="34" charset="-120"/>
              </a:rPr>
              <a:t>If discriminative information exists in short fNIRS segments but its temporal location varies per child, the limitation is the evaluation protocol, not the modality.</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20040" y="146304"/>
            <a:ext cx="8503920" cy="384048"/>
          </a:xfrm>
          <a:prstGeom prst="rect">
            <a:avLst/>
          </a:prstGeom>
          <a:noFill/>
          <a:ln/>
        </p:spPr>
        <p:txBody>
          <a:bodyPr wrap="square" lIns="0" tIns="0" rIns="0" bIns="0" rtlCol="0" anchor="ctr"/>
          <a:lstStyle/>
          <a:p>
            <a:pPr indent="0" marL="0">
              <a:buNone/>
            </a:pPr>
            <a:r>
              <a:rPr lang="en-US" sz="2000" b="1" dirty="0">
                <a:solidFill>
                  <a:srgbClr val="1F3864"/>
                </a:solidFill>
                <a:latin typeface="Calibri" pitchFamily="34" charset="0"/>
                <a:ea typeface="Calibri" pitchFamily="34" charset="-122"/>
                <a:cs typeface="Calibri" pitchFamily="34" charset="-120"/>
              </a:rPr>
              <a:t>Background</a:t>
            </a:r>
            <a:endParaRPr lang="en-US" sz="2000" dirty="0"/>
          </a:p>
        </p:txBody>
      </p:sp>
      <p:sp>
        <p:nvSpPr>
          <p:cNvPr id="3" name="Shape 1"/>
          <p:cNvSpPr/>
          <p:nvPr/>
        </p:nvSpPr>
        <p:spPr>
          <a:xfrm>
            <a:off x="320040" y="566928"/>
            <a:ext cx="8503920" cy="0"/>
          </a:xfrm>
          <a:prstGeom prst="line">
            <a:avLst/>
          </a:prstGeom>
          <a:noFill/>
          <a:ln w="15875">
            <a:solidFill>
              <a:srgbClr val="2E75B6"/>
            </a:solidFill>
            <a:prstDash val="solid"/>
          </a:ln>
        </p:spPr>
      </p:sp>
      <p:sp>
        <p:nvSpPr>
          <p:cNvPr id="4" name="Shape 2"/>
          <p:cNvSpPr/>
          <p:nvPr/>
        </p:nvSpPr>
        <p:spPr>
          <a:xfrm>
            <a:off x="320040" y="4828032"/>
            <a:ext cx="8503920" cy="0"/>
          </a:xfrm>
          <a:prstGeom prst="line">
            <a:avLst/>
          </a:prstGeom>
          <a:noFill/>
          <a:ln w="9525">
            <a:solidFill>
              <a:srgbClr val="CCCCCC"/>
            </a:solidFill>
            <a:prstDash val="solid"/>
          </a:ln>
        </p:spPr>
      </p:sp>
      <p:sp>
        <p:nvSpPr>
          <p:cNvPr id="5" name="Text 3"/>
          <p:cNvSpPr txBox="1"/>
          <p:nvPr/>
        </p:nvSpPr>
        <p:spPr>
          <a:xfrm>
            <a:off x="320040" y="4864608"/>
            <a:ext cx="3657600" cy="228600"/>
          </a:xfrm>
          <a:prstGeom prst="rect">
            <a:avLst/>
          </a:prstGeom>
          <a:noFill/>
          <a:ln/>
        </p:spPr>
        <p:txBody>
          <a:bodyPr wrap="square" lIns="0" tIns="0" rIns="0" bIns="0" rtlCol="0" anchor="ctr"/>
          <a:lstStyle/>
          <a:p>
            <a:pPr indent="0" marL="0">
              <a:buNone/>
            </a:pPr>
            <a:r>
              <a:rPr lang="en-US" sz="800" dirty="0">
                <a:solidFill>
                  <a:srgbClr val="808080"/>
                </a:solidFill>
                <a:latin typeface="Calibri" pitchFamily="34" charset="0"/>
                <a:ea typeface="Calibri" pitchFamily="34" charset="-122"/>
                <a:cs typeface="Calibri" pitchFamily="34" charset="-120"/>
              </a:rPr>
              <a:t>IEEE SMC 2026 · Bellevue, WA</a:t>
            </a:r>
            <a:endParaRPr lang="en-US" sz="800" dirty="0"/>
          </a:p>
        </p:txBody>
      </p:sp>
      <p:sp>
        <p:nvSpPr>
          <p:cNvPr id="6" name="Text 4"/>
          <p:cNvSpPr txBox="1"/>
          <p:nvPr/>
        </p:nvSpPr>
        <p:spPr>
          <a:xfrm>
            <a:off x="8458200" y="4864608"/>
            <a:ext cx="365760" cy="228600"/>
          </a:xfrm>
          <a:prstGeom prst="rect">
            <a:avLst/>
          </a:prstGeom>
          <a:noFill/>
          <a:ln/>
        </p:spPr>
        <p:txBody>
          <a:bodyPr wrap="square" lIns="0" tIns="0" rIns="0" bIns="0" rtlCol="0" anchor="ctr"/>
          <a:lstStyle/>
          <a:p>
            <a:pPr algn="r" indent="0" marL="0">
              <a:buNone/>
            </a:pPr>
            <a:r>
              <a:rPr lang="en-US" sz="800" dirty="0">
                <a:solidFill>
                  <a:srgbClr val="808080"/>
                </a:solidFill>
                <a:latin typeface="Calibri" pitchFamily="34" charset="0"/>
                <a:ea typeface="Calibri" pitchFamily="34" charset="-122"/>
                <a:cs typeface="Calibri" pitchFamily="34" charset="-120"/>
              </a:rPr>
              <a:t>3</a:t>
            </a:r>
            <a:endParaRPr lang="en-US" sz="800" dirty="0"/>
          </a:p>
        </p:txBody>
      </p:sp>
      <p:sp>
        <p:nvSpPr>
          <p:cNvPr id="7" name="Text 5"/>
          <p:cNvSpPr txBox="1"/>
          <p:nvPr/>
        </p:nvSpPr>
        <p:spPr>
          <a:xfrm>
            <a:off x="320040" y="749808"/>
            <a:ext cx="2331720" cy="512064"/>
          </a:xfrm>
          <a:prstGeom prst="rect">
            <a:avLst/>
          </a:prstGeom>
          <a:noFill/>
          <a:ln/>
        </p:spPr>
        <p:txBody>
          <a:bodyPr wrap="square" lIns="0" tIns="0" rIns="0" bIns="0" rtlCol="0" anchor="t"/>
          <a:lstStyle/>
          <a:p>
            <a:pPr indent="0" marL="0">
              <a:buNone/>
            </a:pPr>
            <a:r>
              <a:rPr lang="en-US" sz="1050" b="1" dirty="0">
                <a:solidFill>
                  <a:srgbClr val="2E75B6"/>
                </a:solidFill>
                <a:latin typeface="Calibri" pitchFamily="34" charset="0"/>
                <a:ea typeface="Calibri" pitchFamily="34" charset="-122"/>
                <a:cs typeface="Calibri" pitchFamily="34" charset="-120"/>
              </a:rPr>
              <a:t>Zhang et al. 2023 (ASGCN)</a:t>
            </a:r>
            <a:endParaRPr lang="en-US" sz="1050" dirty="0"/>
          </a:p>
        </p:txBody>
      </p:sp>
      <p:sp>
        <p:nvSpPr>
          <p:cNvPr id="8" name="Text 6"/>
          <p:cNvSpPr txBox="1"/>
          <p:nvPr/>
        </p:nvSpPr>
        <p:spPr>
          <a:xfrm>
            <a:off x="2788920" y="749808"/>
            <a:ext cx="6035040" cy="512064"/>
          </a:xfrm>
          <a:prstGeom prst="rect">
            <a:avLst/>
          </a:prstGeom>
          <a:noFill/>
          <a:ln/>
        </p:spPr>
        <p:txBody>
          <a:bodyPr wrap="square" lIns="0" tIns="0" rIns="0" bIns="0" rtlCol="0" anchor="t"/>
          <a:lstStyle/>
          <a:p>
            <a:pPr indent="0" marL="0">
              <a:buNone/>
            </a:pPr>
            <a:r>
              <a:rPr lang="en-US" sz="1050" dirty="0">
                <a:solidFill>
                  <a:srgbClr val="000000"/>
                </a:solidFill>
                <a:latin typeface="Calibri" pitchFamily="34" charset="0"/>
                <a:ea typeface="Calibri" pitchFamily="34" charset="-122"/>
                <a:cs typeface="Calibri" pitchFamily="34" charset="-120"/>
              </a:rPr>
              <a:t>95.4% ASD classification from resting-state fNIRS using windows as short as 2.1 s: brief segments carry rich information</a:t>
            </a:r>
            <a:endParaRPr lang="en-US" sz="1050" dirty="0"/>
          </a:p>
        </p:txBody>
      </p:sp>
      <p:sp>
        <p:nvSpPr>
          <p:cNvPr id="9" name="Shape 7"/>
          <p:cNvSpPr/>
          <p:nvPr/>
        </p:nvSpPr>
        <p:spPr>
          <a:xfrm>
            <a:off x="320040" y="1261872"/>
            <a:ext cx="8503920" cy="0"/>
          </a:xfrm>
          <a:prstGeom prst="line">
            <a:avLst/>
          </a:prstGeom>
          <a:noFill/>
          <a:ln w="6350">
            <a:solidFill>
              <a:srgbClr val="CCCCCC"/>
            </a:solidFill>
            <a:prstDash val="solid"/>
          </a:ln>
        </p:spPr>
      </p:sp>
      <p:sp>
        <p:nvSpPr>
          <p:cNvPr id="10" name="Text 8"/>
          <p:cNvSpPr txBox="1"/>
          <p:nvPr/>
        </p:nvSpPr>
        <p:spPr>
          <a:xfrm>
            <a:off x="320040" y="1316736"/>
            <a:ext cx="2331720" cy="512064"/>
          </a:xfrm>
          <a:prstGeom prst="rect">
            <a:avLst/>
          </a:prstGeom>
          <a:noFill/>
          <a:ln/>
        </p:spPr>
        <p:txBody>
          <a:bodyPr wrap="square" lIns="0" tIns="0" rIns="0" bIns="0" rtlCol="0" anchor="t"/>
          <a:lstStyle/>
          <a:p>
            <a:pPr indent="0" marL="0">
              <a:buNone/>
            </a:pPr>
            <a:r>
              <a:rPr lang="en-US" sz="1050" b="1" dirty="0">
                <a:solidFill>
                  <a:srgbClr val="2E75B6"/>
                </a:solidFill>
                <a:latin typeface="Calibri" pitchFamily="34" charset="0"/>
                <a:ea typeface="Calibri" pitchFamily="34" charset="-122"/>
                <a:cs typeface="Calibri" pitchFamily="34" charset="-120"/>
              </a:rPr>
              <a:t>Cai et al. 2025 (EWE-GAT)</a:t>
            </a:r>
            <a:endParaRPr lang="en-US" sz="1050" dirty="0"/>
          </a:p>
        </p:txBody>
      </p:sp>
      <p:sp>
        <p:nvSpPr>
          <p:cNvPr id="11" name="Text 9"/>
          <p:cNvSpPr txBox="1"/>
          <p:nvPr/>
        </p:nvSpPr>
        <p:spPr>
          <a:xfrm>
            <a:off x="2788920" y="1316736"/>
            <a:ext cx="6035040" cy="512064"/>
          </a:xfrm>
          <a:prstGeom prst="rect">
            <a:avLst/>
          </a:prstGeom>
          <a:noFill/>
          <a:ln/>
        </p:spPr>
        <p:txBody>
          <a:bodyPr wrap="square" lIns="0" tIns="0" rIns="0" bIns="0" rtlCol="0" anchor="t"/>
          <a:lstStyle/>
          <a:p>
            <a:pPr indent="0" marL="0">
              <a:buNone/>
            </a:pPr>
            <a:r>
              <a:rPr lang="en-US" sz="1050" dirty="0">
                <a:solidFill>
                  <a:srgbClr val="000000"/>
                </a:solidFill>
                <a:latin typeface="Calibri" pitchFamily="34" charset="0"/>
                <a:ea typeface="Calibri" pitchFamily="34" charset="-122"/>
                <a:cs typeface="Calibri" pitchFamily="34" charset="-120"/>
              </a:rPr>
              <a:t>97.9% with graph attention on resting-state fNIRS, but trained and evaluated within the same time window</a:t>
            </a:r>
            <a:endParaRPr lang="en-US" sz="1050" dirty="0"/>
          </a:p>
        </p:txBody>
      </p:sp>
      <p:sp>
        <p:nvSpPr>
          <p:cNvPr id="12" name="Shape 10"/>
          <p:cNvSpPr/>
          <p:nvPr/>
        </p:nvSpPr>
        <p:spPr>
          <a:xfrm>
            <a:off x="320040" y="1828800"/>
            <a:ext cx="8503920" cy="0"/>
          </a:xfrm>
          <a:prstGeom prst="line">
            <a:avLst/>
          </a:prstGeom>
          <a:noFill/>
          <a:ln w="6350">
            <a:solidFill>
              <a:srgbClr val="CCCCCC"/>
            </a:solidFill>
            <a:prstDash val="solid"/>
          </a:ln>
        </p:spPr>
      </p:sp>
      <p:sp>
        <p:nvSpPr>
          <p:cNvPr id="13" name="Text 11"/>
          <p:cNvSpPr txBox="1"/>
          <p:nvPr/>
        </p:nvSpPr>
        <p:spPr>
          <a:xfrm>
            <a:off x="320040" y="1883664"/>
            <a:ext cx="2331720" cy="512064"/>
          </a:xfrm>
          <a:prstGeom prst="rect">
            <a:avLst/>
          </a:prstGeom>
          <a:noFill/>
          <a:ln/>
        </p:spPr>
        <p:txBody>
          <a:bodyPr wrap="square" lIns="0" tIns="0" rIns="0" bIns="0" rtlCol="0" anchor="t"/>
          <a:lstStyle/>
          <a:p>
            <a:pPr indent="0" marL="0">
              <a:buNone/>
            </a:pPr>
            <a:r>
              <a:rPr lang="en-US" sz="1050" b="1" dirty="0">
                <a:solidFill>
                  <a:srgbClr val="2E75B6"/>
                </a:solidFill>
                <a:latin typeface="Calibri" pitchFamily="34" charset="0"/>
                <a:ea typeface="Calibri" pitchFamily="34" charset="-122"/>
                <a:cs typeface="Calibri" pitchFamily="34" charset="-120"/>
              </a:rPr>
              <a:t>Yang et al. 2024 (HD-DOT)</a:t>
            </a:r>
            <a:endParaRPr lang="en-US" sz="1050" dirty="0"/>
          </a:p>
        </p:txBody>
      </p:sp>
      <p:sp>
        <p:nvSpPr>
          <p:cNvPr id="14" name="Text 12"/>
          <p:cNvSpPr txBox="1"/>
          <p:nvPr/>
        </p:nvSpPr>
        <p:spPr>
          <a:xfrm>
            <a:off x="2788920" y="1883664"/>
            <a:ext cx="6035040" cy="512064"/>
          </a:xfrm>
          <a:prstGeom prst="rect">
            <a:avLst/>
          </a:prstGeom>
          <a:noFill/>
          <a:ln/>
        </p:spPr>
        <p:txBody>
          <a:bodyPr wrap="square" lIns="0" tIns="0" rIns="0" bIns="0" rtlCol="0" anchor="t"/>
          <a:lstStyle/>
          <a:p>
            <a:pPr indent="0" marL="0">
              <a:buNone/>
            </a:pPr>
            <a:r>
              <a:rPr lang="en-US" sz="1050" dirty="0">
                <a:solidFill>
                  <a:srgbClr val="000000"/>
                </a:solidFill>
                <a:latin typeface="Calibri" pitchFamily="34" charset="0"/>
                <a:ea typeface="Calibri" pitchFamily="34" charset="-122"/>
                <a:cs typeface="Calibri" pitchFamily="34" charset="-120"/>
              </a:rPr>
              <a:t>Biological motion viewing produces robust, regionally specific activation differences between autistic and non-autistic children</a:t>
            </a:r>
            <a:endParaRPr lang="en-US" sz="1050" dirty="0"/>
          </a:p>
        </p:txBody>
      </p:sp>
      <p:sp>
        <p:nvSpPr>
          <p:cNvPr id="15" name="Shape 13"/>
          <p:cNvSpPr/>
          <p:nvPr/>
        </p:nvSpPr>
        <p:spPr>
          <a:xfrm>
            <a:off x="320040" y="2395728"/>
            <a:ext cx="8503920" cy="0"/>
          </a:xfrm>
          <a:prstGeom prst="line">
            <a:avLst/>
          </a:prstGeom>
          <a:noFill/>
          <a:ln w="6350">
            <a:solidFill>
              <a:srgbClr val="CCCCCC"/>
            </a:solidFill>
            <a:prstDash val="solid"/>
          </a:ln>
        </p:spPr>
      </p:sp>
      <p:sp>
        <p:nvSpPr>
          <p:cNvPr id="16" name="Text 14"/>
          <p:cNvSpPr txBox="1"/>
          <p:nvPr/>
        </p:nvSpPr>
        <p:spPr>
          <a:xfrm>
            <a:off x="320040" y="2450592"/>
            <a:ext cx="2331720" cy="512064"/>
          </a:xfrm>
          <a:prstGeom prst="rect">
            <a:avLst/>
          </a:prstGeom>
          <a:noFill/>
          <a:ln/>
        </p:spPr>
        <p:txBody>
          <a:bodyPr wrap="square" lIns="0" tIns="0" rIns="0" bIns="0" rtlCol="0" anchor="t"/>
          <a:lstStyle/>
          <a:p>
            <a:pPr indent="0" marL="0">
              <a:buNone/>
            </a:pPr>
            <a:r>
              <a:rPr lang="en-US" sz="1050" b="1" dirty="0">
                <a:solidFill>
                  <a:srgbClr val="2E75B6"/>
                </a:solidFill>
                <a:latin typeface="Calibri" pitchFamily="34" charset="0"/>
                <a:ea typeface="Calibri" pitchFamily="34" charset="-122"/>
                <a:cs typeface="Calibri" pitchFamily="34" charset="-120"/>
              </a:rPr>
              <a:t>Lin et al. 2024 (EEG-fNIRS)</a:t>
            </a:r>
            <a:endParaRPr lang="en-US" sz="1050" dirty="0"/>
          </a:p>
        </p:txBody>
      </p:sp>
      <p:sp>
        <p:nvSpPr>
          <p:cNvPr id="17" name="Text 15"/>
          <p:cNvSpPr txBox="1"/>
          <p:nvPr/>
        </p:nvSpPr>
        <p:spPr>
          <a:xfrm>
            <a:off x="2788920" y="2450592"/>
            <a:ext cx="6035040" cy="512064"/>
          </a:xfrm>
          <a:prstGeom prst="rect">
            <a:avLst/>
          </a:prstGeom>
          <a:noFill/>
          <a:ln/>
        </p:spPr>
        <p:txBody>
          <a:bodyPr wrap="square" lIns="0" tIns="0" rIns="0" bIns="0" rtlCol="0" anchor="t"/>
          <a:lstStyle/>
          <a:p>
            <a:pPr indent="0" marL="0">
              <a:buNone/>
            </a:pPr>
            <a:r>
              <a:rPr lang="en-US" sz="1050" dirty="0">
                <a:solidFill>
                  <a:srgbClr val="000000"/>
                </a:solidFill>
                <a:latin typeface="Calibri" pitchFamily="34" charset="0"/>
                <a:ea typeface="Calibri" pitchFamily="34" charset="-122"/>
                <a:cs typeface="Calibri" pitchFamily="34" charset="-120"/>
              </a:rPr>
              <a:t>Subject-specific HRF modeling significantly improves neurovascular coupling characterization: inter-individual variability is large</a:t>
            </a:r>
            <a:endParaRPr lang="en-US" sz="1050" dirty="0"/>
          </a:p>
        </p:txBody>
      </p:sp>
      <p:sp>
        <p:nvSpPr>
          <p:cNvPr id="18" name="Shape 16"/>
          <p:cNvSpPr/>
          <p:nvPr/>
        </p:nvSpPr>
        <p:spPr>
          <a:xfrm>
            <a:off x="320040" y="2962656"/>
            <a:ext cx="8503920" cy="0"/>
          </a:xfrm>
          <a:prstGeom prst="line">
            <a:avLst/>
          </a:prstGeom>
          <a:noFill/>
          <a:ln w="6350">
            <a:solidFill>
              <a:srgbClr val="CCCCCC"/>
            </a:solidFill>
            <a:prstDash val="solid"/>
          </a:ln>
        </p:spPr>
      </p:sp>
      <p:sp>
        <p:nvSpPr>
          <p:cNvPr id="19" name="Text 17"/>
          <p:cNvSpPr txBox="1"/>
          <p:nvPr/>
        </p:nvSpPr>
        <p:spPr>
          <a:xfrm>
            <a:off x="320040" y="3017520"/>
            <a:ext cx="2331720" cy="512064"/>
          </a:xfrm>
          <a:prstGeom prst="rect">
            <a:avLst/>
          </a:prstGeom>
          <a:noFill/>
          <a:ln/>
        </p:spPr>
        <p:txBody>
          <a:bodyPr wrap="square" lIns="0" tIns="0" rIns="0" bIns="0" rtlCol="0" anchor="t"/>
          <a:lstStyle/>
          <a:p>
            <a:pPr indent="0" marL="0">
              <a:buNone/>
            </a:pPr>
            <a:r>
              <a:rPr lang="en-US" sz="1050" b="1" dirty="0">
                <a:solidFill>
                  <a:srgbClr val="2E75B6"/>
                </a:solidFill>
                <a:latin typeface="Calibri" pitchFamily="34" charset="0"/>
                <a:ea typeface="Calibri" pitchFamily="34" charset="-122"/>
                <a:cs typeface="Calibri" pitchFamily="34" charset="-120"/>
              </a:rPr>
              <a:t>Jing 2023 · Lyu 2021 · Feng 2025</a:t>
            </a:r>
            <a:endParaRPr lang="en-US" sz="1050" dirty="0"/>
          </a:p>
        </p:txBody>
      </p:sp>
      <p:sp>
        <p:nvSpPr>
          <p:cNvPr id="20" name="Text 18"/>
          <p:cNvSpPr txBox="1"/>
          <p:nvPr/>
        </p:nvSpPr>
        <p:spPr>
          <a:xfrm>
            <a:off x="2788920" y="3017520"/>
            <a:ext cx="6035040" cy="512064"/>
          </a:xfrm>
          <a:prstGeom prst="rect">
            <a:avLst/>
          </a:prstGeom>
          <a:noFill/>
          <a:ln/>
        </p:spPr>
        <p:txBody>
          <a:bodyPr wrap="square" lIns="0" tIns="0" rIns="0" bIns="0" rtlCol="0" anchor="t"/>
          <a:lstStyle/>
          <a:p>
            <a:pPr indent="0" marL="0">
              <a:buNone/>
            </a:pPr>
            <a:r>
              <a:rPr lang="en-US" sz="1050" dirty="0">
                <a:solidFill>
                  <a:srgbClr val="000000"/>
                </a:solidFill>
                <a:latin typeface="Calibri" pitchFamily="34" charset="0"/>
                <a:ea typeface="Calibri" pitchFamily="34" charset="-122"/>
                <a:cs typeface="Calibri" pitchFamily="34" charset="-120"/>
              </a:rPr>
              <a:t>Cross-subject transfer in fNIRS degrades without adaptation; domain alignment recovers much of it, but temporal shift is untouched</a:t>
            </a:r>
            <a:endParaRPr lang="en-US" sz="1050" dirty="0"/>
          </a:p>
        </p:txBody>
      </p:sp>
      <p:sp>
        <p:nvSpPr>
          <p:cNvPr id="21" name="Shape 19"/>
          <p:cNvSpPr/>
          <p:nvPr/>
        </p:nvSpPr>
        <p:spPr>
          <a:xfrm>
            <a:off x="320040" y="3529584"/>
            <a:ext cx="8503920" cy="0"/>
          </a:xfrm>
          <a:prstGeom prst="line">
            <a:avLst/>
          </a:prstGeom>
          <a:noFill/>
          <a:ln w="6350">
            <a:solidFill>
              <a:srgbClr val="CCCCCC"/>
            </a:solidFill>
            <a:prstDash val="solid"/>
          </a:ln>
        </p:spPr>
      </p:sp>
      <p:sp>
        <p:nvSpPr>
          <p:cNvPr id="22" name="Shape 20"/>
          <p:cNvSpPr/>
          <p:nvPr/>
        </p:nvSpPr>
        <p:spPr>
          <a:xfrm>
            <a:off x="320040" y="3675888"/>
            <a:ext cx="8503920" cy="566928"/>
          </a:xfrm>
          <a:prstGeom prst="rect">
            <a:avLst/>
          </a:prstGeom>
          <a:solidFill>
            <a:srgbClr val="EDF2F9"/>
          </a:solidFill>
          <a:ln w="12700">
            <a:solidFill>
              <a:srgbClr val="2E75B6"/>
            </a:solidFill>
            <a:prstDash val="solid"/>
          </a:ln>
        </p:spPr>
      </p:sp>
      <p:sp>
        <p:nvSpPr>
          <p:cNvPr id="23" name="Text 21"/>
          <p:cNvSpPr txBox="1"/>
          <p:nvPr/>
        </p:nvSpPr>
        <p:spPr>
          <a:xfrm>
            <a:off x="502920" y="3703320"/>
            <a:ext cx="8138160" cy="512064"/>
          </a:xfrm>
          <a:prstGeom prst="rect">
            <a:avLst/>
          </a:prstGeom>
          <a:noFill/>
          <a:ln/>
        </p:spPr>
        <p:txBody>
          <a:bodyPr wrap="square" lIns="0" tIns="0" rIns="0" bIns="0" rtlCol="0" anchor="ctr"/>
          <a:lstStyle/>
          <a:p>
            <a:pPr indent="0" marL="0">
              <a:buNone/>
            </a:pPr>
            <a:r>
              <a:rPr lang="en-US" sz="1100" b="1" dirty="0">
                <a:solidFill>
                  <a:srgbClr val="1F3864"/>
                </a:solidFill>
                <a:latin typeface="Calibri" pitchFamily="34" charset="0"/>
                <a:ea typeface="Calibri" pitchFamily="34" charset="-122"/>
                <a:cs typeface="Calibri" pitchFamily="34" charset="-120"/>
              </a:rPr>
              <a:t>Gap: prior fNIRS-ASD studies uniformly evaluate within one temporal window; cross-time-window generalization has never been tested.</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20040" y="146304"/>
            <a:ext cx="8503920" cy="384048"/>
          </a:xfrm>
          <a:prstGeom prst="rect">
            <a:avLst/>
          </a:prstGeom>
          <a:noFill/>
          <a:ln/>
        </p:spPr>
        <p:txBody>
          <a:bodyPr wrap="square" lIns="0" tIns="0" rIns="0" bIns="0" rtlCol="0" anchor="ctr"/>
          <a:lstStyle/>
          <a:p>
            <a:pPr indent="0" marL="0">
              <a:buNone/>
            </a:pPr>
            <a:r>
              <a:rPr lang="en-US" sz="2000" b="1" dirty="0">
                <a:solidFill>
                  <a:srgbClr val="1F3864"/>
                </a:solidFill>
                <a:latin typeface="Calibri" pitchFamily="34" charset="0"/>
                <a:ea typeface="Calibri" pitchFamily="34" charset="-122"/>
                <a:cs typeface="Calibri" pitchFamily="34" charset="-120"/>
              </a:rPr>
              <a:t>Dataset and Biological Motion Paradigm</a:t>
            </a:r>
            <a:endParaRPr lang="en-US" sz="2000" dirty="0"/>
          </a:p>
        </p:txBody>
      </p:sp>
      <p:sp>
        <p:nvSpPr>
          <p:cNvPr id="3" name="Shape 1"/>
          <p:cNvSpPr/>
          <p:nvPr/>
        </p:nvSpPr>
        <p:spPr>
          <a:xfrm>
            <a:off x="320040" y="566928"/>
            <a:ext cx="8503920" cy="0"/>
          </a:xfrm>
          <a:prstGeom prst="line">
            <a:avLst/>
          </a:prstGeom>
          <a:noFill/>
          <a:ln w="15875">
            <a:solidFill>
              <a:srgbClr val="2E75B6"/>
            </a:solidFill>
            <a:prstDash val="solid"/>
          </a:ln>
        </p:spPr>
      </p:sp>
      <p:sp>
        <p:nvSpPr>
          <p:cNvPr id="4" name="Shape 2"/>
          <p:cNvSpPr/>
          <p:nvPr/>
        </p:nvSpPr>
        <p:spPr>
          <a:xfrm>
            <a:off x="320040" y="4828032"/>
            <a:ext cx="8503920" cy="0"/>
          </a:xfrm>
          <a:prstGeom prst="line">
            <a:avLst/>
          </a:prstGeom>
          <a:noFill/>
          <a:ln w="9525">
            <a:solidFill>
              <a:srgbClr val="CCCCCC"/>
            </a:solidFill>
            <a:prstDash val="solid"/>
          </a:ln>
        </p:spPr>
      </p:sp>
      <p:sp>
        <p:nvSpPr>
          <p:cNvPr id="5" name="Text 3"/>
          <p:cNvSpPr txBox="1"/>
          <p:nvPr/>
        </p:nvSpPr>
        <p:spPr>
          <a:xfrm>
            <a:off x="320040" y="4864608"/>
            <a:ext cx="3657600" cy="228600"/>
          </a:xfrm>
          <a:prstGeom prst="rect">
            <a:avLst/>
          </a:prstGeom>
          <a:noFill/>
          <a:ln/>
        </p:spPr>
        <p:txBody>
          <a:bodyPr wrap="square" lIns="0" tIns="0" rIns="0" bIns="0" rtlCol="0" anchor="ctr"/>
          <a:lstStyle/>
          <a:p>
            <a:pPr indent="0" marL="0">
              <a:buNone/>
            </a:pPr>
            <a:r>
              <a:rPr lang="en-US" sz="800" dirty="0">
                <a:solidFill>
                  <a:srgbClr val="808080"/>
                </a:solidFill>
                <a:latin typeface="Calibri" pitchFamily="34" charset="0"/>
                <a:ea typeface="Calibri" pitchFamily="34" charset="-122"/>
                <a:cs typeface="Calibri" pitchFamily="34" charset="-120"/>
              </a:rPr>
              <a:t>IEEE SMC 2026 · Bellevue, WA</a:t>
            </a:r>
            <a:endParaRPr lang="en-US" sz="800" dirty="0"/>
          </a:p>
        </p:txBody>
      </p:sp>
      <p:sp>
        <p:nvSpPr>
          <p:cNvPr id="6" name="Text 4"/>
          <p:cNvSpPr txBox="1"/>
          <p:nvPr/>
        </p:nvSpPr>
        <p:spPr>
          <a:xfrm>
            <a:off x="8458200" y="4864608"/>
            <a:ext cx="365760" cy="228600"/>
          </a:xfrm>
          <a:prstGeom prst="rect">
            <a:avLst/>
          </a:prstGeom>
          <a:noFill/>
          <a:ln/>
        </p:spPr>
        <p:txBody>
          <a:bodyPr wrap="square" lIns="0" tIns="0" rIns="0" bIns="0" rtlCol="0" anchor="ctr"/>
          <a:lstStyle/>
          <a:p>
            <a:pPr algn="r" indent="0" marL="0">
              <a:buNone/>
            </a:pPr>
            <a:r>
              <a:rPr lang="en-US" sz="800" dirty="0">
                <a:solidFill>
                  <a:srgbClr val="808080"/>
                </a:solidFill>
                <a:latin typeface="Calibri" pitchFamily="34" charset="0"/>
                <a:ea typeface="Calibri" pitchFamily="34" charset="-122"/>
                <a:cs typeface="Calibri" pitchFamily="34" charset="-120"/>
              </a:rPr>
              <a:t>4</a:t>
            </a:r>
            <a:endParaRPr lang="en-US" sz="800" dirty="0"/>
          </a:p>
        </p:txBody>
      </p:sp>
      <p:sp>
        <p:nvSpPr>
          <p:cNvPr id="7" name="Shape 5"/>
          <p:cNvSpPr/>
          <p:nvPr/>
        </p:nvSpPr>
        <p:spPr>
          <a:xfrm>
            <a:off x="320040" y="786384"/>
            <a:ext cx="1691640" cy="438912"/>
          </a:xfrm>
          <a:prstGeom prst="rect">
            <a:avLst/>
          </a:prstGeom>
          <a:solidFill>
            <a:srgbClr val="EDF2F9"/>
          </a:solidFill>
          <a:ln/>
        </p:spPr>
      </p:sp>
      <p:sp>
        <p:nvSpPr>
          <p:cNvPr id="8" name="Text 6"/>
          <p:cNvSpPr txBox="1"/>
          <p:nvPr/>
        </p:nvSpPr>
        <p:spPr>
          <a:xfrm>
            <a:off x="429768" y="786384"/>
            <a:ext cx="1508760" cy="438912"/>
          </a:xfrm>
          <a:prstGeom prst="rect">
            <a:avLst/>
          </a:prstGeom>
          <a:noFill/>
          <a:ln/>
        </p:spPr>
        <p:txBody>
          <a:bodyPr wrap="square" lIns="0" tIns="0" rIns="0" bIns="0" rtlCol="0" anchor="ctr"/>
          <a:lstStyle/>
          <a:p>
            <a:pPr indent="0" marL="0">
              <a:buNone/>
            </a:pPr>
            <a:r>
              <a:rPr lang="en-US" sz="1050" b="1" dirty="0">
                <a:solidFill>
                  <a:srgbClr val="2E75B6"/>
                </a:solidFill>
                <a:latin typeface="Calibri" pitchFamily="34" charset="0"/>
                <a:ea typeface="Calibri" pitchFamily="34" charset="-122"/>
                <a:cs typeface="Calibri" pitchFamily="34" charset="-120"/>
              </a:rPr>
              <a:t>Participants</a:t>
            </a:r>
            <a:endParaRPr lang="en-US" sz="1050" dirty="0"/>
          </a:p>
        </p:txBody>
      </p:sp>
      <p:sp>
        <p:nvSpPr>
          <p:cNvPr id="9" name="Text 7"/>
          <p:cNvSpPr txBox="1"/>
          <p:nvPr/>
        </p:nvSpPr>
        <p:spPr>
          <a:xfrm>
            <a:off x="2194560" y="786384"/>
            <a:ext cx="4572000" cy="438912"/>
          </a:xfrm>
          <a:prstGeom prst="rect">
            <a:avLst/>
          </a:prstGeom>
          <a:noFill/>
          <a:ln/>
        </p:spPr>
        <p:txBody>
          <a:bodyPr wrap="square" lIns="0" tIns="0" rIns="0" bIns="0" rtlCol="0" anchor="ctr"/>
          <a:lstStyle/>
          <a:p>
            <a:pPr indent="0" marL="0">
              <a:buNone/>
            </a:pPr>
            <a:r>
              <a:rPr lang="en-US" sz="1050" dirty="0">
                <a:solidFill>
                  <a:srgbClr val="000000"/>
                </a:solidFill>
                <a:latin typeface="Calibri" pitchFamily="34" charset="0"/>
                <a:ea typeface="Calibri" pitchFamily="34" charset="-122"/>
                <a:cs typeface="Calibri" pitchFamily="34" charset="-120"/>
              </a:rPr>
              <a:t>N = 124 children (63 ASD / 61 TD), ages 4-16; matched on age; differ in sex and IQ</a:t>
            </a:r>
            <a:endParaRPr lang="en-US" sz="1050" dirty="0"/>
          </a:p>
        </p:txBody>
      </p:sp>
      <p:sp>
        <p:nvSpPr>
          <p:cNvPr id="10" name="Shape 8"/>
          <p:cNvSpPr/>
          <p:nvPr/>
        </p:nvSpPr>
        <p:spPr>
          <a:xfrm>
            <a:off x="2194560" y="1225296"/>
            <a:ext cx="4572000" cy="0"/>
          </a:xfrm>
          <a:prstGeom prst="line">
            <a:avLst/>
          </a:prstGeom>
          <a:noFill/>
          <a:ln w="6350">
            <a:solidFill>
              <a:srgbClr val="CCCCCC"/>
            </a:solidFill>
            <a:prstDash val="solid"/>
          </a:ln>
        </p:spPr>
      </p:sp>
      <p:sp>
        <p:nvSpPr>
          <p:cNvPr id="11" name="Shape 9"/>
          <p:cNvSpPr/>
          <p:nvPr/>
        </p:nvSpPr>
        <p:spPr>
          <a:xfrm>
            <a:off x="320040" y="1298448"/>
            <a:ext cx="1691640" cy="438912"/>
          </a:xfrm>
          <a:prstGeom prst="rect">
            <a:avLst/>
          </a:prstGeom>
          <a:solidFill>
            <a:srgbClr val="EDF2F9"/>
          </a:solidFill>
          <a:ln/>
        </p:spPr>
      </p:sp>
      <p:sp>
        <p:nvSpPr>
          <p:cNvPr id="12" name="Text 10"/>
          <p:cNvSpPr txBox="1"/>
          <p:nvPr/>
        </p:nvSpPr>
        <p:spPr>
          <a:xfrm>
            <a:off x="429768" y="1298448"/>
            <a:ext cx="1508760" cy="438912"/>
          </a:xfrm>
          <a:prstGeom prst="rect">
            <a:avLst/>
          </a:prstGeom>
          <a:noFill/>
          <a:ln/>
        </p:spPr>
        <p:txBody>
          <a:bodyPr wrap="square" lIns="0" tIns="0" rIns="0" bIns="0" rtlCol="0" anchor="ctr"/>
          <a:lstStyle/>
          <a:p>
            <a:pPr indent="0" marL="0">
              <a:buNone/>
            </a:pPr>
            <a:r>
              <a:rPr lang="en-US" sz="1050" b="1" dirty="0">
                <a:solidFill>
                  <a:srgbClr val="2E75B6"/>
                </a:solidFill>
                <a:latin typeface="Calibri" pitchFamily="34" charset="0"/>
                <a:ea typeface="Calibri" pitchFamily="34" charset="-122"/>
                <a:cs typeface="Calibri" pitchFamily="34" charset="-120"/>
              </a:rPr>
              <a:t>Site</a:t>
            </a:r>
            <a:endParaRPr lang="en-US" sz="1050" dirty="0"/>
          </a:p>
        </p:txBody>
      </p:sp>
      <p:sp>
        <p:nvSpPr>
          <p:cNvPr id="13" name="Text 11"/>
          <p:cNvSpPr txBox="1"/>
          <p:nvPr/>
        </p:nvSpPr>
        <p:spPr>
          <a:xfrm>
            <a:off x="2194560" y="1298448"/>
            <a:ext cx="4572000" cy="438912"/>
          </a:xfrm>
          <a:prstGeom prst="rect">
            <a:avLst/>
          </a:prstGeom>
          <a:noFill/>
          <a:ln/>
        </p:spPr>
        <p:txBody>
          <a:bodyPr wrap="square" lIns="0" tIns="0" rIns="0" bIns="0" rtlCol="0" anchor="ctr"/>
          <a:lstStyle/>
          <a:p>
            <a:pPr indent="0" marL="0">
              <a:buNone/>
            </a:pPr>
            <a:r>
              <a:rPr lang="en-US" sz="1050" dirty="0">
                <a:solidFill>
                  <a:srgbClr val="000000"/>
                </a:solidFill>
                <a:latin typeface="Calibri" pitchFamily="34" charset="0"/>
                <a:ea typeface="Calibri" pitchFamily="34" charset="-122"/>
                <a:cs typeface="Calibri" pitchFamily="34" charset="-120"/>
              </a:rPr>
              <a:t>Seattle Children's Hospital, IRB-approved, guardian informed consent</a:t>
            </a:r>
            <a:endParaRPr lang="en-US" sz="1050" dirty="0"/>
          </a:p>
        </p:txBody>
      </p:sp>
      <p:sp>
        <p:nvSpPr>
          <p:cNvPr id="14" name="Shape 12"/>
          <p:cNvSpPr/>
          <p:nvPr/>
        </p:nvSpPr>
        <p:spPr>
          <a:xfrm>
            <a:off x="2194560" y="1737360"/>
            <a:ext cx="4572000" cy="0"/>
          </a:xfrm>
          <a:prstGeom prst="line">
            <a:avLst/>
          </a:prstGeom>
          <a:noFill/>
          <a:ln w="6350">
            <a:solidFill>
              <a:srgbClr val="CCCCCC"/>
            </a:solidFill>
            <a:prstDash val="solid"/>
          </a:ln>
        </p:spPr>
      </p:sp>
      <p:sp>
        <p:nvSpPr>
          <p:cNvPr id="15" name="Shape 13"/>
          <p:cNvSpPr/>
          <p:nvPr/>
        </p:nvSpPr>
        <p:spPr>
          <a:xfrm>
            <a:off x="320040" y="1810512"/>
            <a:ext cx="1691640" cy="438912"/>
          </a:xfrm>
          <a:prstGeom prst="rect">
            <a:avLst/>
          </a:prstGeom>
          <a:solidFill>
            <a:srgbClr val="EDF2F9"/>
          </a:solidFill>
          <a:ln/>
        </p:spPr>
      </p:sp>
      <p:sp>
        <p:nvSpPr>
          <p:cNvPr id="16" name="Text 14"/>
          <p:cNvSpPr txBox="1"/>
          <p:nvPr/>
        </p:nvSpPr>
        <p:spPr>
          <a:xfrm>
            <a:off x="429768" y="1810512"/>
            <a:ext cx="1508760" cy="438912"/>
          </a:xfrm>
          <a:prstGeom prst="rect">
            <a:avLst/>
          </a:prstGeom>
          <a:noFill/>
          <a:ln/>
        </p:spPr>
        <p:txBody>
          <a:bodyPr wrap="square" lIns="0" tIns="0" rIns="0" bIns="0" rtlCol="0" anchor="ctr"/>
          <a:lstStyle/>
          <a:p>
            <a:pPr indent="0" marL="0">
              <a:buNone/>
            </a:pPr>
            <a:r>
              <a:rPr lang="en-US" sz="1050" b="1" dirty="0">
                <a:solidFill>
                  <a:srgbClr val="2E75B6"/>
                </a:solidFill>
                <a:latin typeface="Calibri" pitchFamily="34" charset="0"/>
                <a:ea typeface="Calibri" pitchFamily="34" charset="-122"/>
                <a:cs typeface="Calibri" pitchFamily="34" charset="-120"/>
              </a:rPr>
              <a:t>Stimuli</a:t>
            </a:r>
            <a:endParaRPr lang="en-US" sz="1050" dirty="0"/>
          </a:p>
        </p:txBody>
      </p:sp>
      <p:sp>
        <p:nvSpPr>
          <p:cNvPr id="17" name="Text 15"/>
          <p:cNvSpPr txBox="1"/>
          <p:nvPr/>
        </p:nvSpPr>
        <p:spPr>
          <a:xfrm>
            <a:off x="2194560" y="1810512"/>
            <a:ext cx="4572000" cy="438912"/>
          </a:xfrm>
          <a:prstGeom prst="rect">
            <a:avLst/>
          </a:prstGeom>
          <a:noFill/>
          <a:ln/>
        </p:spPr>
        <p:txBody>
          <a:bodyPr wrap="square" lIns="0" tIns="0" rIns="0" bIns="0" rtlCol="0" anchor="ctr"/>
          <a:lstStyle/>
          <a:p>
            <a:pPr indent="0" marL="0">
              <a:buNone/>
            </a:pPr>
            <a:r>
              <a:rPr lang="en-US" sz="1050" dirty="0">
                <a:solidFill>
                  <a:srgbClr val="000000"/>
                </a:solidFill>
                <a:latin typeface="Calibri" pitchFamily="34" charset="0"/>
                <a:ea typeface="Calibri" pitchFamily="34" charset="-122"/>
                <a:cs typeface="Calibri" pitchFamily="34" charset="-120"/>
              </a:rPr>
              <a:t>15 s point-light walker (PLW) clips: happy, angry, fearful, neutral, rotation control</a:t>
            </a:r>
            <a:endParaRPr lang="en-US" sz="1050" dirty="0"/>
          </a:p>
        </p:txBody>
      </p:sp>
      <p:sp>
        <p:nvSpPr>
          <p:cNvPr id="18" name="Shape 16"/>
          <p:cNvSpPr/>
          <p:nvPr/>
        </p:nvSpPr>
        <p:spPr>
          <a:xfrm>
            <a:off x="2194560" y="2249424"/>
            <a:ext cx="4572000" cy="0"/>
          </a:xfrm>
          <a:prstGeom prst="line">
            <a:avLst/>
          </a:prstGeom>
          <a:noFill/>
          <a:ln w="6350">
            <a:solidFill>
              <a:srgbClr val="CCCCCC"/>
            </a:solidFill>
            <a:prstDash val="solid"/>
          </a:ln>
        </p:spPr>
      </p:sp>
      <p:sp>
        <p:nvSpPr>
          <p:cNvPr id="19" name="Shape 17"/>
          <p:cNvSpPr/>
          <p:nvPr/>
        </p:nvSpPr>
        <p:spPr>
          <a:xfrm>
            <a:off x="320040" y="2322576"/>
            <a:ext cx="1691640" cy="438912"/>
          </a:xfrm>
          <a:prstGeom prst="rect">
            <a:avLst/>
          </a:prstGeom>
          <a:solidFill>
            <a:srgbClr val="EDF2F9"/>
          </a:solidFill>
          <a:ln/>
        </p:spPr>
      </p:sp>
      <p:sp>
        <p:nvSpPr>
          <p:cNvPr id="20" name="Text 18"/>
          <p:cNvSpPr txBox="1"/>
          <p:nvPr/>
        </p:nvSpPr>
        <p:spPr>
          <a:xfrm>
            <a:off x="429768" y="2322576"/>
            <a:ext cx="1508760" cy="438912"/>
          </a:xfrm>
          <a:prstGeom prst="rect">
            <a:avLst/>
          </a:prstGeom>
          <a:noFill/>
          <a:ln/>
        </p:spPr>
        <p:txBody>
          <a:bodyPr wrap="square" lIns="0" tIns="0" rIns="0" bIns="0" rtlCol="0" anchor="ctr"/>
          <a:lstStyle/>
          <a:p>
            <a:pPr indent="0" marL="0">
              <a:buNone/>
            </a:pPr>
            <a:r>
              <a:rPr lang="en-US" sz="1050" b="1" dirty="0">
                <a:solidFill>
                  <a:srgbClr val="2E75B6"/>
                </a:solidFill>
                <a:latin typeface="Calibri" pitchFamily="34" charset="0"/>
                <a:ea typeface="Calibri" pitchFamily="34" charset="-122"/>
                <a:cs typeface="Calibri" pitchFamily="34" charset="-120"/>
              </a:rPr>
              <a:t>Quality control</a:t>
            </a:r>
            <a:endParaRPr lang="en-US" sz="1050" dirty="0"/>
          </a:p>
        </p:txBody>
      </p:sp>
      <p:sp>
        <p:nvSpPr>
          <p:cNvPr id="21" name="Text 19"/>
          <p:cNvSpPr txBox="1"/>
          <p:nvPr/>
        </p:nvSpPr>
        <p:spPr>
          <a:xfrm>
            <a:off x="2194560" y="2322576"/>
            <a:ext cx="4572000" cy="438912"/>
          </a:xfrm>
          <a:prstGeom prst="rect">
            <a:avLst/>
          </a:prstGeom>
          <a:noFill/>
          <a:ln/>
        </p:spPr>
        <p:txBody>
          <a:bodyPr wrap="square" lIns="0" tIns="0" rIns="0" bIns="0" rtlCol="0" anchor="ctr"/>
          <a:lstStyle/>
          <a:p>
            <a:pPr indent="0" marL="0">
              <a:buNone/>
            </a:pPr>
            <a:r>
              <a:rPr lang="en-US" sz="1050" dirty="0">
                <a:solidFill>
                  <a:srgbClr val="000000"/>
                </a:solidFill>
                <a:latin typeface="Calibri" pitchFamily="34" charset="0"/>
                <a:ea typeface="Calibri" pitchFamily="34" charset="-122"/>
                <a:cs typeface="Calibri" pitchFamily="34" charset="-120"/>
              </a:rPr>
              <a:t>Trials with &gt;35% invalid behavioral monitoring samples excluded (~15% of trials)</a:t>
            </a:r>
            <a:endParaRPr lang="en-US" sz="1050" dirty="0"/>
          </a:p>
        </p:txBody>
      </p:sp>
      <p:sp>
        <p:nvSpPr>
          <p:cNvPr id="22" name="Shape 20"/>
          <p:cNvSpPr/>
          <p:nvPr/>
        </p:nvSpPr>
        <p:spPr>
          <a:xfrm>
            <a:off x="2194560" y="2761488"/>
            <a:ext cx="4572000" cy="0"/>
          </a:xfrm>
          <a:prstGeom prst="line">
            <a:avLst/>
          </a:prstGeom>
          <a:noFill/>
          <a:ln w="6350">
            <a:solidFill>
              <a:srgbClr val="CCCCCC"/>
            </a:solidFill>
            <a:prstDash val="solid"/>
          </a:ln>
        </p:spPr>
      </p:sp>
      <p:sp>
        <p:nvSpPr>
          <p:cNvPr id="23" name="Shape 21"/>
          <p:cNvSpPr/>
          <p:nvPr/>
        </p:nvSpPr>
        <p:spPr>
          <a:xfrm>
            <a:off x="320040" y="2834640"/>
            <a:ext cx="1691640" cy="438912"/>
          </a:xfrm>
          <a:prstGeom prst="rect">
            <a:avLst/>
          </a:prstGeom>
          <a:solidFill>
            <a:srgbClr val="EDF2F9"/>
          </a:solidFill>
          <a:ln/>
        </p:spPr>
      </p:sp>
      <p:sp>
        <p:nvSpPr>
          <p:cNvPr id="24" name="Text 22"/>
          <p:cNvSpPr txBox="1"/>
          <p:nvPr/>
        </p:nvSpPr>
        <p:spPr>
          <a:xfrm>
            <a:off x="429768" y="2834640"/>
            <a:ext cx="1508760" cy="438912"/>
          </a:xfrm>
          <a:prstGeom prst="rect">
            <a:avLst/>
          </a:prstGeom>
          <a:noFill/>
          <a:ln/>
        </p:spPr>
        <p:txBody>
          <a:bodyPr wrap="square" lIns="0" tIns="0" rIns="0" bIns="0" rtlCol="0" anchor="ctr"/>
          <a:lstStyle/>
          <a:p>
            <a:pPr indent="0" marL="0">
              <a:buNone/>
            </a:pPr>
            <a:r>
              <a:rPr lang="en-US" sz="1050" b="1" dirty="0">
                <a:solidFill>
                  <a:srgbClr val="2E75B6"/>
                </a:solidFill>
                <a:latin typeface="Calibri" pitchFamily="34" charset="0"/>
                <a:ea typeface="Calibri" pitchFamily="34" charset="-122"/>
                <a:cs typeface="Calibri" pitchFamily="34" charset="-120"/>
              </a:rPr>
              <a:t>Windowing</a:t>
            </a:r>
            <a:endParaRPr lang="en-US" sz="1050" dirty="0"/>
          </a:p>
        </p:txBody>
      </p:sp>
      <p:sp>
        <p:nvSpPr>
          <p:cNvPr id="25" name="Text 23"/>
          <p:cNvSpPr txBox="1"/>
          <p:nvPr/>
        </p:nvSpPr>
        <p:spPr>
          <a:xfrm>
            <a:off x="2194560" y="2834640"/>
            <a:ext cx="4572000" cy="438912"/>
          </a:xfrm>
          <a:prstGeom prst="rect">
            <a:avLst/>
          </a:prstGeom>
          <a:noFill/>
          <a:ln/>
        </p:spPr>
        <p:txBody>
          <a:bodyPr wrap="square" lIns="0" tIns="0" rIns="0" bIns="0" rtlCol="0" anchor="ctr"/>
          <a:lstStyle/>
          <a:p>
            <a:pPr indent="0" marL="0">
              <a:buNone/>
            </a:pPr>
            <a:r>
              <a:rPr lang="en-US" sz="1050" dirty="0">
                <a:solidFill>
                  <a:srgbClr val="000000"/>
                </a:solidFill>
                <a:latin typeface="Calibri" pitchFamily="34" charset="0"/>
                <a:ea typeface="Calibri" pitchFamily="34" charset="-122"/>
                <a:cs typeface="Calibri" pitchFamily="34" charset="-120"/>
              </a:rPr>
              <a:t>2.5 / 5 / 7.5 / 10 s windows on a common 2.5 s lattice; 10 s spans the canonical HRF, 2.5 s is the stress test</a:t>
            </a:r>
            <a:endParaRPr lang="en-US" sz="1050" dirty="0"/>
          </a:p>
        </p:txBody>
      </p:sp>
      <p:sp>
        <p:nvSpPr>
          <p:cNvPr id="26" name="Shape 24"/>
          <p:cNvSpPr/>
          <p:nvPr/>
        </p:nvSpPr>
        <p:spPr>
          <a:xfrm>
            <a:off x="2194560" y="3273552"/>
            <a:ext cx="4572000" cy="0"/>
          </a:xfrm>
          <a:prstGeom prst="line">
            <a:avLst/>
          </a:prstGeom>
          <a:noFill/>
          <a:ln w="6350">
            <a:solidFill>
              <a:srgbClr val="CCCCCC"/>
            </a:solidFill>
            <a:prstDash val="solid"/>
          </a:ln>
        </p:spPr>
      </p:sp>
      <p:sp>
        <p:nvSpPr>
          <p:cNvPr id="27" name="Shape 25"/>
          <p:cNvSpPr/>
          <p:nvPr/>
        </p:nvSpPr>
        <p:spPr>
          <a:xfrm>
            <a:off x="320040" y="3346704"/>
            <a:ext cx="1691640" cy="438912"/>
          </a:xfrm>
          <a:prstGeom prst="rect">
            <a:avLst/>
          </a:prstGeom>
          <a:solidFill>
            <a:srgbClr val="EDF2F9"/>
          </a:solidFill>
          <a:ln/>
        </p:spPr>
      </p:sp>
      <p:sp>
        <p:nvSpPr>
          <p:cNvPr id="28" name="Text 26"/>
          <p:cNvSpPr txBox="1"/>
          <p:nvPr/>
        </p:nvSpPr>
        <p:spPr>
          <a:xfrm>
            <a:off x="429768" y="3346704"/>
            <a:ext cx="1508760" cy="438912"/>
          </a:xfrm>
          <a:prstGeom prst="rect">
            <a:avLst/>
          </a:prstGeom>
          <a:noFill/>
          <a:ln/>
        </p:spPr>
        <p:txBody>
          <a:bodyPr wrap="square" lIns="0" tIns="0" rIns="0" bIns="0" rtlCol="0" anchor="ctr"/>
          <a:lstStyle/>
          <a:p>
            <a:pPr indent="0" marL="0">
              <a:buNone/>
            </a:pPr>
            <a:r>
              <a:rPr lang="en-US" sz="1050" b="1" dirty="0">
                <a:solidFill>
                  <a:srgbClr val="2E75B6"/>
                </a:solidFill>
                <a:latin typeface="Calibri" pitchFamily="34" charset="0"/>
                <a:ea typeface="Calibri" pitchFamily="34" charset="-122"/>
                <a:cs typeface="Calibri" pitchFamily="34" charset="-120"/>
              </a:rPr>
              <a:t>Representation</a:t>
            </a:r>
            <a:endParaRPr lang="en-US" sz="1050" dirty="0"/>
          </a:p>
        </p:txBody>
      </p:sp>
      <p:sp>
        <p:nvSpPr>
          <p:cNvPr id="29" name="Text 27"/>
          <p:cNvSpPr txBox="1"/>
          <p:nvPr/>
        </p:nvSpPr>
        <p:spPr>
          <a:xfrm>
            <a:off x="2194560" y="3346704"/>
            <a:ext cx="4572000" cy="438912"/>
          </a:xfrm>
          <a:prstGeom prst="rect">
            <a:avLst/>
          </a:prstGeom>
          <a:noFill/>
          <a:ln/>
        </p:spPr>
        <p:txBody>
          <a:bodyPr wrap="square" lIns="0" tIns="0" rIns="0" bIns="0" rtlCol="0" anchor="ctr"/>
          <a:lstStyle/>
          <a:p>
            <a:pPr indent="0" marL="0">
              <a:buNone/>
            </a:pPr>
            <a:r>
              <a:rPr lang="en-US" sz="1050" dirty="0">
                <a:solidFill>
                  <a:srgbClr val="000000"/>
                </a:solidFill>
                <a:latin typeface="Calibri" pitchFamily="34" charset="0"/>
                <a:ea typeface="Calibri" pitchFamily="34" charset="-122"/>
                <a:cs typeface="Calibri" pitchFamily="34" charset="-120"/>
              </a:rPr>
              <a:t>Window-mean ΔHb per channel → scalp interpolation → 2D topographic map</a:t>
            </a:r>
            <a:endParaRPr lang="en-US" sz="1050" dirty="0"/>
          </a:p>
        </p:txBody>
      </p:sp>
      <p:sp>
        <p:nvSpPr>
          <p:cNvPr id="30" name="Shape 28"/>
          <p:cNvSpPr/>
          <p:nvPr/>
        </p:nvSpPr>
        <p:spPr>
          <a:xfrm>
            <a:off x="2194560" y="3785616"/>
            <a:ext cx="4572000" cy="0"/>
          </a:xfrm>
          <a:prstGeom prst="line">
            <a:avLst/>
          </a:prstGeom>
          <a:noFill/>
          <a:ln w="6350">
            <a:solidFill>
              <a:srgbClr val="CCCCCC"/>
            </a:solidFill>
            <a:prstDash val="solid"/>
          </a:ln>
        </p:spPr>
      </p:sp>
      <p:sp>
        <p:nvSpPr>
          <p:cNvPr id="31" name="Text 29"/>
          <p:cNvSpPr txBox="1"/>
          <p:nvPr/>
        </p:nvSpPr>
        <p:spPr>
          <a:xfrm>
            <a:off x="6949440" y="786384"/>
            <a:ext cx="1874520" cy="274320"/>
          </a:xfrm>
          <a:prstGeom prst="rect">
            <a:avLst/>
          </a:prstGeom>
          <a:noFill/>
          <a:ln/>
        </p:spPr>
        <p:txBody>
          <a:bodyPr wrap="square" lIns="0" tIns="0" rIns="0" bIns="0" rtlCol="0" anchor="ctr"/>
          <a:lstStyle/>
          <a:p>
            <a:pPr indent="0" marL="0">
              <a:buNone/>
            </a:pPr>
            <a:r>
              <a:rPr lang="en-US" sz="1300" b="1" dirty="0">
                <a:solidFill>
                  <a:srgbClr val="2E75B6"/>
                </a:solidFill>
                <a:latin typeface="Calibri" pitchFamily="34" charset="0"/>
                <a:ea typeface="Calibri" pitchFamily="34" charset="-122"/>
                <a:cs typeface="Calibri" pitchFamily="34" charset="-120"/>
              </a:rPr>
              <a:t>Why point-light walkers?</a:t>
            </a:r>
            <a:endParaRPr lang="en-US" sz="1300" dirty="0"/>
          </a:p>
        </p:txBody>
      </p:sp>
      <p:sp>
        <p:nvSpPr>
          <p:cNvPr id="32" name="Shape 30"/>
          <p:cNvSpPr/>
          <p:nvPr/>
        </p:nvSpPr>
        <p:spPr>
          <a:xfrm>
            <a:off x="6949440" y="1078992"/>
            <a:ext cx="1874520" cy="0"/>
          </a:xfrm>
          <a:prstGeom prst="line">
            <a:avLst/>
          </a:prstGeom>
          <a:noFill/>
          <a:ln w="9525">
            <a:solidFill>
              <a:srgbClr val="CCCCCC"/>
            </a:solidFill>
            <a:prstDash val="solid"/>
          </a:ln>
        </p:spPr>
      </p:sp>
      <p:sp>
        <p:nvSpPr>
          <p:cNvPr id="33" name="Text 31"/>
          <p:cNvSpPr txBox="1"/>
          <p:nvPr/>
        </p:nvSpPr>
        <p:spPr>
          <a:xfrm>
            <a:off x="6949440" y="1207008"/>
            <a:ext cx="1874520" cy="2651760"/>
          </a:xfrm>
          <a:prstGeom prst="rect">
            <a:avLst/>
          </a:prstGeom>
          <a:noFill/>
          <a:ln/>
        </p:spPr>
        <p:txBody>
          <a:bodyPr wrap="square" lIns="0" tIns="0" rIns="0" bIns="0" rtlCol="0" anchor="t"/>
          <a:lstStyle/>
          <a:p>
            <a:pPr marL="101600" indent="-101600">
              <a:spcAft>
                <a:spcPts val="600"/>
              </a:spcAft>
              <a:buSzPct val="100000"/>
              <a:buChar char="•"/>
            </a:pPr>
            <a:r>
              <a:rPr lang="en-US" sz="1000" dirty="0">
                <a:solidFill>
                  <a:srgbClr val="000000"/>
                </a:solidFill>
                <a:latin typeface="Calibri" pitchFamily="34" charset="0"/>
                <a:ea typeface="Calibri" pitchFamily="34" charset="-122"/>
                <a:cs typeface="Calibri" pitchFamily="34" charset="-120"/>
              </a:rPr>
              <a:t>Preserve biological motion, remove faces and background semantics</a:t>
            </a:r>
            <a:endParaRPr lang="en-US" sz="1000" dirty="0"/>
          </a:p>
          <a:p>
            <a:pPr marL="101600" indent="-101600">
              <a:spcAft>
                <a:spcPts val="600"/>
              </a:spcAft>
              <a:buSzPct val="100000"/>
              <a:buChar char="•"/>
            </a:pPr>
            <a:r>
              <a:rPr lang="en-US" sz="1000" dirty="0">
                <a:solidFill>
                  <a:srgbClr val="000000"/>
                </a:solidFill>
                <a:latin typeface="Calibri" pitchFamily="34" charset="0"/>
                <a:ea typeface="Calibri" pitchFamily="34" charset="-122"/>
                <a:cs typeface="Calibri" pitchFamily="34" charset="-120"/>
              </a:rPr>
              <a:t>Reliably elicit differential ASD/TD responses in prefrontal and temporal cortex</a:t>
            </a:r>
            <a:endParaRPr lang="en-US" sz="1000" dirty="0"/>
          </a:p>
          <a:p>
            <a:pPr marL="101600" indent="-101600">
              <a:buSzPct val="100000"/>
              <a:buChar char="•"/>
            </a:pPr>
            <a:r>
              <a:rPr lang="en-US" sz="1000" dirty="0">
                <a:solidFill>
                  <a:srgbClr val="000000"/>
                </a:solidFill>
                <a:latin typeface="Calibri" pitchFamily="34" charset="0"/>
                <a:ea typeface="Calibri" pitchFamily="34" charset="-122"/>
                <a:cs typeface="Calibri" pitchFamily="34" charset="-120"/>
              </a:rPr>
              <a:t>Short, repeatable trials → dense temporal sampling per session</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20040" y="146304"/>
            <a:ext cx="8503920" cy="384048"/>
          </a:xfrm>
          <a:prstGeom prst="rect">
            <a:avLst/>
          </a:prstGeom>
          <a:noFill/>
          <a:ln/>
        </p:spPr>
        <p:txBody>
          <a:bodyPr wrap="square" lIns="0" tIns="0" rIns="0" bIns="0" rtlCol="0" anchor="ctr"/>
          <a:lstStyle/>
          <a:p>
            <a:pPr indent="0" marL="0">
              <a:buNone/>
            </a:pPr>
            <a:r>
              <a:rPr lang="en-US" sz="2000" b="1" dirty="0">
                <a:solidFill>
                  <a:srgbClr val="1F3864"/>
                </a:solidFill>
                <a:latin typeface="Calibri" pitchFamily="34" charset="0"/>
                <a:ea typeface="Calibri" pitchFamily="34" charset="-122"/>
                <a:cs typeface="Calibri" pitchFamily="34" charset="-120"/>
              </a:rPr>
              <a:t>Pipeline: fNIRS as Images, Windows as Domains</a:t>
            </a:r>
            <a:endParaRPr lang="en-US" sz="2000" dirty="0"/>
          </a:p>
        </p:txBody>
      </p:sp>
      <p:sp>
        <p:nvSpPr>
          <p:cNvPr id="3" name="Shape 1"/>
          <p:cNvSpPr/>
          <p:nvPr/>
        </p:nvSpPr>
        <p:spPr>
          <a:xfrm>
            <a:off x="320040" y="566928"/>
            <a:ext cx="8503920" cy="0"/>
          </a:xfrm>
          <a:prstGeom prst="line">
            <a:avLst/>
          </a:prstGeom>
          <a:noFill/>
          <a:ln w="15875">
            <a:solidFill>
              <a:srgbClr val="2E75B6"/>
            </a:solidFill>
            <a:prstDash val="solid"/>
          </a:ln>
        </p:spPr>
      </p:sp>
      <p:sp>
        <p:nvSpPr>
          <p:cNvPr id="4" name="Shape 2"/>
          <p:cNvSpPr/>
          <p:nvPr/>
        </p:nvSpPr>
        <p:spPr>
          <a:xfrm>
            <a:off x="320040" y="4828032"/>
            <a:ext cx="8503920" cy="0"/>
          </a:xfrm>
          <a:prstGeom prst="line">
            <a:avLst/>
          </a:prstGeom>
          <a:noFill/>
          <a:ln w="9525">
            <a:solidFill>
              <a:srgbClr val="CCCCCC"/>
            </a:solidFill>
            <a:prstDash val="solid"/>
          </a:ln>
        </p:spPr>
      </p:sp>
      <p:sp>
        <p:nvSpPr>
          <p:cNvPr id="5" name="Text 3"/>
          <p:cNvSpPr txBox="1"/>
          <p:nvPr/>
        </p:nvSpPr>
        <p:spPr>
          <a:xfrm>
            <a:off x="320040" y="4864608"/>
            <a:ext cx="3657600" cy="228600"/>
          </a:xfrm>
          <a:prstGeom prst="rect">
            <a:avLst/>
          </a:prstGeom>
          <a:noFill/>
          <a:ln/>
        </p:spPr>
        <p:txBody>
          <a:bodyPr wrap="square" lIns="0" tIns="0" rIns="0" bIns="0" rtlCol="0" anchor="ctr"/>
          <a:lstStyle/>
          <a:p>
            <a:pPr indent="0" marL="0">
              <a:buNone/>
            </a:pPr>
            <a:r>
              <a:rPr lang="en-US" sz="800" dirty="0">
                <a:solidFill>
                  <a:srgbClr val="808080"/>
                </a:solidFill>
                <a:latin typeface="Calibri" pitchFamily="34" charset="0"/>
                <a:ea typeface="Calibri" pitchFamily="34" charset="-122"/>
                <a:cs typeface="Calibri" pitchFamily="34" charset="-120"/>
              </a:rPr>
              <a:t>IEEE SMC 2026 · Bellevue, WA</a:t>
            </a:r>
            <a:endParaRPr lang="en-US" sz="800" dirty="0"/>
          </a:p>
        </p:txBody>
      </p:sp>
      <p:sp>
        <p:nvSpPr>
          <p:cNvPr id="6" name="Text 4"/>
          <p:cNvSpPr txBox="1"/>
          <p:nvPr/>
        </p:nvSpPr>
        <p:spPr>
          <a:xfrm>
            <a:off x="8458200" y="4864608"/>
            <a:ext cx="365760" cy="228600"/>
          </a:xfrm>
          <a:prstGeom prst="rect">
            <a:avLst/>
          </a:prstGeom>
          <a:noFill/>
          <a:ln/>
        </p:spPr>
        <p:txBody>
          <a:bodyPr wrap="square" lIns="0" tIns="0" rIns="0" bIns="0" rtlCol="0" anchor="ctr"/>
          <a:lstStyle/>
          <a:p>
            <a:pPr algn="r" indent="0" marL="0">
              <a:buNone/>
            </a:pPr>
            <a:r>
              <a:rPr lang="en-US" sz="800" dirty="0">
                <a:solidFill>
                  <a:srgbClr val="808080"/>
                </a:solidFill>
                <a:latin typeface="Calibri" pitchFamily="34" charset="0"/>
                <a:ea typeface="Calibri" pitchFamily="34" charset="-122"/>
                <a:cs typeface="Calibri" pitchFamily="34" charset="-120"/>
              </a:rPr>
              <a:t>5</a:t>
            </a:r>
            <a:endParaRPr lang="en-US" sz="800" dirty="0"/>
          </a:p>
        </p:txBody>
      </p:sp>
      <p:pic>
        <p:nvPicPr>
          <p:cNvPr id="7" name="Image 0" descr="/home/claude/pipeline-1.png">    </p:cNvPr>
          <p:cNvPicPr>
            <a:picLocks noChangeAspect="1"/>
          </p:cNvPicPr>
          <p:nvPr/>
        </p:nvPicPr>
        <p:blipFill>
          <a:blip r:embed="rId1"/>
          <a:stretch>
            <a:fillRect/>
          </a:stretch>
        </p:blipFill>
        <p:spPr>
          <a:xfrm>
            <a:off x="640080" y="749808"/>
            <a:ext cx="7863840" cy="381304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20040" y="146304"/>
            <a:ext cx="8503920" cy="384048"/>
          </a:xfrm>
          <a:prstGeom prst="rect">
            <a:avLst/>
          </a:prstGeom>
          <a:noFill/>
          <a:ln/>
        </p:spPr>
        <p:txBody>
          <a:bodyPr wrap="square" lIns="0" tIns="0" rIns="0" bIns="0" rtlCol="0" anchor="ctr"/>
          <a:lstStyle/>
          <a:p>
            <a:pPr indent="0" marL="0">
              <a:buNone/>
            </a:pPr>
            <a:r>
              <a:rPr lang="en-US" sz="2000" b="1" dirty="0">
                <a:solidFill>
                  <a:srgbClr val="1F3864"/>
                </a:solidFill>
                <a:latin typeface="Calibri" pitchFamily="34" charset="0"/>
                <a:ea typeface="Calibri" pitchFamily="34" charset="-122"/>
                <a:cs typeface="Calibri" pitchFamily="34" charset="-120"/>
              </a:rPr>
              <a:t>Evaluation Protocol</a:t>
            </a:r>
            <a:endParaRPr lang="en-US" sz="2000" dirty="0"/>
          </a:p>
        </p:txBody>
      </p:sp>
      <p:sp>
        <p:nvSpPr>
          <p:cNvPr id="3" name="Shape 1"/>
          <p:cNvSpPr/>
          <p:nvPr/>
        </p:nvSpPr>
        <p:spPr>
          <a:xfrm>
            <a:off x="320040" y="566928"/>
            <a:ext cx="8503920" cy="0"/>
          </a:xfrm>
          <a:prstGeom prst="line">
            <a:avLst/>
          </a:prstGeom>
          <a:noFill/>
          <a:ln w="15875">
            <a:solidFill>
              <a:srgbClr val="2E75B6"/>
            </a:solidFill>
            <a:prstDash val="solid"/>
          </a:ln>
        </p:spPr>
      </p:sp>
      <p:sp>
        <p:nvSpPr>
          <p:cNvPr id="4" name="Shape 2"/>
          <p:cNvSpPr/>
          <p:nvPr/>
        </p:nvSpPr>
        <p:spPr>
          <a:xfrm>
            <a:off x="320040" y="4828032"/>
            <a:ext cx="8503920" cy="0"/>
          </a:xfrm>
          <a:prstGeom prst="line">
            <a:avLst/>
          </a:prstGeom>
          <a:noFill/>
          <a:ln w="9525">
            <a:solidFill>
              <a:srgbClr val="CCCCCC"/>
            </a:solidFill>
            <a:prstDash val="solid"/>
          </a:ln>
        </p:spPr>
      </p:sp>
      <p:sp>
        <p:nvSpPr>
          <p:cNvPr id="5" name="Text 3"/>
          <p:cNvSpPr txBox="1"/>
          <p:nvPr/>
        </p:nvSpPr>
        <p:spPr>
          <a:xfrm>
            <a:off x="320040" y="4864608"/>
            <a:ext cx="3657600" cy="228600"/>
          </a:xfrm>
          <a:prstGeom prst="rect">
            <a:avLst/>
          </a:prstGeom>
          <a:noFill/>
          <a:ln/>
        </p:spPr>
        <p:txBody>
          <a:bodyPr wrap="square" lIns="0" tIns="0" rIns="0" bIns="0" rtlCol="0" anchor="ctr"/>
          <a:lstStyle/>
          <a:p>
            <a:pPr indent="0" marL="0">
              <a:buNone/>
            </a:pPr>
            <a:r>
              <a:rPr lang="en-US" sz="800" dirty="0">
                <a:solidFill>
                  <a:srgbClr val="808080"/>
                </a:solidFill>
                <a:latin typeface="Calibri" pitchFamily="34" charset="0"/>
                <a:ea typeface="Calibri" pitchFamily="34" charset="-122"/>
                <a:cs typeface="Calibri" pitchFamily="34" charset="-120"/>
              </a:rPr>
              <a:t>IEEE SMC 2026 · Bellevue, WA</a:t>
            </a:r>
            <a:endParaRPr lang="en-US" sz="800" dirty="0"/>
          </a:p>
        </p:txBody>
      </p:sp>
      <p:sp>
        <p:nvSpPr>
          <p:cNvPr id="6" name="Text 4"/>
          <p:cNvSpPr txBox="1"/>
          <p:nvPr/>
        </p:nvSpPr>
        <p:spPr>
          <a:xfrm>
            <a:off x="8458200" y="4864608"/>
            <a:ext cx="365760" cy="228600"/>
          </a:xfrm>
          <a:prstGeom prst="rect">
            <a:avLst/>
          </a:prstGeom>
          <a:noFill/>
          <a:ln/>
        </p:spPr>
        <p:txBody>
          <a:bodyPr wrap="square" lIns="0" tIns="0" rIns="0" bIns="0" rtlCol="0" anchor="ctr"/>
          <a:lstStyle/>
          <a:p>
            <a:pPr algn="r" indent="0" marL="0">
              <a:buNone/>
            </a:pPr>
            <a:r>
              <a:rPr lang="en-US" sz="800" dirty="0">
                <a:solidFill>
                  <a:srgbClr val="808080"/>
                </a:solidFill>
                <a:latin typeface="Calibri" pitchFamily="34" charset="0"/>
                <a:ea typeface="Calibri" pitchFamily="34" charset="-122"/>
                <a:cs typeface="Calibri" pitchFamily="34" charset="-120"/>
              </a:rPr>
              <a:t>6</a:t>
            </a:r>
            <a:endParaRPr lang="en-US" sz="800" dirty="0"/>
          </a:p>
        </p:txBody>
      </p:sp>
      <p:sp>
        <p:nvSpPr>
          <p:cNvPr id="7" name="Text 5"/>
          <p:cNvSpPr txBox="1"/>
          <p:nvPr/>
        </p:nvSpPr>
        <p:spPr>
          <a:xfrm>
            <a:off x="320040" y="731520"/>
            <a:ext cx="4069080" cy="274320"/>
          </a:xfrm>
          <a:prstGeom prst="rect">
            <a:avLst/>
          </a:prstGeom>
          <a:noFill/>
          <a:ln/>
        </p:spPr>
        <p:txBody>
          <a:bodyPr wrap="square" lIns="0" tIns="0" rIns="0" bIns="0" rtlCol="0" anchor="ctr"/>
          <a:lstStyle/>
          <a:p>
            <a:pPr indent="0" marL="0">
              <a:buNone/>
            </a:pPr>
            <a:r>
              <a:rPr lang="en-US" sz="1300" b="1" dirty="0">
                <a:solidFill>
                  <a:srgbClr val="2E75B6"/>
                </a:solidFill>
                <a:latin typeface="Calibri" pitchFamily="34" charset="0"/>
                <a:ea typeface="Calibri" pitchFamily="34" charset="-122"/>
                <a:cs typeface="Calibri" pitchFamily="34" charset="-120"/>
              </a:rPr>
              <a:t>Cross-Time-Window Transfer</a:t>
            </a:r>
            <a:endParaRPr lang="en-US" sz="1300" dirty="0"/>
          </a:p>
        </p:txBody>
      </p:sp>
      <p:sp>
        <p:nvSpPr>
          <p:cNvPr id="8" name="Shape 6"/>
          <p:cNvSpPr/>
          <p:nvPr/>
        </p:nvSpPr>
        <p:spPr>
          <a:xfrm>
            <a:off x="320040" y="1024128"/>
            <a:ext cx="4069080" cy="0"/>
          </a:xfrm>
          <a:prstGeom prst="line">
            <a:avLst/>
          </a:prstGeom>
          <a:noFill/>
          <a:ln w="9525">
            <a:solidFill>
              <a:srgbClr val="CCCCCC"/>
            </a:solidFill>
            <a:prstDash val="solid"/>
          </a:ln>
        </p:spPr>
      </p:sp>
      <p:sp>
        <p:nvSpPr>
          <p:cNvPr id="9" name="Text 7"/>
          <p:cNvSpPr txBox="1"/>
          <p:nvPr/>
        </p:nvSpPr>
        <p:spPr>
          <a:xfrm>
            <a:off x="320040" y="1115568"/>
            <a:ext cx="4069080" cy="1737360"/>
          </a:xfrm>
          <a:prstGeom prst="rect">
            <a:avLst/>
          </a:prstGeom>
          <a:noFill/>
          <a:ln/>
        </p:spPr>
        <p:txBody>
          <a:bodyPr wrap="square" lIns="0" tIns="0" rIns="0" bIns="0" rtlCol="0" anchor="t"/>
          <a:lstStyle/>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Source window wₛ generates training data; target window wₜ ≠ wₛ is used for evaluation</a:t>
            </a:r>
            <a:endParaRPr lang="en-US" sz="1100" dirty="0"/>
          </a:p>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Train on one window from N-1 subjects, evaluate on a different window from the held-out subject</a:t>
            </a:r>
            <a:endParaRPr lang="en-US" sz="1100" dirty="0"/>
          </a:p>
          <a:p>
            <a:pPr marL="101600" indent="-101600">
              <a:buSzPct val="100000"/>
              <a:buChar char="•"/>
            </a:pPr>
            <a:r>
              <a:rPr lang="en-US" sz="1100" dirty="0">
                <a:solidFill>
                  <a:srgbClr val="000000"/>
                </a:solidFill>
                <a:latin typeface="Calibri" pitchFamily="34" charset="0"/>
                <a:ea typeface="Calibri" pitchFamily="34" charset="-122"/>
                <a:cs typeface="Calibri" pitchFamily="34" charset="-120"/>
              </a:rPr>
              <a:t>Gap between same-window and cross-window accuracy = marginal cost of temporal shift</a:t>
            </a:r>
            <a:endParaRPr lang="en-US" sz="1100" dirty="0"/>
          </a:p>
        </p:txBody>
      </p:sp>
      <p:sp>
        <p:nvSpPr>
          <p:cNvPr id="10" name="Text 8"/>
          <p:cNvSpPr txBox="1"/>
          <p:nvPr/>
        </p:nvSpPr>
        <p:spPr>
          <a:xfrm>
            <a:off x="4754880" y="731520"/>
            <a:ext cx="4069080" cy="274320"/>
          </a:xfrm>
          <a:prstGeom prst="rect">
            <a:avLst/>
          </a:prstGeom>
          <a:noFill/>
          <a:ln/>
        </p:spPr>
        <p:txBody>
          <a:bodyPr wrap="square" lIns="0" tIns="0" rIns="0" bIns="0" rtlCol="0" anchor="ctr"/>
          <a:lstStyle/>
          <a:p>
            <a:pPr indent="0" marL="0">
              <a:buNone/>
            </a:pPr>
            <a:r>
              <a:rPr lang="en-US" sz="1300" b="1" dirty="0">
                <a:solidFill>
                  <a:srgbClr val="2E75B6"/>
                </a:solidFill>
                <a:latin typeface="Calibri" pitchFamily="34" charset="0"/>
                <a:ea typeface="Calibri" pitchFamily="34" charset="-122"/>
                <a:cs typeface="Calibri" pitchFamily="34" charset="-120"/>
              </a:rPr>
              <a:t>Design Choices</a:t>
            </a:r>
            <a:endParaRPr lang="en-US" sz="1300" dirty="0"/>
          </a:p>
        </p:txBody>
      </p:sp>
      <p:sp>
        <p:nvSpPr>
          <p:cNvPr id="11" name="Shape 9"/>
          <p:cNvSpPr/>
          <p:nvPr/>
        </p:nvSpPr>
        <p:spPr>
          <a:xfrm>
            <a:off x="4754880" y="1024128"/>
            <a:ext cx="4069080" cy="0"/>
          </a:xfrm>
          <a:prstGeom prst="line">
            <a:avLst/>
          </a:prstGeom>
          <a:noFill/>
          <a:ln w="9525">
            <a:solidFill>
              <a:srgbClr val="CCCCCC"/>
            </a:solidFill>
            <a:prstDash val="solid"/>
          </a:ln>
        </p:spPr>
      </p:sp>
      <p:sp>
        <p:nvSpPr>
          <p:cNvPr id="12" name="Text 10"/>
          <p:cNvSpPr txBox="1"/>
          <p:nvPr/>
        </p:nvSpPr>
        <p:spPr>
          <a:xfrm>
            <a:off x="4754880" y="1115568"/>
            <a:ext cx="4069080" cy="1737360"/>
          </a:xfrm>
          <a:prstGeom prst="rect">
            <a:avLst/>
          </a:prstGeom>
          <a:noFill/>
          <a:ln/>
        </p:spPr>
        <p:txBody>
          <a:bodyPr wrap="square" lIns="0" tIns="0" rIns="0" bIns="0" rtlCol="0" anchor="t"/>
          <a:lstStyle/>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Leave-one-subject-out CV across all 124 subjects: strict, no subject leakage</a:t>
            </a:r>
            <a:endParaRPr lang="en-US" sz="1100" dirty="0"/>
          </a:p>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All few-shot conditions use ≈5% of the relevant sample pool</a:t>
            </a:r>
            <a:endParaRPr lang="en-US" sz="1100" dirty="0"/>
          </a:p>
          <a:p>
            <a:pPr marL="101600" indent="-101600">
              <a:buSzPct val="100000"/>
              <a:buChar char="•"/>
            </a:pPr>
            <a:r>
              <a:rPr lang="en-US" sz="1100" dirty="0">
                <a:solidFill>
                  <a:srgbClr val="000000"/>
                </a:solidFill>
                <a:latin typeface="Calibri" pitchFamily="34" charset="0"/>
                <a:ea typeface="Calibri" pitchFamily="34" charset="-122"/>
                <a:cs typeface="Calibri" pitchFamily="34" charset="-120"/>
              </a:rPr>
              <a:t>18 window configurations × 3 architectures × 10 conditions</a:t>
            </a:r>
            <a:endParaRPr lang="en-US" sz="1100" dirty="0"/>
          </a:p>
        </p:txBody>
      </p:sp>
      <p:sp>
        <p:nvSpPr>
          <p:cNvPr id="13" name="Shape 11"/>
          <p:cNvSpPr/>
          <p:nvPr/>
        </p:nvSpPr>
        <p:spPr>
          <a:xfrm>
            <a:off x="320040" y="3017520"/>
            <a:ext cx="8503920" cy="1463040"/>
          </a:xfrm>
          <a:prstGeom prst="rect">
            <a:avLst/>
          </a:prstGeom>
          <a:solidFill>
            <a:srgbClr val="EDF2F9"/>
          </a:solidFill>
          <a:ln/>
        </p:spPr>
      </p:sp>
      <p:sp>
        <p:nvSpPr>
          <p:cNvPr id="14" name="Text 12"/>
          <p:cNvSpPr txBox="1"/>
          <p:nvPr/>
        </p:nvSpPr>
        <p:spPr>
          <a:xfrm>
            <a:off x="548640" y="3154680"/>
            <a:ext cx="8046720" cy="274320"/>
          </a:xfrm>
          <a:prstGeom prst="rect">
            <a:avLst/>
          </a:prstGeom>
          <a:noFill/>
          <a:ln/>
        </p:spPr>
        <p:txBody>
          <a:bodyPr wrap="square" lIns="0" tIns="0" rIns="0" bIns="0" rtlCol="0" anchor="ctr"/>
          <a:lstStyle/>
          <a:p>
            <a:pPr indent="0" marL="0">
              <a:buNone/>
            </a:pPr>
            <a:r>
              <a:rPr lang="en-US" sz="1200" b="1" dirty="0">
                <a:solidFill>
                  <a:srgbClr val="2E75B6"/>
                </a:solidFill>
                <a:latin typeface="Calibri" pitchFamily="34" charset="0"/>
                <a:ea typeface="Calibri" pitchFamily="34" charset="-122"/>
                <a:cs typeface="Calibri" pitchFamily="34" charset="-120"/>
              </a:rPr>
              <a:t>Central question</a:t>
            </a:r>
            <a:endParaRPr lang="en-US" sz="1200" dirty="0"/>
          </a:p>
        </p:txBody>
      </p:sp>
      <p:sp>
        <p:nvSpPr>
          <p:cNvPr id="15" name="Text 13"/>
          <p:cNvSpPr txBox="1"/>
          <p:nvPr/>
        </p:nvSpPr>
        <p:spPr>
          <a:xfrm>
            <a:off x="548640" y="3456432"/>
            <a:ext cx="8046720" cy="868680"/>
          </a:xfrm>
          <a:prstGeom prst="rect">
            <a:avLst/>
          </a:prstGeom>
          <a:noFill/>
          <a:ln/>
        </p:spPr>
        <p:txBody>
          <a:bodyPr wrap="square" lIns="0" tIns="0" rIns="0" bIns="0" rtlCol="0" anchor="t"/>
          <a:lstStyle/>
          <a:p>
            <a:pPr indent="0" marL="0">
              <a:buNone/>
            </a:pPr>
            <a:r>
              <a:rPr lang="en-US" sz="1300" dirty="0">
                <a:solidFill>
                  <a:srgbClr val="1F3864"/>
                </a:solidFill>
                <a:latin typeface="Calibri" pitchFamily="34" charset="0"/>
                <a:ea typeface="Calibri" pitchFamily="34" charset="-122"/>
                <a:cs typeface="Calibri" pitchFamily="34" charset="-120"/>
              </a:rPr>
              <a:t>Given a classifier trained on source-window data from a subset of subjects, how well does it generalize to a different time window from a subject it has never seen?</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20040" y="146304"/>
            <a:ext cx="8503920" cy="384048"/>
          </a:xfrm>
          <a:prstGeom prst="rect">
            <a:avLst/>
          </a:prstGeom>
          <a:noFill/>
          <a:ln/>
        </p:spPr>
        <p:txBody>
          <a:bodyPr wrap="square" lIns="0" tIns="0" rIns="0" bIns="0" rtlCol="0" anchor="ctr"/>
          <a:lstStyle/>
          <a:p>
            <a:pPr indent="0" marL="0">
              <a:buNone/>
            </a:pPr>
            <a:r>
              <a:rPr lang="en-US" sz="2000" b="1" dirty="0">
                <a:solidFill>
                  <a:srgbClr val="1F3864"/>
                </a:solidFill>
                <a:latin typeface="Calibri" pitchFamily="34" charset="0"/>
                <a:ea typeface="Calibri" pitchFamily="34" charset="-122"/>
                <a:cs typeface="Calibri" pitchFamily="34" charset="-120"/>
              </a:rPr>
              <a:t>Ten Evaluation Conditions: A Ladder of Privileged Information</a:t>
            </a:r>
            <a:endParaRPr lang="en-US" sz="2000" dirty="0"/>
          </a:p>
        </p:txBody>
      </p:sp>
      <p:sp>
        <p:nvSpPr>
          <p:cNvPr id="3" name="Shape 1"/>
          <p:cNvSpPr/>
          <p:nvPr/>
        </p:nvSpPr>
        <p:spPr>
          <a:xfrm>
            <a:off x="320040" y="566928"/>
            <a:ext cx="8503920" cy="0"/>
          </a:xfrm>
          <a:prstGeom prst="line">
            <a:avLst/>
          </a:prstGeom>
          <a:noFill/>
          <a:ln w="15875">
            <a:solidFill>
              <a:srgbClr val="2E75B6"/>
            </a:solidFill>
            <a:prstDash val="solid"/>
          </a:ln>
        </p:spPr>
      </p:sp>
      <p:sp>
        <p:nvSpPr>
          <p:cNvPr id="4" name="Shape 2"/>
          <p:cNvSpPr/>
          <p:nvPr/>
        </p:nvSpPr>
        <p:spPr>
          <a:xfrm>
            <a:off x="320040" y="4828032"/>
            <a:ext cx="8503920" cy="0"/>
          </a:xfrm>
          <a:prstGeom prst="line">
            <a:avLst/>
          </a:prstGeom>
          <a:noFill/>
          <a:ln w="9525">
            <a:solidFill>
              <a:srgbClr val="CCCCCC"/>
            </a:solidFill>
            <a:prstDash val="solid"/>
          </a:ln>
        </p:spPr>
      </p:sp>
      <p:sp>
        <p:nvSpPr>
          <p:cNvPr id="5" name="Text 3"/>
          <p:cNvSpPr txBox="1"/>
          <p:nvPr/>
        </p:nvSpPr>
        <p:spPr>
          <a:xfrm>
            <a:off x="320040" y="4864608"/>
            <a:ext cx="3657600" cy="228600"/>
          </a:xfrm>
          <a:prstGeom prst="rect">
            <a:avLst/>
          </a:prstGeom>
          <a:noFill/>
          <a:ln/>
        </p:spPr>
        <p:txBody>
          <a:bodyPr wrap="square" lIns="0" tIns="0" rIns="0" bIns="0" rtlCol="0" anchor="ctr"/>
          <a:lstStyle/>
          <a:p>
            <a:pPr indent="0" marL="0">
              <a:buNone/>
            </a:pPr>
            <a:r>
              <a:rPr lang="en-US" sz="800" dirty="0">
                <a:solidFill>
                  <a:srgbClr val="808080"/>
                </a:solidFill>
                <a:latin typeface="Calibri" pitchFamily="34" charset="0"/>
                <a:ea typeface="Calibri" pitchFamily="34" charset="-122"/>
                <a:cs typeface="Calibri" pitchFamily="34" charset="-120"/>
              </a:rPr>
              <a:t>IEEE SMC 2026 · Bellevue, WA</a:t>
            </a:r>
            <a:endParaRPr lang="en-US" sz="800" dirty="0"/>
          </a:p>
        </p:txBody>
      </p:sp>
      <p:sp>
        <p:nvSpPr>
          <p:cNvPr id="6" name="Text 4"/>
          <p:cNvSpPr txBox="1"/>
          <p:nvPr/>
        </p:nvSpPr>
        <p:spPr>
          <a:xfrm>
            <a:off x="8458200" y="4864608"/>
            <a:ext cx="365760" cy="228600"/>
          </a:xfrm>
          <a:prstGeom prst="rect">
            <a:avLst/>
          </a:prstGeom>
          <a:noFill/>
          <a:ln/>
        </p:spPr>
        <p:txBody>
          <a:bodyPr wrap="square" lIns="0" tIns="0" rIns="0" bIns="0" rtlCol="0" anchor="ctr"/>
          <a:lstStyle/>
          <a:p>
            <a:pPr algn="r" indent="0" marL="0">
              <a:buNone/>
            </a:pPr>
            <a:r>
              <a:rPr lang="en-US" sz="800" dirty="0">
                <a:solidFill>
                  <a:srgbClr val="808080"/>
                </a:solidFill>
                <a:latin typeface="Calibri" pitchFamily="34" charset="0"/>
                <a:ea typeface="Calibri" pitchFamily="34" charset="-122"/>
                <a:cs typeface="Calibri" pitchFamily="34" charset="-120"/>
              </a:rPr>
              <a:t>7</a:t>
            </a:r>
            <a:endParaRPr lang="en-US" sz="800" dirty="0"/>
          </a:p>
        </p:txBody>
      </p:sp>
      <p:sp>
        <p:nvSpPr>
          <p:cNvPr id="7" name="Shape 5"/>
          <p:cNvSpPr/>
          <p:nvPr/>
        </p:nvSpPr>
        <p:spPr>
          <a:xfrm>
            <a:off x="320040" y="749808"/>
            <a:ext cx="4133088" cy="1152144"/>
          </a:xfrm>
          <a:prstGeom prst="rect">
            <a:avLst/>
          </a:prstGeom>
          <a:solidFill>
            <a:srgbClr val="EDF2F9"/>
          </a:solidFill>
          <a:ln w="9525">
            <a:solidFill>
              <a:srgbClr val="D5DEEA"/>
            </a:solidFill>
            <a:prstDash val="solid"/>
          </a:ln>
        </p:spPr>
      </p:sp>
      <p:sp>
        <p:nvSpPr>
          <p:cNvPr id="8" name="Text 6"/>
          <p:cNvSpPr txBox="1"/>
          <p:nvPr/>
        </p:nvSpPr>
        <p:spPr>
          <a:xfrm>
            <a:off x="457200" y="822960"/>
            <a:ext cx="914400" cy="320040"/>
          </a:xfrm>
          <a:prstGeom prst="rect">
            <a:avLst/>
          </a:prstGeom>
          <a:noFill/>
          <a:ln/>
        </p:spPr>
        <p:txBody>
          <a:bodyPr wrap="square" lIns="0" tIns="0" rIns="0" bIns="0" rtlCol="0" anchor="ctr"/>
          <a:lstStyle/>
          <a:p>
            <a:pPr indent="0" marL="0">
              <a:buNone/>
            </a:pPr>
            <a:r>
              <a:rPr lang="en-US" sz="1300" b="1" dirty="0">
                <a:solidFill>
                  <a:srgbClr val="C00000"/>
                </a:solidFill>
                <a:latin typeface="Calibri" pitchFamily="34" charset="0"/>
                <a:ea typeface="Calibri" pitchFamily="34" charset="-122"/>
                <a:cs typeface="Calibri" pitchFamily="34" charset="-120"/>
              </a:rPr>
              <a:t>Zₛ, Zₜ</a:t>
            </a:r>
            <a:endParaRPr lang="en-US" sz="1300" dirty="0"/>
          </a:p>
        </p:txBody>
      </p:sp>
      <p:sp>
        <p:nvSpPr>
          <p:cNvPr id="9" name="Text 7"/>
          <p:cNvSpPr txBox="1"/>
          <p:nvPr/>
        </p:nvSpPr>
        <p:spPr>
          <a:xfrm>
            <a:off x="1280160" y="822960"/>
            <a:ext cx="3017520" cy="320040"/>
          </a:xfrm>
          <a:prstGeom prst="rect">
            <a:avLst/>
          </a:prstGeom>
          <a:noFill/>
          <a:ln/>
        </p:spPr>
        <p:txBody>
          <a:bodyPr wrap="square" lIns="0" tIns="0" rIns="0" bIns="0" rtlCol="0" anchor="ctr"/>
          <a:lstStyle/>
          <a:p>
            <a:pPr indent="0" marL="0">
              <a:buNone/>
            </a:pPr>
            <a:r>
              <a:rPr lang="en-US" sz="1300" b="1" dirty="0">
                <a:solidFill>
                  <a:srgbClr val="2E75B6"/>
                </a:solidFill>
                <a:latin typeface="Calibri" pitchFamily="34" charset="0"/>
                <a:ea typeface="Calibri" pitchFamily="34" charset="-122"/>
                <a:cs typeface="Calibri" pitchFamily="34" charset="-120"/>
              </a:rPr>
              <a:t>Zero-shot</a:t>
            </a:r>
            <a:endParaRPr lang="en-US" sz="1300" dirty="0"/>
          </a:p>
        </p:txBody>
      </p:sp>
      <p:sp>
        <p:nvSpPr>
          <p:cNvPr id="10" name="Text 8"/>
          <p:cNvSpPr txBox="1"/>
          <p:nvPr/>
        </p:nvSpPr>
        <p:spPr>
          <a:xfrm>
            <a:off x="457200" y="1170432"/>
            <a:ext cx="3858768" cy="694944"/>
          </a:xfrm>
          <a:prstGeom prst="rect">
            <a:avLst/>
          </a:prstGeom>
          <a:noFill/>
          <a:ln/>
        </p:spPr>
        <p:txBody>
          <a:bodyPr wrap="square" lIns="0" tIns="0" rIns="0" bIns="0" rtlCol="0" anchor="t"/>
          <a:lstStyle/>
          <a:p>
            <a:pPr indent="0" marL="0">
              <a:buNone/>
            </a:pPr>
            <a:r>
              <a:rPr lang="en-US" sz="950" dirty="0">
                <a:solidFill>
                  <a:srgbClr val="000000"/>
                </a:solidFill>
                <a:latin typeface="Calibri" pitchFamily="34" charset="0"/>
                <a:ea typeface="Calibri" pitchFamily="34" charset="-122"/>
                <a:cs typeface="Calibri" pitchFamily="34" charset="-120"/>
              </a:rPr>
              <a:t>No held-out subject or target-window data; measures raw cross-subject and cross-window transfer</a:t>
            </a:r>
            <a:endParaRPr lang="en-US" sz="950" dirty="0"/>
          </a:p>
        </p:txBody>
      </p:sp>
      <p:sp>
        <p:nvSpPr>
          <p:cNvPr id="11" name="Shape 9"/>
          <p:cNvSpPr/>
          <p:nvPr/>
        </p:nvSpPr>
        <p:spPr>
          <a:xfrm>
            <a:off x="4690872" y="749808"/>
            <a:ext cx="4133088" cy="1152144"/>
          </a:xfrm>
          <a:prstGeom prst="rect">
            <a:avLst/>
          </a:prstGeom>
          <a:solidFill>
            <a:srgbClr val="EDF2F9"/>
          </a:solidFill>
          <a:ln w="9525">
            <a:solidFill>
              <a:srgbClr val="D5DEEA"/>
            </a:solidFill>
            <a:prstDash val="solid"/>
          </a:ln>
        </p:spPr>
      </p:sp>
      <p:sp>
        <p:nvSpPr>
          <p:cNvPr id="12" name="Text 10"/>
          <p:cNvSpPr txBox="1"/>
          <p:nvPr/>
        </p:nvSpPr>
        <p:spPr>
          <a:xfrm>
            <a:off x="4828032" y="822960"/>
            <a:ext cx="914400" cy="320040"/>
          </a:xfrm>
          <a:prstGeom prst="rect">
            <a:avLst/>
          </a:prstGeom>
          <a:noFill/>
          <a:ln/>
        </p:spPr>
        <p:txBody>
          <a:bodyPr wrap="square" lIns="0" tIns="0" rIns="0" bIns="0" rtlCol="0" anchor="ctr"/>
          <a:lstStyle/>
          <a:p>
            <a:pPr indent="0" marL="0">
              <a:buNone/>
            </a:pPr>
            <a:r>
              <a:rPr lang="en-US" sz="1300" b="1" dirty="0">
                <a:solidFill>
                  <a:srgbClr val="C00000"/>
                </a:solidFill>
                <a:latin typeface="Calibri" pitchFamily="34" charset="0"/>
                <a:ea typeface="Calibri" pitchFamily="34" charset="-122"/>
                <a:cs typeface="Calibri" pitchFamily="34" charset="-120"/>
              </a:rPr>
              <a:t>E1-E3</a:t>
            </a:r>
            <a:endParaRPr lang="en-US" sz="1300" dirty="0"/>
          </a:p>
        </p:txBody>
      </p:sp>
      <p:sp>
        <p:nvSpPr>
          <p:cNvPr id="13" name="Text 11"/>
          <p:cNvSpPr txBox="1"/>
          <p:nvPr/>
        </p:nvSpPr>
        <p:spPr>
          <a:xfrm>
            <a:off x="5650992" y="822960"/>
            <a:ext cx="3017520" cy="320040"/>
          </a:xfrm>
          <a:prstGeom prst="rect">
            <a:avLst/>
          </a:prstGeom>
          <a:noFill/>
          <a:ln/>
        </p:spPr>
        <p:txBody>
          <a:bodyPr wrap="square" lIns="0" tIns="0" rIns="0" bIns="0" rtlCol="0" anchor="ctr"/>
          <a:lstStyle/>
          <a:p>
            <a:pPr indent="0" marL="0">
              <a:buNone/>
            </a:pPr>
            <a:r>
              <a:rPr lang="en-US" sz="1300" b="1" dirty="0">
                <a:solidFill>
                  <a:srgbClr val="2E75B6"/>
                </a:solidFill>
                <a:latin typeface="Calibri" pitchFamily="34" charset="0"/>
                <a:ea typeface="Calibri" pitchFamily="34" charset="-122"/>
                <a:cs typeface="Calibri" pitchFamily="34" charset="-120"/>
              </a:rPr>
              <a:t>Few-shot</a:t>
            </a:r>
            <a:endParaRPr lang="en-US" sz="1300" dirty="0"/>
          </a:p>
        </p:txBody>
      </p:sp>
      <p:sp>
        <p:nvSpPr>
          <p:cNvPr id="14" name="Text 12"/>
          <p:cNvSpPr txBox="1"/>
          <p:nvPr/>
        </p:nvSpPr>
        <p:spPr>
          <a:xfrm>
            <a:off x="4828032" y="1170432"/>
            <a:ext cx="3858768" cy="694944"/>
          </a:xfrm>
          <a:prstGeom prst="rect">
            <a:avLst/>
          </a:prstGeom>
          <a:noFill/>
          <a:ln/>
        </p:spPr>
        <p:txBody>
          <a:bodyPr wrap="square" lIns="0" tIns="0" rIns="0" bIns="0" rtlCol="0" anchor="t"/>
          <a:lstStyle/>
          <a:p>
            <a:pPr indent="0" marL="0">
              <a:buNone/>
            </a:pPr>
            <a:r>
              <a:rPr lang="en-US" sz="950" dirty="0">
                <a:solidFill>
                  <a:srgbClr val="000000"/>
                </a:solidFill>
                <a:latin typeface="Calibri" pitchFamily="34" charset="0"/>
                <a:ea typeface="Calibri" pitchFamily="34" charset="-122"/>
                <a:cs typeface="Calibri" pitchFamily="34" charset="-120"/>
              </a:rPr>
              <a:t>Fine-tune on ≈5% of the held-out subject's samples: source window, target window, or both sequentially</a:t>
            </a:r>
            <a:endParaRPr lang="en-US" sz="950" dirty="0"/>
          </a:p>
        </p:txBody>
      </p:sp>
      <p:sp>
        <p:nvSpPr>
          <p:cNvPr id="15" name="Shape 13"/>
          <p:cNvSpPr/>
          <p:nvPr/>
        </p:nvSpPr>
        <p:spPr>
          <a:xfrm>
            <a:off x="320040" y="2048256"/>
            <a:ext cx="4133088" cy="1152144"/>
          </a:xfrm>
          <a:prstGeom prst="rect">
            <a:avLst/>
          </a:prstGeom>
          <a:solidFill>
            <a:srgbClr val="EDF2F9"/>
          </a:solidFill>
          <a:ln w="9525">
            <a:solidFill>
              <a:srgbClr val="D5DEEA"/>
            </a:solidFill>
            <a:prstDash val="solid"/>
          </a:ln>
        </p:spPr>
      </p:sp>
      <p:sp>
        <p:nvSpPr>
          <p:cNvPr id="16" name="Text 14"/>
          <p:cNvSpPr txBox="1"/>
          <p:nvPr/>
        </p:nvSpPr>
        <p:spPr>
          <a:xfrm>
            <a:off x="457200" y="2121408"/>
            <a:ext cx="914400" cy="320040"/>
          </a:xfrm>
          <a:prstGeom prst="rect">
            <a:avLst/>
          </a:prstGeom>
          <a:noFill/>
          <a:ln/>
        </p:spPr>
        <p:txBody>
          <a:bodyPr wrap="square" lIns="0" tIns="0" rIns="0" bIns="0" rtlCol="0" anchor="ctr"/>
          <a:lstStyle/>
          <a:p>
            <a:pPr indent="0" marL="0">
              <a:buNone/>
            </a:pPr>
            <a:r>
              <a:rPr lang="en-US" sz="1300" b="1" dirty="0">
                <a:solidFill>
                  <a:srgbClr val="C00000"/>
                </a:solidFill>
                <a:latin typeface="Calibri" pitchFamily="34" charset="0"/>
                <a:ea typeface="Calibri" pitchFamily="34" charset="-122"/>
                <a:cs typeface="Calibri" pitchFamily="34" charset="-120"/>
              </a:rPr>
              <a:t>E4-E5</a:t>
            </a:r>
            <a:endParaRPr lang="en-US" sz="1300" dirty="0"/>
          </a:p>
        </p:txBody>
      </p:sp>
      <p:sp>
        <p:nvSpPr>
          <p:cNvPr id="17" name="Text 15"/>
          <p:cNvSpPr txBox="1"/>
          <p:nvPr/>
        </p:nvSpPr>
        <p:spPr>
          <a:xfrm>
            <a:off x="1280160" y="2121408"/>
            <a:ext cx="3017520" cy="320040"/>
          </a:xfrm>
          <a:prstGeom prst="rect">
            <a:avLst/>
          </a:prstGeom>
          <a:noFill/>
          <a:ln/>
        </p:spPr>
        <p:txBody>
          <a:bodyPr wrap="square" lIns="0" tIns="0" rIns="0" bIns="0" rtlCol="0" anchor="ctr"/>
          <a:lstStyle/>
          <a:p>
            <a:pPr indent="0" marL="0">
              <a:buNone/>
            </a:pPr>
            <a:r>
              <a:rPr lang="en-US" sz="1300" b="1" dirty="0">
                <a:solidFill>
                  <a:srgbClr val="2E75B6"/>
                </a:solidFill>
                <a:latin typeface="Calibri" pitchFamily="34" charset="0"/>
                <a:ea typeface="Calibri" pitchFamily="34" charset="-122"/>
                <a:cs typeface="Calibri" pitchFamily="34" charset="-120"/>
              </a:rPr>
              <a:t>Cohort</a:t>
            </a:r>
            <a:endParaRPr lang="en-US" sz="1300" dirty="0"/>
          </a:p>
        </p:txBody>
      </p:sp>
      <p:sp>
        <p:nvSpPr>
          <p:cNvPr id="18" name="Text 16"/>
          <p:cNvSpPr txBox="1"/>
          <p:nvPr/>
        </p:nvSpPr>
        <p:spPr>
          <a:xfrm>
            <a:off x="457200" y="2468880"/>
            <a:ext cx="3858768" cy="694944"/>
          </a:xfrm>
          <a:prstGeom prst="rect">
            <a:avLst/>
          </a:prstGeom>
          <a:noFill/>
          <a:ln/>
        </p:spPr>
        <p:txBody>
          <a:bodyPr wrap="square" lIns="0" tIns="0" rIns="0" bIns="0" rtlCol="0" anchor="t"/>
          <a:lstStyle/>
          <a:p>
            <a:pPr indent="0" marL="0">
              <a:buNone/>
            </a:pPr>
            <a:r>
              <a:rPr lang="en-US" sz="950" dirty="0">
                <a:solidFill>
                  <a:srgbClr val="000000"/>
                </a:solidFill>
                <a:latin typeface="Calibri" pitchFamily="34" charset="0"/>
                <a:ea typeface="Calibri" pitchFamily="34" charset="-122"/>
                <a:cs typeface="Calibri" pitchFamily="34" charset="-120"/>
              </a:rPr>
              <a:t>Adapt on full target-window data from all other subjects, optionally + few-shot personalization</a:t>
            </a:r>
            <a:endParaRPr lang="en-US" sz="950" dirty="0"/>
          </a:p>
        </p:txBody>
      </p:sp>
      <p:sp>
        <p:nvSpPr>
          <p:cNvPr id="19" name="Shape 17"/>
          <p:cNvSpPr/>
          <p:nvPr/>
        </p:nvSpPr>
        <p:spPr>
          <a:xfrm>
            <a:off x="4690872" y="2048256"/>
            <a:ext cx="4133088" cy="1152144"/>
          </a:xfrm>
          <a:prstGeom prst="rect">
            <a:avLst/>
          </a:prstGeom>
          <a:solidFill>
            <a:srgbClr val="EDF2F9"/>
          </a:solidFill>
          <a:ln w="9525">
            <a:solidFill>
              <a:srgbClr val="D5DEEA"/>
            </a:solidFill>
            <a:prstDash val="solid"/>
          </a:ln>
        </p:spPr>
      </p:sp>
      <p:sp>
        <p:nvSpPr>
          <p:cNvPr id="20" name="Text 18"/>
          <p:cNvSpPr txBox="1"/>
          <p:nvPr/>
        </p:nvSpPr>
        <p:spPr>
          <a:xfrm>
            <a:off x="4828032" y="2121408"/>
            <a:ext cx="914400" cy="320040"/>
          </a:xfrm>
          <a:prstGeom prst="rect">
            <a:avLst/>
          </a:prstGeom>
          <a:noFill/>
          <a:ln/>
        </p:spPr>
        <p:txBody>
          <a:bodyPr wrap="square" lIns="0" tIns="0" rIns="0" bIns="0" rtlCol="0" anchor="ctr"/>
          <a:lstStyle/>
          <a:p>
            <a:pPr indent="0" marL="0">
              <a:buNone/>
            </a:pPr>
            <a:r>
              <a:rPr lang="en-US" sz="1300" b="1" dirty="0">
                <a:solidFill>
                  <a:srgbClr val="C00000"/>
                </a:solidFill>
                <a:latin typeface="Calibri" pitchFamily="34" charset="0"/>
                <a:ea typeface="Calibri" pitchFamily="34" charset="-122"/>
                <a:cs typeface="Calibri" pitchFamily="34" charset="-120"/>
              </a:rPr>
              <a:t>E6</a:t>
            </a:r>
            <a:endParaRPr lang="en-US" sz="1300" dirty="0"/>
          </a:p>
        </p:txBody>
      </p:sp>
      <p:sp>
        <p:nvSpPr>
          <p:cNvPr id="21" name="Text 19"/>
          <p:cNvSpPr txBox="1"/>
          <p:nvPr/>
        </p:nvSpPr>
        <p:spPr>
          <a:xfrm>
            <a:off x="5650992" y="2121408"/>
            <a:ext cx="3017520" cy="320040"/>
          </a:xfrm>
          <a:prstGeom prst="rect">
            <a:avLst/>
          </a:prstGeom>
          <a:noFill/>
          <a:ln/>
        </p:spPr>
        <p:txBody>
          <a:bodyPr wrap="square" lIns="0" tIns="0" rIns="0" bIns="0" rtlCol="0" anchor="ctr"/>
          <a:lstStyle/>
          <a:p>
            <a:pPr indent="0" marL="0">
              <a:buNone/>
            </a:pPr>
            <a:r>
              <a:rPr lang="en-US" sz="1300" b="1" dirty="0">
                <a:solidFill>
                  <a:srgbClr val="2E75B6"/>
                </a:solidFill>
                <a:latin typeface="Calibri" pitchFamily="34" charset="0"/>
                <a:ea typeface="Calibri" pitchFamily="34" charset="-122"/>
                <a:cs typeface="Calibri" pitchFamily="34" charset="-120"/>
              </a:rPr>
              <a:t>DANN</a:t>
            </a:r>
            <a:endParaRPr lang="en-US" sz="1300" dirty="0"/>
          </a:p>
        </p:txBody>
      </p:sp>
      <p:sp>
        <p:nvSpPr>
          <p:cNvPr id="22" name="Text 20"/>
          <p:cNvSpPr txBox="1"/>
          <p:nvPr/>
        </p:nvSpPr>
        <p:spPr>
          <a:xfrm>
            <a:off x="4828032" y="2468880"/>
            <a:ext cx="3858768" cy="694944"/>
          </a:xfrm>
          <a:prstGeom prst="rect">
            <a:avLst/>
          </a:prstGeom>
          <a:noFill/>
          <a:ln/>
        </p:spPr>
        <p:txBody>
          <a:bodyPr wrap="square" lIns="0" tIns="0" rIns="0" bIns="0" rtlCol="0" anchor="t"/>
          <a:lstStyle/>
          <a:p>
            <a:pPr indent="0" marL="0">
              <a:buNone/>
            </a:pPr>
            <a:r>
              <a:rPr lang="en-US" sz="950" dirty="0">
                <a:solidFill>
                  <a:srgbClr val="000000"/>
                </a:solidFill>
                <a:latin typeface="Calibri" pitchFamily="34" charset="0"/>
                <a:ea typeface="Calibri" pitchFamily="34" charset="-122"/>
                <a:cs typeface="Calibri" pitchFamily="34" charset="-120"/>
              </a:rPr>
              <a:t>Domain-adversarial training with gradient reversal removes window-discriminative cues; zero target-subject data</a:t>
            </a:r>
            <a:endParaRPr lang="en-US" sz="950" dirty="0"/>
          </a:p>
        </p:txBody>
      </p:sp>
      <p:sp>
        <p:nvSpPr>
          <p:cNvPr id="23" name="Shape 21"/>
          <p:cNvSpPr/>
          <p:nvPr/>
        </p:nvSpPr>
        <p:spPr>
          <a:xfrm>
            <a:off x="320040" y="3346704"/>
            <a:ext cx="4133088" cy="1152144"/>
          </a:xfrm>
          <a:prstGeom prst="rect">
            <a:avLst/>
          </a:prstGeom>
          <a:solidFill>
            <a:srgbClr val="EDF2F9"/>
          </a:solidFill>
          <a:ln w="9525">
            <a:solidFill>
              <a:srgbClr val="D5DEEA"/>
            </a:solidFill>
            <a:prstDash val="solid"/>
          </a:ln>
        </p:spPr>
      </p:sp>
      <p:sp>
        <p:nvSpPr>
          <p:cNvPr id="24" name="Text 22"/>
          <p:cNvSpPr txBox="1"/>
          <p:nvPr/>
        </p:nvSpPr>
        <p:spPr>
          <a:xfrm>
            <a:off x="457200" y="3419856"/>
            <a:ext cx="914400" cy="320040"/>
          </a:xfrm>
          <a:prstGeom prst="rect">
            <a:avLst/>
          </a:prstGeom>
          <a:noFill/>
          <a:ln/>
        </p:spPr>
        <p:txBody>
          <a:bodyPr wrap="square" lIns="0" tIns="0" rIns="0" bIns="0" rtlCol="0" anchor="ctr"/>
          <a:lstStyle/>
          <a:p>
            <a:pPr indent="0" marL="0">
              <a:buNone/>
            </a:pPr>
            <a:r>
              <a:rPr lang="en-US" sz="1300" b="1" dirty="0">
                <a:solidFill>
                  <a:srgbClr val="C00000"/>
                </a:solidFill>
                <a:latin typeface="Calibri" pitchFamily="34" charset="0"/>
                <a:ea typeface="Calibri" pitchFamily="34" charset="-122"/>
                <a:cs typeface="Calibri" pitchFamily="34" charset="-120"/>
              </a:rPr>
              <a:t>E7</a:t>
            </a:r>
            <a:endParaRPr lang="en-US" sz="1300" dirty="0"/>
          </a:p>
        </p:txBody>
      </p:sp>
      <p:sp>
        <p:nvSpPr>
          <p:cNvPr id="25" name="Text 23"/>
          <p:cNvSpPr txBox="1"/>
          <p:nvPr/>
        </p:nvSpPr>
        <p:spPr>
          <a:xfrm>
            <a:off x="1280160" y="3419856"/>
            <a:ext cx="3017520" cy="320040"/>
          </a:xfrm>
          <a:prstGeom prst="rect">
            <a:avLst/>
          </a:prstGeom>
          <a:noFill/>
          <a:ln/>
        </p:spPr>
        <p:txBody>
          <a:bodyPr wrap="square" lIns="0" tIns="0" rIns="0" bIns="0" rtlCol="0" anchor="ctr"/>
          <a:lstStyle/>
          <a:p>
            <a:pPr indent="0" marL="0">
              <a:buNone/>
            </a:pPr>
            <a:r>
              <a:rPr lang="en-US" sz="1300" b="1" dirty="0">
                <a:solidFill>
                  <a:srgbClr val="2E75B6"/>
                </a:solidFill>
                <a:latin typeface="Calibri" pitchFamily="34" charset="0"/>
                <a:ea typeface="Calibri" pitchFamily="34" charset="-122"/>
                <a:cs typeface="Calibri" pitchFamily="34" charset="-120"/>
              </a:rPr>
              <a:t>SS-Pre</a:t>
            </a:r>
            <a:endParaRPr lang="en-US" sz="1300" dirty="0"/>
          </a:p>
        </p:txBody>
      </p:sp>
      <p:sp>
        <p:nvSpPr>
          <p:cNvPr id="26" name="Text 24"/>
          <p:cNvSpPr txBox="1"/>
          <p:nvPr/>
        </p:nvSpPr>
        <p:spPr>
          <a:xfrm>
            <a:off x="457200" y="3767328"/>
            <a:ext cx="3858768" cy="694944"/>
          </a:xfrm>
          <a:prstGeom prst="rect">
            <a:avLst/>
          </a:prstGeom>
          <a:noFill/>
          <a:ln/>
        </p:spPr>
        <p:txBody>
          <a:bodyPr wrap="square" lIns="0" tIns="0" rIns="0" bIns="0" rtlCol="0" anchor="t"/>
          <a:lstStyle/>
          <a:p>
            <a:pPr indent="0" marL="0">
              <a:buNone/>
            </a:pPr>
            <a:r>
              <a:rPr lang="en-US" sz="950" dirty="0">
                <a:solidFill>
                  <a:srgbClr val="000000"/>
                </a:solidFill>
                <a:latin typeface="Calibri" pitchFamily="34" charset="0"/>
                <a:ea typeface="Calibri" pitchFamily="34" charset="-122"/>
                <a:cs typeface="Calibri" pitchFamily="34" charset="-120"/>
              </a:rPr>
              <a:t>Self-supervised temporal pretraining (next-step embedding prediction) across both windows; zero target-subject data</a:t>
            </a:r>
            <a:endParaRPr lang="en-US" sz="950" dirty="0"/>
          </a:p>
        </p:txBody>
      </p:sp>
      <p:sp>
        <p:nvSpPr>
          <p:cNvPr id="27" name="Shape 25"/>
          <p:cNvSpPr/>
          <p:nvPr/>
        </p:nvSpPr>
        <p:spPr>
          <a:xfrm>
            <a:off x="4690872" y="3346704"/>
            <a:ext cx="4133088" cy="1152144"/>
          </a:xfrm>
          <a:prstGeom prst="rect">
            <a:avLst/>
          </a:prstGeom>
          <a:solidFill>
            <a:srgbClr val="1F3864"/>
          </a:solidFill>
          <a:ln/>
        </p:spPr>
      </p:sp>
      <p:sp>
        <p:nvSpPr>
          <p:cNvPr id="28" name="Text 26"/>
          <p:cNvSpPr txBox="1"/>
          <p:nvPr/>
        </p:nvSpPr>
        <p:spPr>
          <a:xfrm>
            <a:off x="4828032" y="3419856"/>
            <a:ext cx="914400" cy="32004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E8</a:t>
            </a:r>
            <a:endParaRPr lang="en-US" sz="1300" dirty="0"/>
          </a:p>
        </p:txBody>
      </p:sp>
      <p:sp>
        <p:nvSpPr>
          <p:cNvPr id="29" name="Text 27"/>
          <p:cNvSpPr txBox="1"/>
          <p:nvPr/>
        </p:nvSpPr>
        <p:spPr>
          <a:xfrm>
            <a:off x="5650992" y="3419856"/>
            <a:ext cx="3017520" cy="320040"/>
          </a:xfrm>
          <a:prstGeom prst="rect">
            <a:avLst/>
          </a:prstGeom>
          <a:noFill/>
          <a:ln/>
        </p:spPr>
        <p:txBody>
          <a:bodyPr wrap="square" lIns="0" tIns="0" rIns="0" bIns="0" rtlCol="0" anchor="ctr"/>
          <a:lstStyle/>
          <a:p>
            <a:pPr indent="0" marL="0">
              <a:buNone/>
            </a:pPr>
            <a:r>
              <a:rPr lang="en-US" sz="1300" b="1" dirty="0">
                <a:solidFill>
                  <a:srgbClr val="BDD7EE"/>
                </a:solidFill>
                <a:latin typeface="Calibri" pitchFamily="34" charset="0"/>
                <a:ea typeface="Calibri" pitchFamily="34" charset="-122"/>
                <a:cs typeface="Calibri" pitchFamily="34" charset="-120"/>
              </a:rPr>
              <a:t>Upper bound</a:t>
            </a:r>
            <a:endParaRPr lang="en-US" sz="1300" dirty="0"/>
          </a:p>
        </p:txBody>
      </p:sp>
      <p:sp>
        <p:nvSpPr>
          <p:cNvPr id="30" name="Text 28"/>
          <p:cNvSpPr txBox="1"/>
          <p:nvPr/>
        </p:nvSpPr>
        <p:spPr>
          <a:xfrm>
            <a:off x="4828032" y="3767328"/>
            <a:ext cx="3858768" cy="694944"/>
          </a:xfrm>
          <a:prstGeom prst="rect">
            <a:avLst/>
          </a:prstGeom>
          <a:noFill/>
          <a:ln/>
        </p:spPr>
        <p:txBody>
          <a:bodyPr wrap="square" lIns="0" tIns="0" rIns="0" bIns="0" rtlCol="0" anchor="t"/>
          <a:lstStyle/>
          <a:p>
            <a:pPr indent="0" marL="0">
              <a:buNone/>
            </a:pPr>
            <a:r>
              <a:rPr lang="en-US" sz="950" dirty="0">
                <a:solidFill>
                  <a:srgbClr val="FFFFFF"/>
                </a:solidFill>
                <a:latin typeface="Calibri" pitchFamily="34" charset="0"/>
                <a:ea typeface="Calibri" pitchFamily="34" charset="-122"/>
                <a:cs typeface="Calibri" pitchFamily="34" charset="-120"/>
              </a:rPr>
              <a:t>All of the subject's source-window data, zero target-window exposure; isolates subject shift vs temporal shift</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20040" y="146304"/>
            <a:ext cx="8503920" cy="384048"/>
          </a:xfrm>
          <a:prstGeom prst="rect">
            <a:avLst/>
          </a:prstGeom>
          <a:noFill/>
          <a:ln/>
        </p:spPr>
        <p:txBody>
          <a:bodyPr wrap="square" lIns="0" tIns="0" rIns="0" bIns="0" rtlCol="0" anchor="ctr"/>
          <a:lstStyle/>
          <a:p>
            <a:pPr indent="0" marL="0">
              <a:buNone/>
            </a:pPr>
            <a:r>
              <a:rPr lang="en-US" sz="2000" b="1" dirty="0">
                <a:solidFill>
                  <a:srgbClr val="1F3864"/>
                </a:solidFill>
                <a:latin typeface="Calibri" pitchFamily="34" charset="0"/>
                <a:ea typeface="Calibri" pitchFamily="34" charset="-122"/>
                <a:cs typeface="Calibri" pitchFamily="34" charset="-120"/>
              </a:rPr>
              <a:t>Results: Zero-Shot Transfer Is Near Chance</a:t>
            </a:r>
            <a:endParaRPr lang="en-US" sz="2000" dirty="0"/>
          </a:p>
        </p:txBody>
      </p:sp>
      <p:sp>
        <p:nvSpPr>
          <p:cNvPr id="3" name="Shape 1"/>
          <p:cNvSpPr/>
          <p:nvPr/>
        </p:nvSpPr>
        <p:spPr>
          <a:xfrm>
            <a:off x="320040" y="566928"/>
            <a:ext cx="8503920" cy="0"/>
          </a:xfrm>
          <a:prstGeom prst="line">
            <a:avLst/>
          </a:prstGeom>
          <a:noFill/>
          <a:ln w="15875">
            <a:solidFill>
              <a:srgbClr val="2E75B6"/>
            </a:solidFill>
            <a:prstDash val="solid"/>
          </a:ln>
        </p:spPr>
      </p:sp>
      <p:sp>
        <p:nvSpPr>
          <p:cNvPr id="4" name="Shape 2"/>
          <p:cNvSpPr/>
          <p:nvPr/>
        </p:nvSpPr>
        <p:spPr>
          <a:xfrm>
            <a:off x="320040" y="4828032"/>
            <a:ext cx="8503920" cy="0"/>
          </a:xfrm>
          <a:prstGeom prst="line">
            <a:avLst/>
          </a:prstGeom>
          <a:noFill/>
          <a:ln w="9525">
            <a:solidFill>
              <a:srgbClr val="CCCCCC"/>
            </a:solidFill>
            <a:prstDash val="solid"/>
          </a:ln>
        </p:spPr>
      </p:sp>
      <p:sp>
        <p:nvSpPr>
          <p:cNvPr id="5" name="Text 3"/>
          <p:cNvSpPr txBox="1"/>
          <p:nvPr/>
        </p:nvSpPr>
        <p:spPr>
          <a:xfrm>
            <a:off x="320040" y="4864608"/>
            <a:ext cx="3657600" cy="228600"/>
          </a:xfrm>
          <a:prstGeom prst="rect">
            <a:avLst/>
          </a:prstGeom>
          <a:noFill/>
          <a:ln/>
        </p:spPr>
        <p:txBody>
          <a:bodyPr wrap="square" lIns="0" tIns="0" rIns="0" bIns="0" rtlCol="0" anchor="ctr"/>
          <a:lstStyle/>
          <a:p>
            <a:pPr indent="0" marL="0">
              <a:buNone/>
            </a:pPr>
            <a:r>
              <a:rPr lang="en-US" sz="800" dirty="0">
                <a:solidFill>
                  <a:srgbClr val="808080"/>
                </a:solidFill>
                <a:latin typeface="Calibri" pitchFamily="34" charset="0"/>
                <a:ea typeface="Calibri" pitchFamily="34" charset="-122"/>
                <a:cs typeface="Calibri" pitchFamily="34" charset="-120"/>
              </a:rPr>
              <a:t>IEEE SMC 2026 · Bellevue, WA</a:t>
            </a:r>
            <a:endParaRPr lang="en-US" sz="800" dirty="0"/>
          </a:p>
        </p:txBody>
      </p:sp>
      <p:sp>
        <p:nvSpPr>
          <p:cNvPr id="6" name="Text 4"/>
          <p:cNvSpPr txBox="1"/>
          <p:nvPr/>
        </p:nvSpPr>
        <p:spPr>
          <a:xfrm>
            <a:off x="8458200" y="4864608"/>
            <a:ext cx="365760" cy="228600"/>
          </a:xfrm>
          <a:prstGeom prst="rect">
            <a:avLst/>
          </a:prstGeom>
          <a:noFill/>
          <a:ln/>
        </p:spPr>
        <p:txBody>
          <a:bodyPr wrap="square" lIns="0" tIns="0" rIns="0" bIns="0" rtlCol="0" anchor="ctr"/>
          <a:lstStyle/>
          <a:p>
            <a:pPr algn="r" indent="0" marL="0">
              <a:buNone/>
            </a:pPr>
            <a:r>
              <a:rPr lang="en-US" sz="800" dirty="0">
                <a:solidFill>
                  <a:srgbClr val="808080"/>
                </a:solidFill>
                <a:latin typeface="Calibri" pitchFamily="34" charset="0"/>
                <a:ea typeface="Calibri" pitchFamily="34" charset="-122"/>
                <a:cs typeface="Calibri" pitchFamily="34" charset="-120"/>
              </a:rPr>
              <a:t>8</a:t>
            </a:r>
            <a:endParaRPr lang="en-US" sz="800" dirty="0"/>
          </a:p>
        </p:txBody>
      </p:sp>
      <p:sp>
        <p:nvSpPr>
          <p:cNvPr id="7" name="Shape 5"/>
          <p:cNvSpPr/>
          <p:nvPr/>
        </p:nvSpPr>
        <p:spPr>
          <a:xfrm>
            <a:off x="502920" y="868680"/>
            <a:ext cx="2514600" cy="1188720"/>
          </a:xfrm>
          <a:prstGeom prst="rect">
            <a:avLst/>
          </a:prstGeom>
          <a:solidFill>
            <a:srgbClr val="1F3864"/>
          </a:solidFill>
          <a:ln/>
        </p:spPr>
      </p:sp>
      <p:sp>
        <p:nvSpPr>
          <p:cNvPr id="8" name="Text 6"/>
          <p:cNvSpPr txBox="1"/>
          <p:nvPr/>
        </p:nvSpPr>
        <p:spPr>
          <a:xfrm>
            <a:off x="502920" y="923544"/>
            <a:ext cx="2514600" cy="653796"/>
          </a:xfrm>
          <a:prstGeom prst="rect">
            <a:avLst/>
          </a:prstGeom>
          <a:noFill/>
          <a:ln/>
        </p:spPr>
        <p:txBody>
          <a:bodyPr wrap="square" lIns="0" tIns="0" rIns="0" bIns="0" rtlCol="0" anchor="ctr"/>
          <a:lstStyle/>
          <a:p>
            <a:pPr algn="ctr" indent="0" marL="0">
              <a:buNone/>
            </a:pPr>
            <a:r>
              <a:rPr lang="en-US" sz="2100" b="1" dirty="0">
                <a:solidFill>
                  <a:srgbClr val="FFFFFF"/>
                </a:solidFill>
                <a:latin typeface="Calibri" pitchFamily="34" charset="0"/>
                <a:ea typeface="Calibri" pitchFamily="34" charset="-122"/>
                <a:cs typeface="Calibri" pitchFamily="34" charset="-120"/>
              </a:rPr>
              <a:t>54.0-65.1%</a:t>
            </a:r>
            <a:endParaRPr lang="en-US" sz="2100" dirty="0"/>
          </a:p>
        </p:txBody>
      </p:sp>
      <p:sp>
        <p:nvSpPr>
          <p:cNvPr id="9" name="Text 7"/>
          <p:cNvSpPr txBox="1"/>
          <p:nvPr/>
        </p:nvSpPr>
        <p:spPr>
          <a:xfrm>
            <a:off x="576072" y="1558138"/>
            <a:ext cx="2368296" cy="475488"/>
          </a:xfrm>
          <a:prstGeom prst="rect">
            <a:avLst/>
          </a:prstGeom>
          <a:noFill/>
          <a:ln/>
        </p:spPr>
        <p:txBody>
          <a:bodyPr wrap="square" lIns="0" tIns="0" rIns="0" bIns="0" rtlCol="0" anchor="t"/>
          <a:lstStyle/>
          <a:p>
            <a:pPr algn="ctr" indent="0" marL="0">
              <a:buNone/>
            </a:pPr>
            <a:r>
              <a:rPr lang="en-US" sz="850" dirty="0">
                <a:solidFill>
                  <a:srgbClr val="BDD7EE"/>
                </a:solidFill>
                <a:latin typeface="Calibri" pitchFamily="34" charset="0"/>
                <a:ea typeface="Calibri" pitchFamily="34" charset="-122"/>
                <a:cs typeface="Calibri" pitchFamily="34" charset="-120"/>
              </a:rPr>
              <a:t>Zero-shot source (Zₛ): same window, unseen subject</a:t>
            </a:r>
            <a:endParaRPr lang="en-US" sz="850" dirty="0"/>
          </a:p>
        </p:txBody>
      </p:sp>
      <p:sp>
        <p:nvSpPr>
          <p:cNvPr id="10" name="Shape 8"/>
          <p:cNvSpPr/>
          <p:nvPr/>
        </p:nvSpPr>
        <p:spPr>
          <a:xfrm>
            <a:off x="3319272" y="868680"/>
            <a:ext cx="2514600" cy="1188720"/>
          </a:xfrm>
          <a:prstGeom prst="rect">
            <a:avLst/>
          </a:prstGeom>
          <a:solidFill>
            <a:srgbClr val="C00000"/>
          </a:solidFill>
          <a:ln/>
        </p:spPr>
      </p:sp>
      <p:sp>
        <p:nvSpPr>
          <p:cNvPr id="11" name="Text 9"/>
          <p:cNvSpPr txBox="1"/>
          <p:nvPr/>
        </p:nvSpPr>
        <p:spPr>
          <a:xfrm>
            <a:off x="3319272" y="923544"/>
            <a:ext cx="2514600" cy="653796"/>
          </a:xfrm>
          <a:prstGeom prst="rect">
            <a:avLst/>
          </a:prstGeom>
          <a:noFill/>
          <a:ln/>
        </p:spPr>
        <p:txBody>
          <a:bodyPr wrap="square" lIns="0" tIns="0" rIns="0" bIns="0" rtlCol="0" anchor="ctr"/>
          <a:lstStyle/>
          <a:p>
            <a:pPr algn="ctr" indent="0" marL="0">
              <a:buNone/>
            </a:pPr>
            <a:r>
              <a:rPr lang="en-US" sz="2100" b="1" dirty="0">
                <a:solidFill>
                  <a:srgbClr val="FFFFFF"/>
                </a:solidFill>
                <a:latin typeface="Calibri" pitchFamily="34" charset="0"/>
                <a:ea typeface="Calibri" pitchFamily="34" charset="-122"/>
                <a:cs typeface="Calibri" pitchFamily="34" charset="-120"/>
              </a:rPr>
              <a:t>55.4-69.5%</a:t>
            </a:r>
            <a:endParaRPr lang="en-US" sz="2100" dirty="0"/>
          </a:p>
        </p:txBody>
      </p:sp>
      <p:sp>
        <p:nvSpPr>
          <p:cNvPr id="12" name="Text 10"/>
          <p:cNvSpPr txBox="1"/>
          <p:nvPr/>
        </p:nvSpPr>
        <p:spPr>
          <a:xfrm>
            <a:off x="3392424" y="1558138"/>
            <a:ext cx="2368296" cy="475488"/>
          </a:xfrm>
          <a:prstGeom prst="rect">
            <a:avLst/>
          </a:prstGeom>
          <a:noFill/>
          <a:ln/>
        </p:spPr>
        <p:txBody>
          <a:bodyPr wrap="square" lIns="0" tIns="0" rIns="0" bIns="0" rtlCol="0" anchor="t"/>
          <a:lstStyle/>
          <a:p>
            <a:pPr algn="ctr" indent="0" marL="0">
              <a:buNone/>
            </a:pPr>
            <a:r>
              <a:rPr lang="en-US" sz="850" dirty="0">
                <a:solidFill>
                  <a:srgbClr val="FFD5D5"/>
                </a:solidFill>
                <a:latin typeface="Calibri" pitchFamily="34" charset="0"/>
                <a:ea typeface="Calibri" pitchFamily="34" charset="-122"/>
                <a:cs typeface="Calibri" pitchFamily="34" charset="-120"/>
              </a:rPr>
              <a:t>Zero-shot target (Zₜ): different window, unseen subject</a:t>
            </a:r>
            <a:endParaRPr lang="en-US" sz="850" dirty="0"/>
          </a:p>
        </p:txBody>
      </p:sp>
      <p:sp>
        <p:nvSpPr>
          <p:cNvPr id="13" name="Shape 11"/>
          <p:cNvSpPr/>
          <p:nvPr/>
        </p:nvSpPr>
        <p:spPr>
          <a:xfrm>
            <a:off x="6135624" y="868680"/>
            <a:ext cx="2514600" cy="1188720"/>
          </a:xfrm>
          <a:prstGeom prst="rect">
            <a:avLst/>
          </a:prstGeom>
          <a:solidFill>
            <a:srgbClr val="F2F2F2"/>
          </a:solidFill>
          <a:ln/>
        </p:spPr>
      </p:sp>
      <p:sp>
        <p:nvSpPr>
          <p:cNvPr id="14" name="Text 12"/>
          <p:cNvSpPr txBox="1"/>
          <p:nvPr/>
        </p:nvSpPr>
        <p:spPr>
          <a:xfrm>
            <a:off x="6135624" y="923544"/>
            <a:ext cx="2514600" cy="653796"/>
          </a:xfrm>
          <a:prstGeom prst="rect">
            <a:avLst/>
          </a:prstGeom>
          <a:noFill/>
          <a:ln/>
        </p:spPr>
        <p:txBody>
          <a:bodyPr wrap="square" lIns="0" tIns="0" rIns="0" bIns="0" rtlCol="0" anchor="ctr"/>
          <a:lstStyle/>
          <a:p>
            <a:pPr algn="ctr" indent="0" marL="0">
              <a:buNone/>
            </a:pPr>
            <a:r>
              <a:rPr lang="en-US" sz="2100" b="1" dirty="0">
                <a:solidFill>
                  <a:srgbClr val="000000"/>
                </a:solidFill>
                <a:latin typeface="Calibri" pitchFamily="34" charset="0"/>
                <a:ea typeface="Calibri" pitchFamily="34" charset="-122"/>
                <a:cs typeface="Calibri" pitchFamily="34" charset="-120"/>
              </a:rPr>
              <a:t>≈ chance</a:t>
            </a:r>
            <a:endParaRPr lang="en-US" sz="2100" dirty="0"/>
          </a:p>
        </p:txBody>
      </p:sp>
      <p:sp>
        <p:nvSpPr>
          <p:cNvPr id="15" name="Text 13"/>
          <p:cNvSpPr txBox="1"/>
          <p:nvPr/>
        </p:nvSpPr>
        <p:spPr>
          <a:xfrm>
            <a:off x="6208776" y="1558138"/>
            <a:ext cx="2368296" cy="475488"/>
          </a:xfrm>
          <a:prstGeom prst="rect">
            <a:avLst/>
          </a:prstGeom>
          <a:noFill/>
          <a:ln/>
        </p:spPr>
        <p:txBody>
          <a:bodyPr wrap="square" lIns="0" tIns="0" rIns="0" bIns="0" rtlCol="0" anchor="t"/>
          <a:lstStyle/>
          <a:p>
            <a:pPr algn="ctr" indent="0" marL="0">
              <a:buNone/>
            </a:pPr>
            <a:r>
              <a:rPr lang="en-US" sz="850" dirty="0">
                <a:solidFill>
                  <a:srgbClr val="808080"/>
                </a:solidFill>
                <a:latin typeface="Calibri" pitchFamily="34" charset="0"/>
                <a:ea typeface="Calibri" pitchFamily="34" charset="-122"/>
                <a:cs typeface="Calibri" pitchFamily="34" charset="-120"/>
              </a:rPr>
              <a:t>Binary task, chance = 50%; both baselines cluster near it</a:t>
            </a:r>
            <a:endParaRPr lang="en-US" sz="850" dirty="0"/>
          </a:p>
        </p:txBody>
      </p:sp>
      <p:sp>
        <p:nvSpPr>
          <p:cNvPr id="16" name="Text 14"/>
          <p:cNvSpPr txBox="1"/>
          <p:nvPr/>
        </p:nvSpPr>
        <p:spPr>
          <a:xfrm>
            <a:off x="502920" y="2423160"/>
            <a:ext cx="8138160" cy="274320"/>
          </a:xfrm>
          <a:prstGeom prst="rect">
            <a:avLst/>
          </a:prstGeom>
          <a:noFill/>
          <a:ln/>
        </p:spPr>
        <p:txBody>
          <a:bodyPr wrap="square" lIns="0" tIns="0" rIns="0" bIns="0" rtlCol="0" anchor="ctr"/>
          <a:lstStyle/>
          <a:p>
            <a:pPr indent="0" marL="0">
              <a:buNone/>
            </a:pPr>
            <a:r>
              <a:rPr lang="en-US" sz="1300" b="1" dirty="0">
                <a:solidFill>
                  <a:srgbClr val="2E75B6"/>
                </a:solidFill>
                <a:latin typeface="Calibri" pitchFamily="34" charset="0"/>
                <a:ea typeface="Calibri" pitchFamily="34" charset="-122"/>
                <a:cs typeface="Calibri" pitchFamily="34" charset="-120"/>
              </a:rPr>
              <a:t>What this tells us</a:t>
            </a:r>
            <a:endParaRPr lang="en-US" sz="1300" dirty="0"/>
          </a:p>
        </p:txBody>
      </p:sp>
      <p:sp>
        <p:nvSpPr>
          <p:cNvPr id="17" name="Shape 15"/>
          <p:cNvSpPr/>
          <p:nvPr/>
        </p:nvSpPr>
        <p:spPr>
          <a:xfrm>
            <a:off x="502920" y="2715768"/>
            <a:ext cx="8138160" cy="0"/>
          </a:xfrm>
          <a:prstGeom prst="line">
            <a:avLst/>
          </a:prstGeom>
          <a:noFill/>
          <a:ln w="9525">
            <a:solidFill>
              <a:srgbClr val="CCCCCC"/>
            </a:solidFill>
            <a:prstDash val="solid"/>
          </a:ln>
        </p:spPr>
      </p:sp>
      <p:sp>
        <p:nvSpPr>
          <p:cNvPr id="18" name="Text 16"/>
          <p:cNvSpPr txBox="1"/>
          <p:nvPr/>
        </p:nvSpPr>
        <p:spPr>
          <a:xfrm>
            <a:off x="502920" y="2852928"/>
            <a:ext cx="8138160" cy="1554480"/>
          </a:xfrm>
          <a:prstGeom prst="rect">
            <a:avLst/>
          </a:prstGeom>
          <a:noFill/>
          <a:ln/>
        </p:spPr>
        <p:txBody>
          <a:bodyPr wrap="square" lIns="0" tIns="0" rIns="0" bIns="0" rtlCol="0" anchor="t"/>
          <a:lstStyle/>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Uniformly poor across all 18 window configurations and all three architectures</a:t>
            </a:r>
            <a:endParaRPr lang="en-US" sz="1100" dirty="0"/>
          </a:p>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Neither window length nor offset produces a consistent advantage</a:t>
            </a:r>
            <a:endParaRPr lang="en-US" sz="1100" dirty="0"/>
          </a:p>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The Zₛ - Zₜ gap is small and inconsistent in sign: temporal shift compounds an already severe cross-subject degradation</a:t>
            </a:r>
            <a:endParaRPr lang="en-US" sz="1100" dirty="0"/>
          </a:p>
          <a:p>
            <a:pPr marL="101600" indent="-101600">
              <a:buSzPct val="100000"/>
              <a:buChar char="•"/>
            </a:pPr>
            <a:r>
              <a:rPr lang="en-US" sz="1100" b="1" dirty="0">
                <a:solidFill>
                  <a:srgbClr val="C00000"/>
                </a:solidFill>
                <a:latin typeface="Calibri" pitchFamily="34" charset="0"/>
                <a:ea typeface="Calibri" pitchFamily="34" charset="-122"/>
                <a:cs typeface="Calibri" pitchFamily="34" charset="-120"/>
              </a:rPr>
              <a:t>Cross-time-window transfer is a first-order challenge requiring explicit adaptation</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20040" y="146304"/>
            <a:ext cx="8503920" cy="384048"/>
          </a:xfrm>
          <a:prstGeom prst="rect">
            <a:avLst/>
          </a:prstGeom>
          <a:noFill/>
          <a:ln/>
        </p:spPr>
        <p:txBody>
          <a:bodyPr wrap="square" lIns="0" tIns="0" rIns="0" bIns="0" rtlCol="0" anchor="ctr"/>
          <a:lstStyle/>
          <a:p>
            <a:pPr indent="0" marL="0">
              <a:buNone/>
            </a:pPr>
            <a:r>
              <a:rPr lang="en-US" sz="2000" b="1" dirty="0">
                <a:solidFill>
                  <a:srgbClr val="1F3864"/>
                </a:solidFill>
                <a:latin typeface="Calibri" pitchFamily="34" charset="0"/>
                <a:ea typeface="Calibri" pitchFamily="34" charset="-122"/>
                <a:cs typeface="Calibri" pitchFamily="34" charset="-120"/>
              </a:rPr>
              <a:t>Results: Adaptation Strategies (E1-E8)</a:t>
            </a:r>
            <a:endParaRPr lang="en-US" sz="2000" dirty="0"/>
          </a:p>
        </p:txBody>
      </p:sp>
      <p:sp>
        <p:nvSpPr>
          <p:cNvPr id="3" name="Shape 1"/>
          <p:cNvSpPr/>
          <p:nvPr/>
        </p:nvSpPr>
        <p:spPr>
          <a:xfrm>
            <a:off x="320040" y="566928"/>
            <a:ext cx="8503920" cy="0"/>
          </a:xfrm>
          <a:prstGeom prst="line">
            <a:avLst/>
          </a:prstGeom>
          <a:noFill/>
          <a:ln w="15875">
            <a:solidFill>
              <a:srgbClr val="2E75B6"/>
            </a:solidFill>
            <a:prstDash val="solid"/>
          </a:ln>
        </p:spPr>
      </p:sp>
      <p:sp>
        <p:nvSpPr>
          <p:cNvPr id="4" name="Shape 2"/>
          <p:cNvSpPr/>
          <p:nvPr/>
        </p:nvSpPr>
        <p:spPr>
          <a:xfrm>
            <a:off x="320040" y="4828032"/>
            <a:ext cx="8503920" cy="0"/>
          </a:xfrm>
          <a:prstGeom prst="line">
            <a:avLst/>
          </a:prstGeom>
          <a:noFill/>
          <a:ln w="9525">
            <a:solidFill>
              <a:srgbClr val="CCCCCC"/>
            </a:solidFill>
            <a:prstDash val="solid"/>
          </a:ln>
        </p:spPr>
      </p:sp>
      <p:sp>
        <p:nvSpPr>
          <p:cNvPr id="5" name="Text 3"/>
          <p:cNvSpPr txBox="1"/>
          <p:nvPr/>
        </p:nvSpPr>
        <p:spPr>
          <a:xfrm>
            <a:off x="320040" y="4864608"/>
            <a:ext cx="3657600" cy="228600"/>
          </a:xfrm>
          <a:prstGeom prst="rect">
            <a:avLst/>
          </a:prstGeom>
          <a:noFill/>
          <a:ln/>
        </p:spPr>
        <p:txBody>
          <a:bodyPr wrap="square" lIns="0" tIns="0" rIns="0" bIns="0" rtlCol="0" anchor="ctr"/>
          <a:lstStyle/>
          <a:p>
            <a:pPr indent="0" marL="0">
              <a:buNone/>
            </a:pPr>
            <a:r>
              <a:rPr lang="en-US" sz="800" dirty="0">
                <a:solidFill>
                  <a:srgbClr val="808080"/>
                </a:solidFill>
                <a:latin typeface="Calibri" pitchFamily="34" charset="0"/>
                <a:ea typeface="Calibri" pitchFamily="34" charset="-122"/>
                <a:cs typeface="Calibri" pitchFamily="34" charset="-120"/>
              </a:rPr>
              <a:t>IEEE SMC 2026 · Bellevue, WA</a:t>
            </a:r>
            <a:endParaRPr lang="en-US" sz="800" dirty="0"/>
          </a:p>
        </p:txBody>
      </p:sp>
      <p:sp>
        <p:nvSpPr>
          <p:cNvPr id="6" name="Text 4"/>
          <p:cNvSpPr txBox="1"/>
          <p:nvPr/>
        </p:nvSpPr>
        <p:spPr>
          <a:xfrm>
            <a:off x="8458200" y="4864608"/>
            <a:ext cx="365760" cy="228600"/>
          </a:xfrm>
          <a:prstGeom prst="rect">
            <a:avLst/>
          </a:prstGeom>
          <a:noFill/>
          <a:ln/>
        </p:spPr>
        <p:txBody>
          <a:bodyPr wrap="square" lIns="0" tIns="0" rIns="0" bIns="0" rtlCol="0" anchor="ctr"/>
          <a:lstStyle/>
          <a:p>
            <a:pPr algn="r" indent="0" marL="0">
              <a:buNone/>
            </a:pPr>
            <a:r>
              <a:rPr lang="en-US" sz="800" dirty="0">
                <a:solidFill>
                  <a:srgbClr val="808080"/>
                </a:solidFill>
                <a:latin typeface="Calibri" pitchFamily="34" charset="0"/>
                <a:ea typeface="Calibri" pitchFamily="34" charset="-122"/>
                <a:cs typeface="Calibri" pitchFamily="34" charset="-120"/>
              </a:rPr>
              <a:t>9</a:t>
            </a:r>
            <a:endParaRPr lang="en-US" sz="800" dirty="0"/>
          </a:p>
        </p:txBody>
      </p:sp>
      <p:pic>
        <p:nvPicPr>
          <p:cNvPr id="7" name="Image 0" descr="/home/claude/nirs_src/Figures/fig_strategy_comparison-2.png">    </p:cNvPr>
          <p:cNvPicPr>
            <a:picLocks noChangeAspect="1"/>
          </p:cNvPicPr>
          <p:nvPr/>
        </p:nvPicPr>
        <p:blipFill>
          <a:blip r:embed="rId1"/>
          <a:stretch>
            <a:fillRect/>
          </a:stretch>
        </p:blipFill>
        <p:spPr>
          <a:xfrm>
            <a:off x="320040" y="713232"/>
            <a:ext cx="7498080" cy="3364992"/>
          </a:xfrm>
          <a:prstGeom prst="rect">
            <a:avLst/>
          </a:prstGeom>
        </p:spPr>
      </p:pic>
      <p:sp>
        <p:nvSpPr>
          <p:cNvPr id="8" name="Text 5"/>
          <p:cNvSpPr txBox="1"/>
          <p:nvPr/>
        </p:nvSpPr>
        <p:spPr>
          <a:xfrm>
            <a:off x="7882128" y="822960"/>
            <a:ext cx="1051560" cy="365760"/>
          </a:xfrm>
          <a:prstGeom prst="rect">
            <a:avLst/>
          </a:prstGeom>
          <a:noFill/>
          <a:ln/>
        </p:spPr>
        <p:txBody>
          <a:bodyPr wrap="square" lIns="0" tIns="0" rIns="0" bIns="0" rtlCol="0" anchor="ctr"/>
          <a:lstStyle/>
          <a:p>
            <a:pPr indent="0" marL="0">
              <a:buNone/>
            </a:pPr>
            <a:r>
              <a:rPr lang="en-US" sz="1600" b="1" dirty="0">
                <a:solidFill>
                  <a:srgbClr val="1F3864"/>
                </a:solidFill>
                <a:latin typeface="Calibri" pitchFamily="34" charset="0"/>
                <a:ea typeface="Calibri" pitchFamily="34" charset="-122"/>
                <a:cs typeface="Calibri" pitchFamily="34" charset="-120"/>
              </a:rPr>
              <a:t>94.2%</a:t>
            </a:r>
            <a:endParaRPr lang="en-US" sz="1600" dirty="0"/>
          </a:p>
        </p:txBody>
      </p:sp>
      <p:sp>
        <p:nvSpPr>
          <p:cNvPr id="9" name="Text 6"/>
          <p:cNvSpPr txBox="1"/>
          <p:nvPr/>
        </p:nvSpPr>
        <p:spPr>
          <a:xfrm>
            <a:off x="7882128" y="1170432"/>
            <a:ext cx="1051560" cy="658368"/>
          </a:xfrm>
          <a:prstGeom prst="rect">
            <a:avLst/>
          </a:prstGeom>
          <a:noFill/>
          <a:ln/>
        </p:spPr>
        <p:txBody>
          <a:bodyPr wrap="square" lIns="0" tIns="0" rIns="0" bIns="0" rtlCol="0" anchor="t"/>
          <a:lstStyle/>
          <a:p>
            <a:pPr indent="0" marL="0">
              <a:buNone/>
            </a:pPr>
            <a:r>
              <a:rPr lang="en-US" sz="800" dirty="0">
                <a:solidFill>
                  <a:srgbClr val="808080"/>
                </a:solidFill>
                <a:latin typeface="Calibri" pitchFamily="34" charset="0"/>
                <a:ea typeface="Calibri" pitchFamily="34" charset="-122"/>
                <a:cs typeface="Calibri" pitchFamily="34" charset="-120"/>
              </a:rPr>
              <a:t>E2: ≈5% target-window labels (MaxViT), best practical result</a:t>
            </a:r>
            <a:endParaRPr lang="en-US" sz="800" dirty="0"/>
          </a:p>
        </p:txBody>
      </p:sp>
      <p:sp>
        <p:nvSpPr>
          <p:cNvPr id="10" name="Text 7"/>
          <p:cNvSpPr txBox="1"/>
          <p:nvPr/>
        </p:nvSpPr>
        <p:spPr>
          <a:xfrm>
            <a:off x="7882128" y="1901952"/>
            <a:ext cx="1051560" cy="365760"/>
          </a:xfrm>
          <a:prstGeom prst="rect">
            <a:avLst/>
          </a:prstGeom>
          <a:noFill/>
          <a:ln/>
        </p:spPr>
        <p:txBody>
          <a:bodyPr wrap="square" lIns="0" tIns="0" rIns="0" bIns="0" rtlCol="0" anchor="ctr"/>
          <a:lstStyle/>
          <a:p>
            <a:pPr indent="0" marL="0">
              <a:buNone/>
            </a:pPr>
            <a:r>
              <a:rPr lang="en-US" sz="1600" b="1" dirty="0">
                <a:solidFill>
                  <a:srgbClr val="C00000"/>
                </a:solidFill>
                <a:latin typeface="Calibri" pitchFamily="34" charset="0"/>
                <a:ea typeface="Calibri" pitchFamily="34" charset="-122"/>
                <a:cs typeface="Calibri" pitchFamily="34" charset="-120"/>
              </a:rPr>
              <a:t>97-100%</a:t>
            </a:r>
            <a:endParaRPr lang="en-US" sz="1600" dirty="0"/>
          </a:p>
        </p:txBody>
      </p:sp>
      <p:sp>
        <p:nvSpPr>
          <p:cNvPr id="11" name="Text 8"/>
          <p:cNvSpPr txBox="1"/>
          <p:nvPr/>
        </p:nvSpPr>
        <p:spPr>
          <a:xfrm>
            <a:off x="7882128" y="2249424"/>
            <a:ext cx="1051560" cy="658368"/>
          </a:xfrm>
          <a:prstGeom prst="rect">
            <a:avLst/>
          </a:prstGeom>
          <a:noFill/>
          <a:ln/>
        </p:spPr>
        <p:txBody>
          <a:bodyPr wrap="square" lIns="0" tIns="0" rIns="0" bIns="0" rtlCol="0" anchor="t"/>
          <a:lstStyle/>
          <a:p>
            <a:pPr indent="0" marL="0">
              <a:buNone/>
            </a:pPr>
            <a:r>
              <a:rPr lang="en-US" sz="800" dirty="0">
                <a:solidFill>
                  <a:srgbClr val="808080"/>
                </a:solidFill>
                <a:latin typeface="Calibri" pitchFamily="34" charset="0"/>
                <a:ea typeface="Calibri" pitchFamily="34" charset="-122"/>
                <a:cs typeface="Calibri" pitchFamily="34" charset="-120"/>
              </a:rPr>
              <a:t>E8: knows the subject, never saw the window</a:t>
            </a:r>
            <a:endParaRPr lang="en-US" sz="800" dirty="0"/>
          </a:p>
        </p:txBody>
      </p:sp>
      <p:sp>
        <p:nvSpPr>
          <p:cNvPr id="12" name="Text 9"/>
          <p:cNvSpPr txBox="1"/>
          <p:nvPr/>
        </p:nvSpPr>
        <p:spPr>
          <a:xfrm>
            <a:off x="7882128" y="2980944"/>
            <a:ext cx="1051560" cy="365760"/>
          </a:xfrm>
          <a:prstGeom prst="rect">
            <a:avLst/>
          </a:prstGeom>
          <a:noFill/>
          <a:ln/>
        </p:spPr>
        <p:txBody>
          <a:bodyPr wrap="square" lIns="0" tIns="0" rIns="0" bIns="0" rtlCol="0" anchor="ctr"/>
          <a:lstStyle/>
          <a:p>
            <a:pPr indent="0" marL="0">
              <a:buNone/>
            </a:pPr>
            <a:r>
              <a:rPr lang="en-US" sz="1600" b="1" dirty="0">
                <a:solidFill>
                  <a:srgbClr val="1F3864"/>
                </a:solidFill>
                <a:latin typeface="Calibri" pitchFamily="34" charset="0"/>
                <a:ea typeface="Calibri" pitchFamily="34" charset="-122"/>
                <a:cs typeface="Calibri" pitchFamily="34" charset="-120"/>
              </a:rPr>
              <a:t>78-90%</a:t>
            </a:r>
            <a:endParaRPr lang="en-US" sz="1600" dirty="0"/>
          </a:p>
        </p:txBody>
      </p:sp>
      <p:sp>
        <p:nvSpPr>
          <p:cNvPr id="13" name="Text 10"/>
          <p:cNvSpPr txBox="1"/>
          <p:nvPr/>
        </p:nvSpPr>
        <p:spPr>
          <a:xfrm>
            <a:off x="7882128" y="3328416"/>
            <a:ext cx="1051560" cy="658368"/>
          </a:xfrm>
          <a:prstGeom prst="rect">
            <a:avLst/>
          </a:prstGeom>
          <a:noFill/>
          <a:ln/>
        </p:spPr>
        <p:txBody>
          <a:bodyPr wrap="square" lIns="0" tIns="0" rIns="0" bIns="0" rtlCol="0" anchor="t"/>
          <a:lstStyle/>
          <a:p>
            <a:pPr indent="0" marL="0">
              <a:buNone/>
            </a:pPr>
            <a:r>
              <a:rPr lang="en-US" sz="800" dirty="0">
                <a:solidFill>
                  <a:srgbClr val="808080"/>
                </a:solidFill>
                <a:latin typeface="Calibri" pitchFamily="34" charset="0"/>
                <a:ea typeface="Calibri" pitchFamily="34" charset="-122"/>
                <a:cs typeface="Calibri" pitchFamily="34" charset="-120"/>
              </a:rPr>
              <a:t>E6/E7: zero target-subject data</a:t>
            </a:r>
            <a:endParaRPr lang="en-US" sz="800" dirty="0"/>
          </a:p>
        </p:txBody>
      </p:sp>
      <p:sp>
        <p:nvSpPr>
          <p:cNvPr id="14" name="Text 11"/>
          <p:cNvSpPr txBox="1"/>
          <p:nvPr/>
        </p:nvSpPr>
        <p:spPr>
          <a:xfrm>
            <a:off x="320040" y="4224528"/>
            <a:ext cx="7498080" cy="256032"/>
          </a:xfrm>
          <a:prstGeom prst="rect">
            <a:avLst/>
          </a:prstGeom>
          <a:noFill/>
          <a:ln/>
        </p:spPr>
        <p:txBody>
          <a:bodyPr wrap="square" lIns="0" tIns="0" rIns="0" bIns="0" rtlCol="0" anchor="ctr"/>
          <a:lstStyle/>
          <a:p>
            <a:pPr algn="ctr" indent="0" marL="0">
              <a:buNone/>
            </a:pPr>
            <a:r>
              <a:rPr lang="en-US" sz="900" i="1" dirty="0">
                <a:solidFill>
                  <a:srgbClr val="808080"/>
                </a:solidFill>
                <a:latin typeface="Calibri" pitchFamily="34" charset="0"/>
                <a:ea typeface="Calibri" pitchFamily="34" charset="-122"/>
                <a:cs typeface="Calibri" pitchFamily="34" charset="-120"/>
              </a:rPr>
              <a:t>Mean accuracy across completed window configurations, LOSO, N=124.</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20040" y="146304"/>
            <a:ext cx="8503920" cy="384048"/>
          </a:xfrm>
          <a:prstGeom prst="rect">
            <a:avLst/>
          </a:prstGeom>
          <a:noFill/>
          <a:ln/>
        </p:spPr>
        <p:txBody>
          <a:bodyPr wrap="square" lIns="0" tIns="0" rIns="0" bIns="0" rtlCol="0" anchor="ctr"/>
          <a:lstStyle/>
          <a:p>
            <a:pPr indent="0" marL="0">
              <a:buNone/>
            </a:pPr>
            <a:r>
              <a:rPr lang="en-US" sz="2000" b="1" dirty="0">
                <a:solidFill>
                  <a:srgbClr val="1F3864"/>
                </a:solidFill>
                <a:latin typeface="Calibri" pitchFamily="34" charset="0"/>
                <a:ea typeface="Calibri" pitchFamily="34" charset="-122"/>
                <a:cs typeface="Calibri" pitchFamily="34" charset="-120"/>
              </a:rPr>
              <a:t>Comparison with Prior Work</a:t>
            </a:r>
            <a:endParaRPr lang="en-US" sz="2000" dirty="0"/>
          </a:p>
        </p:txBody>
      </p:sp>
      <p:sp>
        <p:nvSpPr>
          <p:cNvPr id="3" name="Shape 1"/>
          <p:cNvSpPr/>
          <p:nvPr/>
        </p:nvSpPr>
        <p:spPr>
          <a:xfrm>
            <a:off x="320040" y="566928"/>
            <a:ext cx="8503920" cy="0"/>
          </a:xfrm>
          <a:prstGeom prst="line">
            <a:avLst/>
          </a:prstGeom>
          <a:noFill/>
          <a:ln w="15875">
            <a:solidFill>
              <a:srgbClr val="2E75B6"/>
            </a:solidFill>
            <a:prstDash val="solid"/>
          </a:ln>
        </p:spPr>
      </p:sp>
      <p:sp>
        <p:nvSpPr>
          <p:cNvPr id="4" name="Shape 2"/>
          <p:cNvSpPr/>
          <p:nvPr/>
        </p:nvSpPr>
        <p:spPr>
          <a:xfrm>
            <a:off x="320040" y="4828032"/>
            <a:ext cx="8503920" cy="0"/>
          </a:xfrm>
          <a:prstGeom prst="line">
            <a:avLst/>
          </a:prstGeom>
          <a:noFill/>
          <a:ln w="9525">
            <a:solidFill>
              <a:srgbClr val="CCCCCC"/>
            </a:solidFill>
            <a:prstDash val="solid"/>
          </a:ln>
        </p:spPr>
      </p:sp>
      <p:sp>
        <p:nvSpPr>
          <p:cNvPr id="5" name="Text 3"/>
          <p:cNvSpPr txBox="1"/>
          <p:nvPr/>
        </p:nvSpPr>
        <p:spPr>
          <a:xfrm>
            <a:off x="320040" y="4864608"/>
            <a:ext cx="3657600" cy="228600"/>
          </a:xfrm>
          <a:prstGeom prst="rect">
            <a:avLst/>
          </a:prstGeom>
          <a:noFill/>
          <a:ln/>
        </p:spPr>
        <p:txBody>
          <a:bodyPr wrap="square" lIns="0" tIns="0" rIns="0" bIns="0" rtlCol="0" anchor="ctr"/>
          <a:lstStyle/>
          <a:p>
            <a:pPr indent="0" marL="0">
              <a:buNone/>
            </a:pPr>
            <a:r>
              <a:rPr lang="en-US" sz="800" dirty="0">
                <a:solidFill>
                  <a:srgbClr val="808080"/>
                </a:solidFill>
                <a:latin typeface="Calibri" pitchFamily="34" charset="0"/>
                <a:ea typeface="Calibri" pitchFamily="34" charset="-122"/>
                <a:cs typeface="Calibri" pitchFamily="34" charset="-120"/>
              </a:rPr>
              <a:t>IEEE SMC 2026 · Bellevue, WA</a:t>
            </a:r>
            <a:endParaRPr lang="en-US" sz="800" dirty="0"/>
          </a:p>
        </p:txBody>
      </p:sp>
      <p:sp>
        <p:nvSpPr>
          <p:cNvPr id="6" name="Text 4"/>
          <p:cNvSpPr txBox="1"/>
          <p:nvPr/>
        </p:nvSpPr>
        <p:spPr>
          <a:xfrm>
            <a:off x="8458200" y="4864608"/>
            <a:ext cx="365760" cy="228600"/>
          </a:xfrm>
          <a:prstGeom prst="rect">
            <a:avLst/>
          </a:prstGeom>
          <a:noFill/>
          <a:ln/>
        </p:spPr>
        <p:txBody>
          <a:bodyPr wrap="square" lIns="0" tIns="0" rIns="0" bIns="0" rtlCol="0" anchor="ctr"/>
          <a:lstStyle/>
          <a:p>
            <a:pPr algn="r" indent="0" marL="0">
              <a:buNone/>
            </a:pPr>
            <a:r>
              <a:rPr lang="en-US" sz="800" dirty="0">
                <a:solidFill>
                  <a:srgbClr val="808080"/>
                </a:solidFill>
                <a:latin typeface="Calibri" pitchFamily="34" charset="0"/>
                <a:ea typeface="Calibri" pitchFamily="34" charset="-122"/>
                <a:cs typeface="Calibri" pitchFamily="34" charset="-120"/>
              </a:rPr>
              <a:t>10</a:t>
            </a:r>
            <a:endParaRPr lang="en-US" sz="8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320040" y="822960"/>
          <a:ext cx="8503920" cy="914400"/>
        </p:xfrm>
        <a:graphic>
          <a:graphicData uri="http://schemas.openxmlformats.org/drawingml/2006/table">
            <a:tbl>
              <a:tblPr/>
              <a:tblGrid>
                <a:gridCol w="2468880"/>
                <a:gridCol w="777240"/>
                <a:gridCol w="685800"/>
                <a:gridCol w="1051560"/>
                <a:gridCol w="1188720"/>
                <a:gridCol w="1143000"/>
                <a:gridCol w="1188720"/>
              </a:tblGrid>
              <a:tr h="384048">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Method</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F3864"/>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Task</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F3864"/>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N</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F3864"/>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Protocol</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F3864"/>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Cross-Subj</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F3864"/>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Cross-Win</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F3864"/>
                    </a:solidFill>
                  </a:tcPr>
                </a:tc>
                <a:tc>
                  <a:txBody>
                    <a:bodyPr/>
                    <a:lstStyle/>
                    <a:p>
                      <a:pPr algn="ctr" indent="0" marL="0">
                        <a:buNone/>
                      </a:pPr>
                      <a:r>
                        <a:rPr lang="en-US" sz="1050" b="1" dirty="0">
                          <a:solidFill>
                            <a:srgbClr val="FFFFFF"/>
                          </a:solidFill>
                          <a:latin typeface="Calibri" pitchFamily="34" charset="0"/>
                          <a:ea typeface="Calibri" pitchFamily="34" charset="-122"/>
                          <a:cs typeface="Calibri" pitchFamily="34" charset="-120"/>
                        </a:rPr>
                        <a:t>Acc (%)</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F3864"/>
                    </a:solidFill>
                  </a:tcPr>
                </a:tc>
              </a:tr>
              <a:tr h="384048">
                <a:tc>
                  <a:txBody>
                    <a:bodyPr/>
                    <a:lstStyle/>
                    <a:p>
                      <a:pPr algn="l" indent="0" marL="0">
                        <a:buNone/>
                      </a:pPr>
                      <a:r>
                        <a:rPr lang="en-US" sz="1050" dirty="0">
                          <a:solidFill>
                            <a:srgbClr val="000000"/>
                          </a:solidFill>
                          <a:latin typeface="Calibri" pitchFamily="34" charset="0"/>
                          <a:ea typeface="Calibri" pitchFamily="34" charset="-122"/>
                          <a:cs typeface="Calibri" pitchFamily="34" charset="-120"/>
                        </a:rPr>
                        <a:t>Zhang 2023 (ASGCN)</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Rest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47</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k-fold</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95.4</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048">
                <a:tc>
                  <a:txBody>
                    <a:bodyPr/>
                    <a:lstStyle/>
                    <a:p>
                      <a:pPr algn="l" indent="0" marL="0">
                        <a:buNone/>
                      </a:pPr>
                      <a:r>
                        <a:rPr lang="en-US" sz="1050" dirty="0">
                          <a:solidFill>
                            <a:srgbClr val="000000"/>
                          </a:solidFill>
                          <a:latin typeface="Calibri" pitchFamily="34" charset="0"/>
                          <a:ea typeface="Calibri" pitchFamily="34" charset="-122"/>
                          <a:cs typeface="Calibri" pitchFamily="34" charset="-120"/>
                        </a:rPr>
                        <a:t>Cai 2025 (EWE-GAT)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Rest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47</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LOOCV</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97.9</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048">
                <a:tc>
                  <a:txBody>
                    <a:bodyPr/>
                    <a:lstStyle/>
                    <a:p>
                      <a:pPr algn="l" indent="0" marL="0">
                        <a:buNone/>
                      </a:pPr>
                      <a:r>
                        <a:rPr lang="en-US" sz="1050" dirty="0">
                          <a:solidFill>
                            <a:srgbClr val="000000"/>
                          </a:solidFill>
                          <a:latin typeface="Calibri" pitchFamily="34" charset="0"/>
                          <a:ea typeface="Calibri" pitchFamily="34" charset="-122"/>
                          <a:cs typeface="Calibri" pitchFamily="34" charset="-120"/>
                        </a:rPr>
                        <a:t>Feng 2025 (CHTLM)</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MI</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8</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LOSO</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050" dirty="0">
                          <a:solidFill>
                            <a:srgbClr val="000000"/>
                          </a:solidFill>
                          <a:latin typeface="Calibri" pitchFamily="34" charset="0"/>
                          <a:ea typeface="Calibri" pitchFamily="34" charset="-122"/>
                          <a:cs typeface="Calibri" pitchFamily="34" charset="-120"/>
                        </a:rPr>
                        <a:t>83.1-91.3</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048">
                <a:tc>
                  <a:txBody>
                    <a:bodyPr/>
                    <a:lstStyle/>
                    <a:p>
                      <a:pPr algn="l" indent="0" marL="0">
                        <a:buNone/>
                      </a:pPr>
                      <a:r>
                        <a:rPr lang="en-US" sz="1050" b="1" dirty="0">
                          <a:solidFill>
                            <a:srgbClr val="1F3864"/>
                          </a:solidFill>
                          <a:latin typeface="Calibri" pitchFamily="34" charset="0"/>
                          <a:ea typeface="Calibri" pitchFamily="34" charset="-122"/>
                          <a:cs typeface="Calibri" pitchFamily="34" charset="-120"/>
                        </a:rPr>
                        <a:t>Ours: E6 (DANN, b3)</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BM</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124</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LOSO</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83.3</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r>
              <a:tr h="384048">
                <a:tc>
                  <a:txBody>
                    <a:bodyPr/>
                    <a:lstStyle/>
                    <a:p>
                      <a:pPr algn="l" indent="0" marL="0">
                        <a:buNone/>
                      </a:pPr>
                      <a:r>
                        <a:rPr lang="en-US" sz="1050" b="1" dirty="0">
                          <a:solidFill>
                            <a:srgbClr val="1F3864"/>
                          </a:solidFill>
                          <a:latin typeface="Calibri" pitchFamily="34" charset="0"/>
                          <a:ea typeface="Calibri" pitchFamily="34" charset="-122"/>
                          <a:cs typeface="Calibri" pitchFamily="34" charset="-120"/>
                        </a:rPr>
                        <a:t>Ours: E7 (SS-Pre, b0)</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BM</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124</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LOSO</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84.1</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r>
              <a:tr h="384048">
                <a:tc>
                  <a:txBody>
                    <a:bodyPr/>
                    <a:lstStyle/>
                    <a:p>
                      <a:pPr algn="l" indent="0" marL="0">
                        <a:buNone/>
                      </a:pPr>
                      <a:r>
                        <a:rPr lang="en-US" sz="1050" b="1" dirty="0">
                          <a:solidFill>
                            <a:srgbClr val="1F3864"/>
                          </a:solidFill>
                          <a:latin typeface="Calibri" pitchFamily="34" charset="0"/>
                          <a:ea typeface="Calibri" pitchFamily="34" charset="-122"/>
                          <a:cs typeface="Calibri" pitchFamily="34" charset="-120"/>
                        </a:rPr>
                        <a:t>Ours: E2 (FS-Tgt, MaxViT) †</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BM</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124</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LOSO</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c>
                  <a:txBody>
                    <a:bodyPr/>
                    <a:lstStyle/>
                    <a:p>
                      <a:pPr algn="ctr" indent="0" marL="0">
                        <a:buNone/>
                      </a:pPr>
                      <a:r>
                        <a:rPr lang="en-US" sz="1050" dirty="0">
                          <a:solidFill>
                            <a:srgbClr val="1F3864"/>
                          </a:solidFill>
                          <a:latin typeface="Calibri" pitchFamily="34" charset="0"/>
                          <a:ea typeface="Calibri" pitchFamily="34" charset="-122"/>
                          <a:cs typeface="Calibri" pitchFamily="34" charset="-120"/>
                        </a:rPr>
                        <a:t>94.2</a:t>
                      </a:r>
                      <a:endParaRPr lang="en-US" sz="1050" dirty="0">
                        <a:latin typeface="Calibri" charset="0"/>
                        <a:ea typeface="Calibri" charset="0"/>
                        <a:cs typeface="Calibri"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EDF2F9"/>
                    </a:solidFill>
                  </a:tcPr>
                </a:tc>
              </a:tr>
            </a:tbl>
          </a:graphicData>
        </a:graphic>
      </p:graphicFrame>
      <p:sp>
        <p:nvSpPr>
          <p:cNvPr id="8" name="Text 5"/>
          <p:cNvSpPr txBox="1"/>
          <p:nvPr/>
        </p:nvSpPr>
        <p:spPr>
          <a:xfrm>
            <a:off x="320040" y="3657600"/>
            <a:ext cx="8503920" cy="1005840"/>
          </a:xfrm>
          <a:prstGeom prst="rect">
            <a:avLst/>
          </a:prstGeom>
          <a:noFill/>
          <a:ln/>
        </p:spPr>
        <p:txBody>
          <a:bodyPr wrap="square" lIns="0" tIns="0" rIns="0" bIns="0" rtlCol="0" anchor="t"/>
          <a:lstStyle/>
          <a:p>
            <a:pPr marL="101600" indent="-101600">
              <a:spcAft>
                <a:spcPts val="600"/>
              </a:spcAft>
              <a:buSzPct val="100000"/>
              <a:buChar char="•"/>
            </a:pPr>
            <a:r>
              <a:rPr lang="en-US" sz="1050" dirty="0">
                <a:solidFill>
                  <a:srgbClr val="000000"/>
                </a:solidFill>
                <a:latin typeface="Calibri" pitchFamily="34" charset="0"/>
                <a:ea typeface="Calibri" pitchFamily="34" charset="-122"/>
                <a:cs typeface="Calibri" pitchFamily="34" charset="-120"/>
              </a:rPr>
              <a:t>Prior high accuracies come from same-window evaluation, often without strict subject holdout: direct comparison is misleading</a:t>
            </a:r>
            <a:endParaRPr lang="en-US" sz="1050" dirty="0"/>
          </a:p>
          <a:p>
            <a:pPr marL="101600" indent="-101600">
              <a:spcAft>
                <a:spcPts val="600"/>
              </a:spcAft>
              <a:buSzPct val="100000"/>
              <a:buChar char="•"/>
            </a:pPr>
            <a:r>
              <a:rPr lang="en-US" sz="1050" dirty="0">
                <a:solidFill>
                  <a:srgbClr val="000000"/>
                </a:solidFill>
                <a:latin typeface="Calibri" pitchFamily="34" charset="0"/>
                <a:ea typeface="Calibri" pitchFamily="34" charset="-122"/>
                <a:cs typeface="Calibri" pitchFamily="34" charset="-120"/>
              </a:rPr>
              <a:t>Our protocol is strictly harder: LOSO + cross-time-window on a 2.6× larger cohort</a:t>
            </a:r>
            <a:endParaRPr lang="en-US" sz="1050" dirty="0"/>
          </a:p>
          <a:p>
            <a:pPr marL="101600" indent="-101600">
              <a:buSzPct val="100000"/>
              <a:buChar char="•"/>
            </a:pPr>
            <a:r>
              <a:rPr lang="en-US" sz="1050" i="1" dirty="0">
                <a:solidFill>
                  <a:srgbClr val="808080"/>
                </a:solidFill>
                <a:latin typeface="Calibri" pitchFamily="34" charset="0"/>
                <a:ea typeface="Calibri" pitchFamily="34" charset="-122"/>
                <a:cs typeface="Calibri" pitchFamily="34" charset="-120"/>
              </a:rPr>
              <a:t>† uses ≈5% labeled target-window data from the held-out subject</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20040" y="146304"/>
            <a:ext cx="8503920" cy="384048"/>
          </a:xfrm>
          <a:prstGeom prst="rect">
            <a:avLst/>
          </a:prstGeom>
          <a:noFill/>
          <a:ln/>
        </p:spPr>
        <p:txBody>
          <a:bodyPr wrap="square" lIns="0" tIns="0" rIns="0" bIns="0" rtlCol="0" anchor="ctr"/>
          <a:lstStyle/>
          <a:p>
            <a:pPr indent="0" marL="0">
              <a:buNone/>
            </a:pPr>
            <a:r>
              <a:rPr lang="en-US" sz="2000" b="1" dirty="0">
                <a:solidFill>
                  <a:srgbClr val="1F3864"/>
                </a:solidFill>
                <a:latin typeface="Calibri" pitchFamily="34" charset="0"/>
                <a:ea typeface="Calibri" pitchFamily="34" charset="-122"/>
                <a:cs typeface="Calibri" pitchFamily="34" charset="-120"/>
              </a:rPr>
              <a:t>Discussion</a:t>
            </a:r>
            <a:endParaRPr lang="en-US" sz="2000" dirty="0"/>
          </a:p>
        </p:txBody>
      </p:sp>
      <p:sp>
        <p:nvSpPr>
          <p:cNvPr id="3" name="Shape 1"/>
          <p:cNvSpPr/>
          <p:nvPr/>
        </p:nvSpPr>
        <p:spPr>
          <a:xfrm>
            <a:off x="320040" y="566928"/>
            <a:ext cx="8503920" cy="0"/>
          </a:xfrm>
          <a:prstGeom prst="line">
            <a:avLst/>
          </a:prstGeom>
          <a:noFill/>
          <a:ln w="15875">
            <a:solidFill>
              <a:srgbClr val="2E75B6"/>
            </a:solidFill>
            <a:prstDash val="solid"/>
          </a:ln>
        </p:spPr>
      </p:sp>
      <p:sp>
        <p:nvSpPr>
          <p:cNvPr id="4" name="Shape 2"/>
          <p:cNvSpPr/>
          <p:nvPr/>
        </p:nvSpPr>
        <p:spPr>
          <a:xfrm>
            <a:off x="320040" y="4828032"/>
            <a:ext cx="8503920" cy="0"/>
          </a:xfrm>
          <a:prstGeom prst="line">
            <a:avLst/>
          </a:prstGeom>
          <a:noFill/>
          <a:ln w="9525">
            <a:solidFill>
              <a:srgbClr val="CCCCCC"/>
            </a:solidFill>
            <a:prstDash val="solid"/>
          </a:ln>
        </p:spPr>
      </p:sp>
      <p:sp>
        <p:nvSpPr>
          <p:cNvPr id="5" name="Text 3"/>
          <p:cNvSpPr txBox="1"/>
          <p:nvPr/>
        </p:nvSpPr>
        <p:spPr>
          <a:xfrm>
            <a:off x="320040" y="4864608"/>
            <a:ext cx="3657600" cy="228600"/>
          </a:xfrm>
          <a:prstGeom prst="rect">
            <a:avLst/>
          </a:prstGeom>
          <a:noFill/>
          <a:ln/>
        </p:spPr>
        <p:txBody>
          <a:bodyPr wrap="square" lIns="0" tIns="0" rIns="0" bIns="0" rtlCol="0" anchor="ctr"/>
          <a:lstStyle/>
          <a:p>
            <a:pPr indent="0" marL="0">
              <a:buNone/>
            </a:pPr>
            <a:r>
              <a:rPr lang="en-US" sz="800" dirty="0">
                <a:solidFill>
                  <a:srgbClr val="808080"/>
                </a:solidFill>
                <a:latin typeface="Calibri" pitchFamily="34" charset="0"/>
                <a:ea typeface="Calibri" pitchFamily="34" charset="-122"/>
                <a:cs typeface="Calibri" pitchFamily="34" charset="-120"/>
              </a:rPr>
              <a:t>IEEE SMC 2026 · Bellevue, WA</a:t>
            </a:r>
            <a:endParaRPr lang="en-US" sz="800" dirty="0"/>
          </a:p>
        </p:txBody>
      </p:sp>
      <p:sp>
        <p:nvSpPr>
          <p:cNvPr id="6" name="Text 4"/>
          <p:cNvSpPr txBox="1"/>
          <p:nvPr/>
        </p:nvSpPr>
        <p:spPr>
          <a:xfrm>
            <a:off x="8458200" y="4864608"/>
            <a:ext cx="365760" cy="228600"/>
          </a:xfrm>
          <a:prstGeom prst="rect">
            <a:avLst/>
          </a:prstGeom>
          <a:noFill/>
          <a:ln/>
        </p:spPr>
        <p:txBody>
          <a:bodyPr wrap="square" lIns="0" tIns="0" rIns="0" bIns="0" rtlCol="0" anchor="ctr"/>
          <a:lstStyle/>
          <a:p>
            <a:pPr algn="r" indent="0" marL="0">
              <a:buNone/>
            </a:pPr>
            <a:r>
              <a:rPr lang="en-US" sz="800" dirty="0">
                <a:solidFill>
                  <a:srgbClr val="808080"/>
                </a:solidFill>
                <a:latin typeface="Calibri" pitchFamily="34" charset="0"/>
                <a:ea typeface="Calibri" pitchFamily="34" charset="-122"/>
                <a:cs typeface="Calibri" pitchFamily="34" charset="-120"/>
              </a:rPr>
              <a:t>11</a:t>
            </a:r>
            <a:endParaRPr lang="en-US" sz="800" dirty="0"/>
          </a:p>
        </p:txBody>
      </p:sp>
      <p:sp>
        <p:nvSpPr>
          <p:cNvPr id="7" name="Text 5"/>
          <p:cNvSpPr txBox="1"/>
          <p:nvPr/>
        </p:nvSpPr>
        <p:spPr>
          <a:xfrm>
            <a:off x="320040" y="731520"/>
            <a:ext cx="4069080" cy="274320"/>
          </a:xfrm>
          <a:prstGeom prst="rect">
            <a:avLst/>
          </a:prstGeom>
          <a:noFill/>
          <a:ln/>
        </p:spPr>
        <p:txBody>
          <a:bodyPr wrap="square" lIns="0" tIns="0" rIns="0" bIns="0" rtlCol="0" anchor="ctr"/>
          <a:lstStyle/>
          <a:p>
            <a:pPr indent="0" marL="0">
              <a:buNone/>
            </a:pPr>
            <a:r>
              <a:rPr lang="en-US" sz="1300" b="1" dirty="0">
                <a:solidFill>
                  <a:srgbClr val="2E75B6"/>
                </a:solidFill>
                <a:latin typeface="Calibri" pitchFamily="34" charset="0"/>
                <a:ea typeface="Calibri" pitchFamily="34" charset="-122"/>
                <a:cs typeface="Calibri" pitchFamily="34" charset="-120"/>
              </a:rPr>
              <a:t>Findings</a:t>
            </a:r>
            <a:endParaRPr lang="en-US" sz="1300" dirty="0"/>
          </a:p>
        </p:txBody>
      </p:sp>
      <p:sp>
        <p:nvSpPr>
          <p:cNvPr id="8" name="Shape 6"/>
          <p:cNvSpPr/>
          <p:nvPr/>
        </p:nvSpPr>
        <p:spPr>
          <a:xfrm>
            <a:off x="320040" y="1024128"/>
            <a:ext cx="4069080" cy="0"/>
          </a:xfrm>
          <a:prstGeom prst="line">
            <a:avLst/>
          </a:prstGeom>
          <a:noFill/>
          <a:ln w="9525">
            <a:solidFill>
              <a:srgbClr val="CCCCCC"/>
            </a:solidFill>
            <a:prstDash val="solid"/>
          </a:ln>
        </p:spPr>
      </p:sp>
      <p:sp>
        <p:nvSpPr>
          <p:cNvPr id="9" name="Text 7"/>
          <p:cNvSpPr txBox="1"/>
          <p:nvPr/>
        </p:nvSpPr>
        <p:spPr>
          <a:xfrm>
            <a:off x="320040" y="1115568"/>
            <a:ext cx="4069080" cy="2743200"/>
          </a:xfrm>
          <a:prstGeom prst="rect">
            <a:avLst/>
          </a:prstGeom>
          <a:noFill/>
          <a:ln/>
        </p:spPr>
        <p:txBody>
          <a:bodyPr wrap="square" lIns="0" tIns="0" rIns="0" bIns="0" rtlCol="0" anchor="t"/>
          <a:lstStyle/>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Temporal shift is real but almost fully recoverable once subject physiology is known</a:t>
            </a:r>
            <a:endParaRPr lang="en-US" sz="1100" dirty="0"/>
          </a:p>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Invest calibration time in subject-specific data, not in matching the training window</a:t>
            </a:r>
            <a:endParaRPr lang="en-US" sz="1100" dirty="0"/>
          </a:p>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2.5 s windows perform comparably to 10 s with adaptation: shorter sessions, more trials, better child compliance</a:t>
            </a:r>
            <a:endParaRPr lang="en-US" sz="1100" dirty="0"/>
          </a:p>
          <a:p>
            <a:pPr marL="101600" indent="-101600">
              <a:buSzPct val="100000"/>
              <a:buChar char="•"/>
            </a:pPr>
            <a:r>
              <a:rPr lang="en-US" sz="1100" dirty="0">
                <a:solidFill>
                  <a:srgbClr val="000000"/>
                </a:solidFill>
                <a:latin typeface="Calibri" pitchFamily="34" charset="0"/>
                <a:ea typeface="Calibri" pitchFamily="34" charset="-122"/>
                <a:cs typeface="Calibri" pitchFamily="34" charset="-120"/>
              </a:rPr>
              <a:t>Sliding windows double as ecologically valid augmentation: every sample is a real hemodynamic segment, no synthetic interpolation</a:t>
            </a:r>
            <a:endParaRPr lang="en-US" sz="1100" dirty="0"/>
          </a:p>
        </p:txBody>
      </p:sp>
      <p:sp>
        <p:nvSpPr>
          <p:cNvPr id="10" name="Text 8"/>
          <p:cNvSpPr txBox="1"/>
          <p:nvPr/>
        </p:nvSpPr>
        <p:spPr>
          <a:xfrm>
            <a:off x="4754880" y="731520"/>
            <a:ext cx="4069080" cy="274320"/>
          </a:xfrm>
          <a:prstGeom prst="rect">
            <a:avLst/>
          </a:prstGeom>
          <a:noFill/>
          <a:ln/>
        </p:spPr>
        <p:txBody>
          <a:bodyPr wrap="square" lIns="0" tIns="0" rIns="0" bIns="0" rtlCol="0" anchor="ctr"/>
          <a:lstStyle/>
          <a:p>
            <a:pPr indent="0" marL="0">
              <a:buNone/>
            </a:pPr>
            <a:r>
              <a:rPr lang="en-US" sz="1300" b="1" dirty="0">
                <a:solidFill>
                  <a:srgbClr val="2E75B6"/>
                </a:solidFill>
                <a:latin typeface="Calibri" pitchFamily="34" charset="0"/>
                <a:ea typeface="Calibri" pitchFamily="34" charset="-122"/>
                <a:cs typeface="Calibri" pitchFamily="34" charset="-120"/>
              </a:rPr>
              <a:t>Limitations &amp; Future Work</a:t>
            </a:r>
            <a:endParaRPr lang="en-US" sz="1300" dirty="0"/>
          </a:p>
        </p:txBody>
      </p:sp>
      <p:sp>
        <p:nvSpPr>
          <p:cNvPr id="11" name="Shape 9"/>
          <p:cNvSpPr/>
          <p:nvPr/>
        </p:nvSpPr>
        <p:spPr>
          <a:xfrm>
            <a:off x="4754880" y="1024128"/>
            <a:ext cx="4069080" cy="0"/>
          </a:xfrm>
          <a:prstGeom prst="line">
            <a:avLst/>
          </a:prstGeom>
          <a:noFill/>
          <a:ln w="9525">
            <a:solidFill>
              <a:srgbClr val="CCCCCC"/>
            </a:solidFill>
            <a:prstDash val="solid"/>
          </a:ln>
        </p:spPr>
      </p:sp>
      <p:sp>
        <p:nvSpPr>
          <p:cNvPr id="12" name="Text 10"/>
          <p:cNvSpPr txBox="1"/>
          <p:nvPr/>
        </p:nvSpPr>
        <p:spPr>
          <a:xfrm>
            <a:off x="4754880" y="1115568"/>
            <a:ext cx="4069080" cy="2743200"/>
          </a:xfrm>
          <a:prstGeom prst="rect">
            <a:avLst/>
          </a:prstGeom>
          <a:noFill/>
          <a:ln/>
        </p:spPr>
        <p:txBody>
          <a:bodyPr wrap="square" lIns="0" tIns="0" rIns="0" bIns="0" rtlCol="0" anchor="t"/>
          <a:lstStyle/>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Single paradigm, single site; no age stratification or control for group sex and IQ differences: age may contribute to the variability E8 recovers</a:t>
            </a:r>
            <a:endParaRPr lang="en-US" sz="1100" dirty="0"/>
          </a:p>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Topographic maps discard intra-window dynamics, so zero-shot loss cannot be cleanly attributed to window shift alone</a:t>
            </a:r>
            <a:endParaRPr lang="en-US" sz="1100" dirty="0"/>
          </a:p>
          <a:p>
            <a:pPr marL="101600" indent="-101600">
              <a:spcAft>
                <a:spcPts val="600"/>
              </a:spcAft>
              <a:buSzPct val="100000"/>
              <a:buChar char="•"/>
            </a:pPr>
            <a:r>
              <a:rPr lang="en-US" sz="1100" dirty="0">
                <a:solidFill>
                  <a:srgbClr val="000000"/>
                </a:solidFill>
                <a:latin typeface="Calibri" pitchFamily="34" charset="0"/>
                <a:ea typeface="Calibri" pitchFamily="34" charset="-122"/>
                <a:cs typeface="Calibri" pitchFamily="34" charset="-120"/>
              </a:rPr>
              <a:t>fNIRS samples only superficial cortex; deeper modalities would clarify the residual gap</a:t>
            </a:r>
            <a:endParaRPr lang="en-US" sz="1100" dirty="0"/>
          </a:p>
          <a:p>
            <a:pPr marL="101600" indent="-101600">
              <a:buSzPct val="100000"/>
              <a:buChar char="•"/>
            </a:pPr>
            <a:r>
              <a:rPr lang="en-US" sz="1100" dirty="0">
                <a:solidFill>
                  <a:srgbClr val="000000"/>
                </a:solidFill>
                <a:latin typeface="Calibri" pitchFamily="34" charset="0"/>
                <a:ea typeface="Calibri" pitchFamily="34" charset="-122"/>
                <a:cs typeface="Calibri" pitchFamily="34" charset="-120"/>
              </a:rPr>
              <a:t>Combine E6 + E7 in a unified pipeline; extend to multi-session; fuse with concurrently recorded eye tracking</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20040" y="146304"/>
            <a:ext cx="8503920" cy="384048"/>
          </a:xfrm>
          <a:prstGeom prst="rect">
            <a:avLst/>
          </a:prstGeom>
          <a:noFill/>
          <a:ln/>
        </p:spPr>
        <p:txBody>
          <a:bodyPr wrap="square" lIns="0" tIns="0" rIns="0" bIns="0" rtlCol="0" anchor="ctr"/>
          <a:lstStyle/>
          <a:p>
            <a:pPr indent="0" marL="0">
              <a:buNone/>
            </a:pPr>
            <a:r>
              <a:rPr lang="en-US" sz="2000" b="1" dirty="0">
                <a:solidFill>
                  <a:srgbClr val="1F3864"/>
                </a:solidFill>
                <a:latin typeface="Calibri" pitchFamily="34" charset="0"/>
                <a:ea typeface="Calibri" pitchFamily="34" charset="-122"/>
                <a:cs typeface="Calibri" pitchFamily="34" charset="-120"/>
              </a:rPr>
              <a:t>Conclusion</a:t>
            </a:r>
            <a:endParaRPr lang="en-US" sz="2000" dirty="0"/>
          </a:p>
        </p:txBody>
      </p:sp>
      <p:sp>
        <p:nvSpPr>
          <p:cNvPr id="3" name="Shape 1"/>
          <p:cNvSpPr/>
          <p:nvPr/>
        </p:nvSpPr>
        <p:spPr>
          <a:xfrm>
            <a:off x="320040" y="566928"/>
            <a:ext cx="8503920" cy="0"/>
          </a:xfrm>
          <a:prstGeom prst="line">
            <a:avLst/>
          </a:prstGeom>
          <a:noFill/>
          <a:ln w="15875">
            <a:solidFill>
              <a:srgbClr val="2E75B6"/>
            </a:solidFill>
            <a:prstDash val="solid"/>
          </a:ln>
        </p:spPr>
      </p:sp>
      <p:sp>
        <p:nvSpPr>
          <p:cNvPr id="4" name="Shape 2"/>
          <p:cNvSpPr/>
          <p:nvPr/>
        </p:nvSpPr>
        <p:spPr>
          <a:xfrm>
            <a:off x="320040" y="4828032"/>
            <a:ext cx="8503920" cy="0"/>
          </a:xfrm>
          <a:prstGeom prst="line">
            <a:avLst/>
          </a:prstGeom>
          <a:noFill/>
          <a:ln w="9525">
            <a:solidFill>
              <a:srgbClr val="CCCCCC"/>
            </a:solidFill>
            <a:prstDash val="solid"/>
          </a:ln>
        </p:spPr>
      </p:sp>
      <p:sp>
        <p:nvSpPr>
          <p:cNvPr id="5" name="Text 3"/>
          <p:cNvSpPr txBox="1"/>
          <p:nvPr/>
        </p:nvSpPr>
        <p:spPr>
          <a:xfrm>
            <a:off x="320040" y="4864608"/>
            <a:ext cx="3657600" cy="228600"/>
          </a:xfrm>
          <a:prstGeom prst="rect">
            <a:avLst/>
          </a:prstGeom>
          <a:noFill/>
          <a:ln/>
        </p:spPr>
        <p:txBody>
          <a:bodyPr wrap="square" lIns="0" tIns="0" rIns="0" bIns="0" rtlCol="0" anchor="ctr"/>
          <a:lstStyle/>
          <a:p>
            <a:pPr indent="0" marL="0">
              <a:buNone/>
            </a:pPr>
            <a:r>
              <a:rPr lang="en-US" sz="800" dirty="0">
                <a:solidFill>
                  <a:srgbClr val="808080"/>
                </a:solidFill>
                <a:latin typeface="Calibri" pitchFamily="34" charset="0"/>
                <a:ea typeface="Calibri" pitchFamily="34" charset="-122"/>
                <a:cs typeface="Calibri" pitchFamily="34" charset="-120"/>
              </a:rPr>
              <a:t>IEEE SMC 2026 · Bellevue, WA</a:t>
            </a:r>
            <a:endParaRPr lang="en-US" sz="800" dirty="0"/>
          </a:p>
        </p:txBody>
      </p:sp>
      <p:sp>
        <p:nvSpPr>
          <p:cNvPr id="6" name="Text 4"/>
          <p:cNvSpPr txBox="1"/>
          <p:nvPr/>
        </p:nvSpPr>
        <p:spPr>
          <a:xfrm>
            <a:off x="8458200" y="4864608"/>
            <a:ext cx="365760" cy="228600"/>
          </a:xfrm>
          <a:prstGeom prst="rect">
            <a:avLst/>
          </a:prstGeom>
          <a:noFill/>
          <a:ln/>
        </p:spPr>
        <p:txBody>
          <a:bodyPr wrap="square" lIns="0" tIns="0" rIns="0" bIns="0" rtlCol="0" anchor="ctr"/>
          <a:lstStyle/>
          <a:p>
            <a:pPr algn="r" indent="0" marL="0">
              <a:buNone/>
            </a:pPr>
            <a:r>
              <a:rPr lang="en-US" sz="800" dirty="0">
                <a:solidFill>
                  <a:srgbClr val="808080"/>
                </a:solidFill>
                <a:latin typeface="Calibri" pitchFamily="34" charset="0"/>
                <a:ea typeface="Calibri" pitchFamily="34" charset="-122"/>
                <a:cs typeface="Calibri" pitchFamily="34" charset="-120"/>
              </a:rPr>
              <a:t>12</a:t>
            </a:r>
            <a:endParaRPr lang="en-US" sz="800" dirty="0"/>
          </a:p>
        </p:txBody>
      </p:sp>
      <p:sp>
        <p:nvSpPr>
          <p:cNvPr id="7" name="Text 5"/>
          <p:cNvSpPr txBox="1"/>
          <p:nvPr/>
        </p:nvSpPr>
        <p:spPr>
          <a:xfrm>
            <a:off x="320040" y="777240"/>
            <a:ext cx="8503920" cy="594360"/>
          </a:xfrm>
          <a:prstGeom prst="rect">
            <a:avLst/>
          </a:prstGeom>
          <a:noFill/>
          <a:ln/>
        </p:spPr>
        <p:txBody>
          <a:bodyPr wrap="square" lIns="0" tIns="0" rIns="0" bIns="0" rtlCol="0" anchor="t"/>
          <a:lstStyle/>
          <a:p>
            <a:pPr indent="0" marL="0">
              <a:buNone/>
            </a:pPr>
            <a:r>
              <a:rPr lang="en-US" sz="1250" dirty="0">
                <a:solidFill>
                  <a:srgbClr val="000000"/>
                </a:solidFill>
                <a:latin typeface="Calibri" pitchFamily="34" charset="0"/>
                <a:ea typeface="Calibri" pitchFamily="34" charset="-122"/>
                <a:cs typeface="Calibri" pitchFamily="34" charset="-120"/>
              </a:rPr>
              <a:t>We formalized cross-time-window transfer for fNIRS-based ASD classification and benchmarked ten evaluation conditions across three vision architectures under leave-one-subject-out cross-validation (N=124).</a:t>
            </a:r>
            <a:endParaRPr lang="en-US" sz="1250" dirty="0"/>
          </a:p>
        </p:txBody>
      </p:sp>
      <p:sp>
        <p:nvSpPr>
          <p:cNvPr id="8" name="Shape 6"/>
          <p:cNvSpPr/>
          <p:nvPr/>
        </p:nvSpPr>
        <p:spPr>
          <a:xfrm>
            <a:off x="411480" y="1554480"/>
            <a:ext cx="384048" cy="384048"/>
          </a:xfrm>
          <a:prstGeom prst="ellipse">
            <a:avLst/>
          </a:prstGeom>
          <a:solidFill>
            <a:srgbClr val="2E75B6"/>
          </a:solidFill>
          <a:ln/>
        </p:spPr>
      </p:sp>
      <p:sp>
        <p:nvSpPr>
          <p:cNvPr id="9" name="Text 7"/>
          <p:cNvSpPr txBox="1"/>
          <p:nvPr/>
        </p:nvSpPr>
        <p:spPr>
          <a:xfrm>
            <a:off x="411480" y="1554480"/>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0" name="Text 8"/>
          <p:cNvSpPr txBox="1"/>
          <p:nvPr/>
        </p:nvSpPr>
        <p:spPr>
          <a:xfrm>
            <a:off x="1005840" y="1508760"/>
            <a:ext cx="7772400" cy="566928"/>
          </a:xfrm>
          <a:prstGeom prst="rect">
            <a:avLst/>
          </a:prstGeom>
          <a:noFill/>
          <a:ln/>
        </p:spPr>
        <p:txBody>
          <a:bodyPr wrap="square" lIns="0" tIns="0" rIns="0" bIns="0" rtlCol="0" anchor="ctr"/>
          <a:lstStyle/>
          <a:p>
            <a:pPr indent="0" marL="0">
              <a:buNone/>
            </a:pPr>
            <a:r>
              <a:rPr lang="en-US" sz="1150" dirty="0">
                <a:solidFill>
                  <a:srgbClr val="000000"/>
                </a:solidFill>
                <a:latin typeface="Calibri" pitchFamily="34" charset="0"/>
                <a:ea typeface="Calibri" pitchFamily="34" charset="-122"/>
                <a:cs typeface="Calibri" pitchFamily="34" charset="-120"/>
              </a:rPr>
              <a:t>Temporal distribution shift is a first-order challenge: zero-shot accuracy 54-69%, near chance</a:t>
            </a:r>
            <a:endParaRPr lang="en-US" sz="1150" dirty="0"/>
          </a:p>
        </p:txBody>
      </p:sp>
      <p:sp>
        <p:nvSpPr>
          <p:cNvPr id="11" name="Shape 9"/>
          <p:cNvSpPr/>
          <p:nvPr/>
        </p:nvSpPr>
        <p:spPr>
          <a:xfrm>
            <a:off x="411480" y="2212848"/>
            <a:ext cx="384048" cy="384048"/>
          </a:xfrm>
          <a:prstGeom prst="ellipse">
            <a:avLst/>
          </a:prstGeom>
          <a:solidFill>
            <a:srgbClr val="2E75B6"/>
          </a:solidFill>
          <a:ln/>
        </p:spPr>
      </p:sp>
      <p:sp>
        <p:nvSpPr>
          <p:cNvPr id="12" name="Text 10"/>
          <p:cNvSpPr txBox="1"/>
          <p:nvPr/>
        </p:nvSpPr>
        <p:spPr>
          <a:xfrm>
            <a:off x="411480" y="2212848"/>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3" name="Text 11"/>
          <p:cNvSpPr txBox="1"/>
          <p:nvPr/>
        </p:nvSpPr>
        <p:spPr>
          <a:xfrm>
            <a:off x="1005840" y="2167128"/>
            <a:ext cx="7772400" cy="566928"/>
          </a:xfrm>
          <a:prstGeom prst="rect">
            <a:avLst/>
          </a:prstGeom>
          <a:noFill/>
          <a:ln/>
        </p:spPr>
        <p:txBody>
          <a:bodyPr wrap="square" lIns="0" tIns="0" rIns="0" bIns="0" rtlCol="0" anchor="ctr"/>
          <a:lstStyle/>
          <a:p>
            <a:pPr indent="0" marL="0">
              <a:buNone/>
            </a:pPr>
            <a:r>
              <a:rPr lang="en-US" sz="1150" dirty="0">
                <a:solidFill>
                  <a:srgbClr val="000000"/>
                </a:solidFill>
                <a:latin typeface="Calibri" pitchFamily="34" charset="0"/>
                <a:ea typeface="Calibri" pitchFamily="34" charset="-122"/>
                <a:cs typeface="Calibri" pitchFamily="34" charset="-120"/>
              </a:rPr>
              <a:t>The shift is almost entirely recoverable with subject-specific adaptation: E8 reaches 97-100%, E2 recovers 90-96% from ≈5% of labels</a:t>
            </a:r>
            <a:endParaRPr lang="en-US" sz="1150" dirty="0"/>
          </a:p>
        </p:txBody>
      </p:sp>
      <p:sp>
        <p:nvSpPr>
          <p:cNvPr id="14" name="Shape 12"/>
          <p:cNvSpPr/>
          <p:nvPr/>
        </p:nvSpPr>
        <p:spPr>
          <a:xfrm>
            <a:off x="411480" y="2871216"/>
            <a:ext cx="384048" cy="384048"/>
          </a:xfrm>
          <a:prstGeom prst="ellipse">
            <a:avLst/>
          </a:prstGeom>
          <a:solidFill>
            <a:srgbClr val="2E75B6"/>
          </a:solidFill>
          <a:ln/>
        </p:spPr>
      </p:sp>
      <p:sp>
        <p:nvSpPr>
          <p:cNvPr id="15" name="Text 13"/>
          <p:cNvSpPr txBox="1"/>
          <p:nvPr/>
        </p:nvSpPr>
        <p:spPr>
          <a:xfrm>
            <a:off x="411480" y="2871216"/>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6" name="Text 14"/>
          <p:cNvSpPr txBox="1"/>
          <p:nvPr/>
        </p:nvSpPr>
        <p:spPr>
          <a:xfrm>
            <a:off x="1005840" y="2825496"/>
            <a:ext cx="7772400" cy="566928"/>
          </a:xfrm>
          <a:prstGeom prst="rect">
            <a:avLst/>
          </a:prstGeom>
          <a:noFill/>
          <a:ln/>
        </p:spPr>
        <p:txBody>
          <a:bodyPr wrap="square" lIns="0" tIns="0" rIns="0" bIns="0" rtlCol="0" anchor="ctr"/>
          <a:lstStyle/>
          <a:p>
            <a:pPr indent="0" marL="0">
              <a:buNone/>
            </a:pPr>
            <a:r>
              <a:rPr lang="en-US" sz="1150" dirty="0">
                <a:solidFill>
                  <a:srgbClr val="000000"/>
                </a:solidFill>
                <a:latin typeface="Calibri" pitchFamily="34" charset="0"/>
                <a:ea typeface="Calibri" pitchFamily="34" charset="-122"/>
                <a:cs typeface="Calibri" pitchFamily="34" charset="-120"/>
              </a:rPr>
              <a:t>Without any target-subject data, domain-adversarial and self-supervised strategies (78-90%) far exceed cohort adaptation (≈68%)</a:t>
            </a:r>
            <a:endParaRPr lang="en-US" sz="1150" dirty="0"/>
          </a:p>
        </p:txBody>
      </p:sp>
      <p:sp>
        <p:nvSpPr>
          <p:cNvPr id="17" name="Shape 15"/>
          <p:cNvSpPr/>
          <p:nvPr/>
        </p:nvSpPr>
        <p:spPr>
          <a:xfrm>
            <a:off x="411480" y="3529584"/>
            <a:ext cx="384048" cy="384048"/>
          </a:xfrm>
          <a:prstGeom prst="ellipse">
            <a:avLst/>
          </a:prstGeom>
          <a:solidFill>
            <a:srgbClr val="2E75B6"/>
          </a:solidFill>
          <a:ln/>
        </p:spPr>
      </p:sp>
      <p:sp>
        <p:nvSpPr>
          <p:cNvPr id="18" name="Text 16"/>
          <p:cNvSpPr txBox="1"/>
          <p:nvPr/>
        </p:nvSpPr>
        <p:spPr>
          <a:xfrm>
            <a:off x="411480" y="3529584"/>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9" name="Text 17"/>
          <p:cNvSpPr txBox="1"/>
          <p:nvPr/>
        </p:nvSpPr>
        <p:spPr>
          <a:xfrm>
            <a:off x="1005840" y="3483864"/>
            <a:ext cx="7772400" cy="566928"/>
          </a:xfrm>
          <a:prstGeom prst="rect">
            <a:avLst/>
          </a:prstGeom>
          <a:noFill/>
          <a:ln/>
        </p:spPr>
        <p:txBody>
          <a:bodyPr wrap="square" lIns="0" tIns="0" rIns="0" bIns="0" rtlCol="0" anchor="ctr"/>
          <a:lstStyle/>
          <a:p>
            <a:pPr indent="0" marL="0">
              <a:buNone/>
            </a:pPr>
            <a:r>
              <a:rPr lang="en-US" sz="1150" dirty="0">
                <a:solidFill>
                  <a:srgbClr val="000000"/>
                </a:solidFill>
                <a:latin typeface="Calibri" pitchFamily="34" charset="0"/>
                <a:ea typeface="Calibri" pitchFamily="34" charset="-122"/>
                <a:cs typeface="Calibri" pitchFamily="34" charset="-120"/>
              </a:rPr>
              <a:t>Discriminative ASD/TD information is recoverable from windows as short as 2.5 s</a:t>
            </a:r>
            <a:endParaRPr lang="en-US" sz="1150" dirty="0"/>
          </a:p>
        </p:txBody>
      </p:sp>
      <p:sp>
        <p:nvSpPr>
          <p:cNvPr id="20" name="Text 18"/>
          <p:cNvSpPr txBox="1"/>
          <p:nvPr/>
        </p:nvSpPr>
        <p:spPr>
          <a:xfrm>
            <a:off x="320040" y="4224528"/>
            <a:ext cx="8503920" cy="320040"/>
          </a:xfrm>
          <a:prstGeom prst="rect">
            <a:avLst/>
          </a:prstGeom>
          <a:noFill/>
          <a:ln/>
        </p:spPr>
        <p:txBody>
          <a:bodyPr wrap="square" lIns="0" tIns="0" rIns="0" bIns="0" rtlCol="0" anchor="ctr"/>
          <a:lstStyle/>
          <a:p>
            <a:pPr indent="0" marL="0">
              <a:buNone/>
            </a:pPr>
            <a:r>
              <a:rPr lang="en-US" sz="1200" b="1" i="1" dirty="0">
                <a:solidFill>
                  <a:srgbClr val="1F3864"/>
                </a:solidFill>
                <a:latin typeface="Calibri" pitchFamily="34" charset="0"/>
                <a:ea typeface="Calibri" pitchFamily="34" charset="-122"/>
                <a:cs typeface="Calibri" pitchFamily="34" charset="-120"/>
              </a:rPr>
              <a:t>A practical roadmap for deploying fNIRS-based ASD classifiers under realistic temporal variability.</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home/claude/smc_tpl/ppt/media/image3.png">    </p:cNvPr>
          <p:cNvPicPr>
            <a:picLocks noChangeAspect="1"/>
          </p:cNvPicPr>
          <p:nvPr/>
        </p:nvPicPr>
        <p:blipFill>
          <a:blip r:embed="rId1"/>
          <a:srcRect l="0" r="0" t="0" b="0"/>
          <a:stretch/>
        </p:blipFill>
        <p:spPr>
          <a:xfrm>
            <a:off x="0" y="0"/>
            <a:ext cx="9144000" cy="1417320"/>
          </a:xfrm>
          <a:prstGeom prst="rect">
            <a:avLst/>
          </a:prstGeom>
        </p:spPr>
      </p:pic>
      <p:sp>
        <p:nvSpPr>
          <p:cNvPr id="3" name="Text 0"/>
          <p:cNvSpPr txBox="1"/>
          <p:nvPr/>
        </p:nvSpPr>
        <p:spPr>
          <a:xfrm>
            <a:off x="411480" y="1783080"/>
            <a:ext cx="8321040" cy="502920"/>
          </a:xfrm>
          <a:prstGeom prst="rect">
            <a:avLst/>
          </a:prstGeom>
          <a:noFill/>
          <a:ln/>
        </p:spPr>
        <p:txBody>
          <a:bodyPr wrap="square" lIns="0" tIns="0" rIns="0" bIns="0" rtlCol="0" anchor="ctr"/>
          <a:lstStyle/>
          <a:p>
            <a:pPr indent="0" marL="0">
              <a:buNone/>
            </a:pPr>
            <a:r>
              <a:rPr lang="en-US" sz="2600" b="1" dirty="0">
                <a:solidFill>
                  <a:srgbClr val="1F3864"/>
                </a:solidFill>
                <a:latin typeface="Calibri" pitchFamily="34" charset="0"/>
                <a:ea typeface="Calibri" pitchFamily="34" charset="-122"/>
                <a:cs typeface="Calibri" pitchFamily="34" charset="-120"/>
              </a:rPr>
              <a:t>Thank You – Q &amp; A</a:t>
            </a:r>
            <a:endParaRPr lang="en-US" sz="2600" dirty="0"/>
          </a:p>
        </p:txBody>
      </p:sp>
      <p:sp>
        <p:nvSpPr>
          <p:cNvPr id="4" name="Shape 1"/>
          <p:cNvSpPr/>
          <p:nvPr/>
        </p:nvSpPr>
        <p:spPr>
          <a:xfrm>
            <a:off x="411480" y="2331720"/>
            <a:ext cx="8321040" cy="0"/>
          </a:xfrm>
          <a:prstGeom prst="line">
            <a:avLst/>
          </a:prstGeom>
          <a:noFill/>
          <a:ln w="15875">
            <a:solidFill>
              <a:srgbClr val="2E75B6"/>
            </a:solidFill>
            <a:prstDash val="solid"/>
          </a:ln>
        </p:spPr>
      </p:sp>
      <p:sp>
        <p:nvSpPr>
          <p:cNvPr id="5" name="Text 2"/>
          <p:cNvSpPr txBox="1"/>
          <p:nvPr/>
        </p:nvSpPr>
        <p:spPr>
          <a:xfrm>
            <a:off x="411480" y="2560320"/>
            <a:ext cx="8321040" cy="457200"/>
          </a:xfrm>
          <a:prstGeom prst="rect">
            <a:avLst/>
          </a:prstGeom>
          <a:noFill/>
          <a:ln/>
        </p:spPr>
        <p:txBody>
          <a:bodyPr wrap="square" lIns="0" tIns="0" rIns="0" bIns="0" rtlCol="0" anchor="ctr"/>
          <a:lstStyle/>
          <a:p>
            <a:pPr indent="0" marL="0">
              <a:buNone/>
            </a:pPr>
            <a:r>
              <a:rPr lang="en-US" sz="1800" b="1" i="1" dirty="0">
                <a:solidFill>
                  <a:srgbClr val="C00000"/>
                </a:solidFill>
                <a:latin typeface="Calibri" pitchFamily="34" charset="0"/>
                <a:ea typeface="Calibri" pitchFamily="34" charset="-122"/>
                <a:cs typeface="Calibri" pitchFamily="34" charset="-120"/>
              </a:rPr>
              <a:t>Calibrate to the child, not the clock.</a:t>
            </a:r>
            <a:endParaRPr lang="en-US" sz="1800" dirty="0"/>
          </a:p>
        </p:txBody>
      </p:sp>
      <p:sp>
        <p:nvSpPr>
          <p:cNvPr id="6" name="Text 3"/>
          <p:cNvSpPr txBox="1"/>
          <p:nvPr/>
        </p:nvSpPr>
        <p:spPr>
          <a:xfrm>
            <a:off x="411480" y="3200400"/>
            <a:ext cx="8321040" cy="1280160"/>
          </a:xfrm>
          <a:prstGeom prst="rect">
            <a:avLst/>
          </a:prstGeom>
          <a:noFill/>
          <a:ln/>
        </p:spPr>
        <p:txBody>
          <a:bodyPr wrap="square" lIns="0" tIns="0" rIns="0" bIns="0" rtlCol="0" anchor="t"/>
          <a:lstStyle/>
          <a:p>
            <a:pPr marL="101600" indent="-101600">
              <a:spcAft>
                <a:spcPts val="600"/>
              </a:spcAft>
              <a:buSzPct val="100000"/>
              <a:buChar char="•"/>
            </a:pPr>
            <a:r>
              <a:rPr lang="en-US" sz="1200" dirty="0">
                <a:solidFill>
                  <a:srgbClr val="000000"/>
                </a:solidFill>
                <a:latin typeface="Calibri" pitchFamily="34" charset="0"/>
                <a:ea typeface="Calibri" pitchFamily="34" charset="-122"/>
                <a:cs typeface="Calibri" pitchFamily="34" charset="-120"/>
              </a:rPr>
              <a:t>Marios Petrov · NeuroCognition Lab, University of Colorado Colorado Springs</a:t>
            </a:r>
            <a:endParaRPr lang="en-US" sz="1200" dirty="0"/>
          </a:p>
          <a:p>
            <a:pPr marL="101600" indent="-101600">
              <a:spcAft>
                <a:spcPts val="600"/>
              </a:spcAft>
              <a:buSzPct val="100000"/>
              <a:buChar char="•"/>
            </a:pPr>
            <a:r>
              <a:rPr lang="en-US" sz="1200" dirty="0">
                <a:solidFill>
                  <a:srgbClr val="000000"/>
                </a:solidFill>
                <a:latin typeface="Calibri" pitchFamily="34" charset="0"/>
                <a:ea typeface="Calibri" pitchFamily="34" charset="-122"/>
                <a:cs typeface="Calibri" pitchFamily="34" charset="-120"/>
              </a:rPr>
              <a:t>Collaboration: Seattle Children's Research Institute · University of Washington School of Medicine</a:t>
            </a:r>
            <a:endParaRPr lang="en-US" sz="1200" dirty="0"/>
          </a:p>
          <a:p>
            <a:pPr marL="101600" indent="-101600">
              <a:buSzPct val="100000"/>
              <a:buChar char="•"/>
            </a:pPr>
            <a:r>
              <a:rPr lang="en-US" sz="1200" dirty="0">
                <a:solidFill>
                  <a:srgbClr val="000000"/>
                </a:solidFill>
                <a:latin typeface="Calibri" pitchFamily="34" charset="0"/>
                <a:ea typeface="Calibri" pitchFamily="34" charset="-122"/>
                <a:cs typeface="Calibri" pitchFamily="34" charset="-120"/>
              </a:rPr>
              <a:t>This study was funded by NIMH award K01MH104739</a:t>
            </a:r>
            <a:endParaRPr lang="en-US" sz="1200" dirty="0"/>
          </a:p>
        </p:txBody>
      </p:sp>
      <p:sp>
        <p:nvSpPr>
          <p:cNvPr id="7" name="Shape 4"/>
          <p:cNvSpPr/>
          <p:nvPr/>
        </p:nvSpPr>
        <p:spPr>
          <a:xfrm>
            <a:off x="320040" y="4828032"/>
            <a:ext cx="8503920" cy="0"/>
          </a:xfrm>
          <a:prstGeom prst="line">
            <a:avLst/>
          </a:prstGeom>
          <a:noFill/>
          <a:ln w="9525">
            <a:solidFill>
              <a:srgbClr val="CCCCCC"/>
            </a:solidFill>
            <a:prstDash val="solid"/>
          </a:ln>
        </p:spPr>
      </p:sp>
      <p:sp>
        <p:nvSpPr>
          <p:cNvPr id="8" name="Text 5"/>
          <p:cNvSpPr txBox="1"/>
          <p:nvPr/>
        </p:nvSpPr>
        <p:spPr>
          <a:xfrm>
            <a:off x="320040" y="4864608"/>
            <a:ext cx="3657600" cy="228600"/>
          </a:xfrm>
          <a:prstGeom prst="rect">
            <a:avLst/>
          </a:prstGeom>
          <a:noFill/>
          <a:ln/>
        </p:spPr>
        <p:txBody>
          <a:bodyPr wrap="square" lIns="0" tIns="0" rIns="0" bIns="0" rtlCol="0" anchor="ctr"/>
          <a:lstStyle/>
          <a:p>
            <a:pPr indent="0" marL="0">
              <a:buNone/>
            </a:pPr>
            <a:r>
              <a:rPr lang="en-US" sz="800" dirty="0">
                <a:solidFill>
                  <a:srgbClr val="808080"/>
                </a:solidFill>
                <a:latin typeface="Calibri" pitchFamily="34" charset="0"/>
                <a:ea typeface="Calibri" pitchFamily="34" charset="-122"/>
                <a:cs typeface="Calibri" pitchFamily="34" charset="-120"/>
              </a:rPr>
              <a:t>IEEE SMC 2026 · Bellevue, WA</a:t>
            </a:r>
            <a:endParaRPr lang="en-US" sz="800" dirty="0"/>
          </a:p>
        </p:txBody>
      </p:sp>
      <p:sp>
        <p:nvSpPr>
          <p:cNvPr id="9" name="Text 6"/>
          <p:cNvSpPr txBox="1"/>
          <p:nvPr/>
        </p:nvSpPr>
        <p:spPr>
          <a:xfrm>
            <a:off x="8458200" y="4864608"/>
            <a:ext cx="365760" cy="228600"/>
          </a:xfrm>
          <a:prstGeom prst="rect">
            <a:avLst/>
          </a:prstGeom>
          <a:noFill/>
          <a:ln/>
        </p:spPr>
        <p:txBody>
          <a:bodyPr wrap="square" lIns="0" tIns="0" rIns="0" bIns="0" rtlCol="0" anchor="ctr"/>
          <a:lstStyle/>
          <a:p>
            <a:pPr algn="r" indent="0" marL="0">
              <a:buNone/>
            </a:pPr>
            <a:r>
              <a:rPr lang="en-US" sz="800" dirty="0">
                <a:solidFill>
                  <a:srgbClr val="808080"/>
                </a:solidFill>
                <a:latin typeface="Calibri" pitchFamily="34" charset="0"/>
                <a:ea typeface="Calibri" pitchFamily="34" charset="-122"/>
                <a:cs typeface="Calibri" pitchFamily="34" charset="-120"/>
              </a:rPr>
              <a:t>13</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2026-09-02T22:43:18Z</dcterms:created>
  <dcterms:modified xsi:type="dcterms:W3CDTF">2026-09-02T22:43:18Z</dcterms:modified>
</cp:coreProperties>
</file>