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9" r:id="rId4"/>
    <p:sldId id="260" r:id="rId5"/>
    <p:sldId id="264" r:id="rId6"/>
    <p:sldId id="265" r:id="rId7"/>
    <p:sldId id="266" r:id="rId8"/>
    <p:sldId id="267" r:id="rId9"/>
    <p:sldId id="269" r:id="rId10"/>
    <p:sldId id="270" r:id="rId11"/>
    <p:sldId id="271" r:id="rId12"/>
    <p:sldId id="272" r:id="rId13"/>
    <p:sldId id="274" r:id="rId14"/>
    <p:sldId id="276" r:id="rId15"/>
    <p:sldId id="27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002060"/>
    <a:srgbClr val="3A4A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08" autoAdjust="0"/>
    <p:restoredTop sz="92897" autoAdjust="0"/>
  </p:normalViewPr>
  <p:slideViewPr>
    <p:cSldViewPr snapToGrid="0" snapToObjects="1" showGuides="1">
      <p:cViewPr varScale="1">
        <p:scale>
          <a:sx n="105" d="100"/>
          <a:sy n="105" d="100"/>
        </p:scale>
        <p:origin x="388" y="60"/>
      </p:cViewPr>
      <p:guideLst>
        <p:guide orient="horz" pos="217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endParaRPr lang="zh-CN"/>
          </a:p>
        </p:txBody>
      </p:sp>
    </p:spTree>
  </p:cSld>
  <p:clrMap bg1="lt1" tx1="dk1" bg2="lt2" tx2="dk2" accent1="accent1" accent2="accent2" accent3="accent3" accent4="accent4" accent5="accent5" accent6="accent6" hlink="hlink" folHlink="folHlink"/>
  <p:hf/>
  <p:notesStyle>
    <a:lvl1pPr marL="0" algn="l">
      <a:defRPr lang="zh-CN" sz="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Hello everyone, I am Pan Hu from Huazhong University of Science and Technology. Today I will present SA-HGNN, a sample-adaptive hyperbolic graph neural network for EEG-based depression recognition. In this talk, I will explain why we did this work, how the method is designed, and what the experiments show. The talk is organized as follows. We start with the background and the challenges, then explain our motivation for using hyperbolic geometry. Next, I will walk through the three core modules of the method, followed by the experimental setup and results on public datasets. Finally, I will summarize the work and discuss future directions.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talk has five parts. First, the introduction, which covers the background of depression and EEG, and the challenges of modeling brain networks with existing graph models. Second, the motivation, which explains why we adopt hyperbolic geometry and summarizes our three contributions. Third, the method, which consists of three core modules: sample-adaptive graph construction, hyperbolic graph convolution, and attention pooling. Fourth, the experimental setup and results on public datasets, including comparisons with seven baselines, ablation studies, and sensitivity analysis. Finally, the conclusion and future work. I will keep each part focused, with the key message on every page.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Depression is a global health crisis. According to the World Health Organization, more than three hundred thirty two million people are affected worldwide, and the economic loss is enormous, while early symptoms are subtle, so timely and objective diagnosis is critical. EEG is non-invasive, low-cost, and offers high temporal resolution, which is why it is widely used to study brain activity in depression. Neurophysiological studies show that depression is not a localized lesion but a disorder of whole-brain functional connectivity. Brain networks form a hierarchical rich-club structure: a small set of highly connected hub nodes links many peripheral nodes, and these hubs are severely disrupted in patients with depression. The images on this page show the two foundations of our work: an EEG recording session, which gives us the non-invasive signals, and a whole-brain functional connectivity network, where regions are nodes and connections are edges.</a:t>
            </a:r>
          </a:p>
          <a:p>
            <a:endParaRPr lang="en-US" dirty="0"/>
          </a:p>
          <a:p>
            <a:r>
              <a:rPr lang="en-US" dirty="0"/>
              <a:t>However, this hierarchy creates serious difficulties for existing methods. Most graph neural networks operate in Euclidean space, which cannot faithfully represent structures that grow exponentially with depth, so the hierarchy becomes distorted. In addition, static graph topologies are too rigid to capture connectivity differences between individuals, and redundant noise channels in EEG tend to mask the authentic topology. These are the three gaps that our work aims to close: the representation bottleneck of Euclidean space, the rigidity of static graphs, and the interference of noise channels. The references at the bottom support these claims, covering the global burden of depression, large-scale network dysfunction, the rich-club organization of the connectome, and early hyperbolic embeddings.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These gaps directly shape our motivation. Because brain hierarchies grow exponentially, we turn to hyperbolic space, whose constant negative curvature lets tree-like structures unfold with low distortion. The schematic on this page makes the point visually: panel a shows the Euclidean metric, where the same connectivity pattern is compressed and the hierarchy is squeezed; panel b shows the hyperbolic metric we adopt, where the pattern unfolds naturally and each level keeps its separation. Since connectivity differs across individuals, the graph topology should also adapt to each sample rather than staying fixed. And because noise channels can hide informative connections, we need an attention mechanism to keep the core subgraph.</a:t>
            </a:r>
          </a:p>
          <a:p>
            <a:endParaRPr lang="en-US" dirty="0"/>
          </a:p>
          <a:p>
            <a:r>
              <a:rPr lang="en-US" dirty="0"/>
              <a:t>Based on this motivation, we make three contributions. First, we design a sample-adaptive graph construction module that builds a personalized topology for every sample, overcoming the rigidity of static graphs. Second, we combine hyperbolic graph convolution with attention pooling, so the model captures hierarchy in hyperbolic space while filtering noisy channels. Third, experiments on public EEG datasets show that our method achieves state-of-the-art performance on both resting-state and task-related paradigms, outperforming existing Euclidean-space graph models. The references below cover the foundations we build on: hyperbolic embeddings, hyperbolic graph convolution, graph pooling, and graph neural networks in network neuroscience.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Here is the overall pipeline of SA-HGNN. First, raw EEG signals are organized as a matrix with channels and time points. A one-dimensional CNN extracts per-channel temporal features, giving a node feature matrix, where each electrode becomes a node. Then the sample-adaptive graph construction module generates a personalized adjacency matrix for each sample, instead of using one fixed graph for everyone. Next, stacked hyperbolic convolution and attention pooling layers work together: hyperbolic graph convolution aggregates information and captures the hierarchy in hyperbolic space, while attention pooling selects the important nodes and removes noise. After several layers, the global embeddings from all layers are summed to form a fused graph embedding, which is passed to a linear classifier for depression classification. This figure shows the complete chain from EEG features, adaptive graph construction, hyperbolic convolution and attention pooling, to the final classification. You can see the three module names on the figure: graph construction, hyperbolic convolution, and attention pooling. I will explain each module in detail next.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first module is sample-adaptive graph construction. It fuses two branches. The physical prior branch builds a global prior matrix from the international ten-twenty electrode coordinates. Closer electrodes get stronger connections, the formula uses the inverse squared distance, the values are clipped into a fixed range, and the diagonal is set to zero, so no electrode is connected to itself. The sample-specific correlation branch is data-driven: it L2-normalizes the features, projects them through a linear layer, and computes a similarity matrix by inner product. It keeps only positive correlations, then multiplies them by a learnable mask to obtain individual connections. The two branches are fused with a learnable scalar lambda, so the model can balance the physical layout and the data-driven correlations. Finally, self-loops are added and the matrix is symmetrically normalized to give the final adjacency matrix. To prevent overfitting, we also apply L2 regularization to the parameters of this module. The resulting graph keeps both the physical prior and each sample's unique connectivity, so it is much more flexible than a static graph.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second module is hyperbolic graph convolution, which adds hyperbolic geometry to graph convolution. First, Euclidean features are projected to the tangent space, then mapped into the Poincare ball through the exponential map, with the curvature learned as a parameter. Linear transformation and neighbor aggregation both run in the tangent space. The linear transformation applies a learnable weight matrix and bias, and the neighbor aggregation uses the weights from the adaptive adjacency matrix, summing the information of neighboring nodes for each node. After activation, the aggregated features are mapped back to Euclidean space through the logarithmic map for the next layer. The exponential and logarithmic maps are inverse to each other, which makes the transformation between Euclidean and hyperbolic space reversible, so the whole layer fits into a standard neural network. The benefit is that hierarchical brain structures can be represented with low distortion in hyperbolic space, because the space expands exponentially with distance, matching the exponentially growing hierarchy of the brain network. Therefore, the hierarchy is no longer distorted by Euclidean distance.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The third module is attention pooling and loss design. We introduce a learnable global node that attends to all electrode nodes with multi-head self-attention, and we average the attention weights over the heads to get an importance score for each node. Each layer keeps only the top K nodes with the highest scores to form a coarsened graph, which removes noise and redundant channels. The pooled features are weighted by the importance scores before selection. To reduce over-smoothing and keep representation diversity, we constrain the features of the discarded nodes to be close to a uniform distribution, which is the attention pooling uniformity loss. The total loss has three parts: the cross-entropy classification loss, a sparsity regularizer that encourages simple graph topologies, and the uniformity loss, balanced by the coefficients alpha and beta. This design lets the model focus on the most informative nodes while keeping the learned features diverse.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evaluate our method on the public HUSM dataset, which contains EEG recordings from thirty four MDD patients and thirty healthy controls, sampled at two hundred fifty six hertz with nineteen electrodes following the international ten-twenty system. The dataset includes two paradigms. The resting-state set reflects spontaneous brain activity without external tasks, and it contains three thousand seven hundred twenty six MDD segments and three thousand five hundred eighty eight control segments. The task-related set captures stimulus-evoked responses during task execution, with thirteen thousand two hundred MDD samples and eleven thousand two hundred control samples. We use subject-wise ten fold cross-validation, so data from the same subject never appears in both training and test sets, preventing information leakage. The metrics are accuracy, recall, precision, and F1, and the hardware is an NVIDIA RTX 4090. The hyperparameters were tuned on these datasets, for example the pooling ratio is zero point six for the resting state and zero point three for the task state.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en-US" dirty="0"/>
              <a:t>We compare SA-HGNN with seven graph-based baselines. The main results show that SA-HGNN achieves the best performance on most metrics on both datasets. On the resting-state set, accuracy is ninety five point two four percent, F1 is ninety five point seven seven, and recall is ninety six point one nine. Compared with the second-best method GraphSleepNet, the gains are about one point eight two percentage points in accuracy, two point two nine in F1, and two point seven three in recall. On the task set, accuracy is ninety four point two six, F1 is ninety four point six nine, and recall reaches ninety eight point seven, again beating all baselines, with GCB Net as the second best. Notably, our recall is the highest on both paradigms, and on the task set it exceeds the second-best method DCGNN by a clear margin. High recall means fewer missed patients, which is valuable for clinical screening. These results also validate that the graph construction and hyperbolic convolution capture latent hierarchical brain networks, while attention pooling filters out noise.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In the ablation study, we denote the three modules as A, B, and C, where A is hyperbolic graph convolution, B is sample-adaptive graph construction, and C is attention pooling. The results verify the contribution of each module. Any single module alone keeps accuracy stable around ninety two to ninety three percent, which shows each module works as a solid baseline. Pairwise combinations bring consistent gains, which shows synergy between the modules. The full model with all three modules performs best, with ninety five point two four accuracy and ninety five point seven seven F1 on the resting state, and ninety four point two six and ninety four point six nine on the task state. This confirms that graph construction, hyperbolic convolution, and attention pooling reinforce each other and are all necessary.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We also analyze parameter sensitivity and interpretability. The four plots on this page show sensitivity to the sparsity weight alpha and the uniformity weight beta. Alpha equal to ten to the minus five is optimal on both datasets, and performance stays stable from ten to the minus six to ten to the minus two, which shows strong robustness. Beta is optimal at zero point zero zero zero five for the resting state and zero point zero one for the task state, and performance remains stable across a reasonable range. The two topomaps are computed from the learned adjacency matrix using normalized total degree centrality. In the resting state, MDD patients show hyperconnectivity in midline central regions, consistent with default-mode network overactivation. In the task state, left frontoparietal regions show significant changes, related to emotional and cognitive deficits. These patterns indicate that the connectivity captured by our model has neurobiological meaning.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In summary, SA-HGNN combines three modules. Sample-adaptive graph construction fuses physical priors with individual correlations to build personalized topologies. Hyperbolic graph convolution embeds the hierarchy in hyperbolic space with low distortion. Attention pooling filters noisy channels and keeps the core subgraph. With these modules, the model achieves the best performance on both resting-state and task-related paradigms, outperforming all Euclidean-space graph baselines. Together, these results show that modeling the hierarchical nature of brain networks is both feasible and beneficial. In future work, we plan to validate generalization on more datasets and cross-center scenarios, integrate multimodal biomarkers such as imaging and scale-based measures to improve clinical utility, and deepen the interpretability of the learned connectivity patterns to support clinical decisions and neuroscience research.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This page lists the key references cited in this talk.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rPr lang="en-US" dirty="0"/>
              <a:t>That is all for my presentation. Thank you for listening. I hope this work can contribute to automatic and objective depression screening. Thank you again for your attention.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封面">
    <p:spTree>
      <p:nvGrpSpPr>
        <p:cNvPr id="1" name=""/>
        <p:cNvGrpSpPr/>
        <p:nvPr/>
      </p:nvGrpSpPr>
      <p:grpSpPr>
        <a:xfrm>
          <a:off x="0" y="0"/>
          <a:ext cx="0" cy="0"/>
          <a:chOff x="0" y="0"/>
          <a:chExt cx="0" cy="0"/>
        </a:xfrm>
      </p:grpSpPr>
      <p:sp>
        <p:nvSpPr>
          <p:cNvPr id="2" name="cover-accent Layout"/>
          <p:cNvSpPr/>
          <p:nvPr/>
        </p:nvSpPr>
        <p:spPr>
          <a:xfrm>
            <a:off x="5857875" y="4514850"/>
            <a:ext cx="476250" cy="57150"/>
          </a:xfrm>
          <a:prstGeom prst="rect">
            <a:avLst/>
          </a:prstGeom>
          <a:solidFill>
            <a:schemeClr val="accent2"/>
          </a:solidFill>
          <a:ln>
            <a:noFill/>
          </a:ln>
        </p:spPr>
      </p:sp>
      <p:sp>
        <p:nvSpPr>
          <p:cNvPr id="4" name="cover-title-slot Placeholder"/>
          <p:cNvSpPr>
            <a:spLocks noGrp="1"/>
          </p:cNvSpPr>
          <p:nvPr>
            <p:ph type="title" hasCustomPrompt="1"/>
          </p:nvPr>
        </p:nvSpPr>
        <p:spPr>
          <a:xfrm>
            <a:off x="2286000" y="2476500"/>
            <a:ext cx="7620000" cy="1047750"/>
          </a:xfrm>
          <a:prstGeom prst="rect">
            <a:avLst/>
          </a:prstGeom>
          <a:noFill/>
          <a:ln>
            <a:noFill/>
          </a:ln>
        </p:spPr>
        <p:txBody>
          <a:bodyPr wrap="square" lIns="0" tIns="0" rIns="0" bIns="0" anchor="t" anchorCtr="0">
            <a:noAutofit/>
          </a:bodyPr>
          <a:lstStyle>
            <a:lvl1pPr>
              <a:defRPr sz="3300"/>
            </a:lvl1pPr>
          </a:lstStyle>
          <a:p>
            <a:pPr algn="ctr">
              <a:lnSpc>
                <a:spcPts val="4050"/>
              </a:lnSpc>
            </a:pPr>
            <a:r>
              <a:rPr lang="zh-CN" sz="3300" b="1" dirty="0">
                <a:solidFill>
                  <a:schemeClr val="accent2"/>
                </a:solidFill>
                <a:latin typeface="+mj-lt"/>
                <a:ea typeface="+mj-ea"/>
                <a:cs typeface="+mj-cs"/>
              </a:rPr>
              <a:t>Click to add title</a:t>
            </a:r>
            <a:endParaRPr lang="en-US"/>
          </a:p>
        </p:txBody>
      </p:sp>
      <p:sp>
        <p:nvSpPr>
          <p:cNvPr id="5" name="cover-subtitle-slot Placeholder"/>
          <p:cNvSpPr>
            <a:spLocks noGrp="1"/>
          </p:cNvSpPr>
          <p:nvPr>
            <p:ph type="subTitle" idx="1" hasCustomPrompt="1"/>
          </p:nvPr>
        </p:nvSpPr>
        <p:spPr>
          <a:xfrm>
            <a:off x="2286000" y="3714750"/>
            <a:ext cx="7620000" cy="685800"/>
          </a:xfrm>
          <a:prstGeom prst="rect">
            <a:avLst/>
          </a:prstGeom>
          <a:noFill/>
          <a:ln>
            <a:noFill/>
          </a:ln>
        </p:spPr>
        <p:txBody>
          <a:bodyPr wrap="square" lIns="0" tIns="0" rIns="0" bIns="0" anchor="t" anchorCtr="0">
            <a:noAutofit/>
          </a:bodyPr>
          <a:lstStyle>
            <a:lvl1pPr marL="0" indent="0">
              <a:buNone/>
              <a:defRPr sz="2100"/>
            </a:lvl1pPr>
          </a:lstStyle>
          <a:p>
            <a:pPr marL="0" indent="0" algn="ctr">
              <a:buNone/>
            </a:pPr>
            <a:r>
              <a:rPr lang="zh-CN" sz="2100" b="1" dirty="0">
                <a:solidFill>
                  <a:schemeClr val="accent1"/>
                </a:solidFill>
                <a:latin typeface="+mn-lt"/>
                <a:ea typeface="+mn-ea"/>
                <a:cs typeface="+mn-cs"/>
              </a:rPr>
              <a:t>Click to add subtitle</a:t>
            </a:r>
            <a:endParaRPr lang="en-US"/>
          </a:p>
        </p:txBody>
      </p:sp>
      <p:sp>
        <p:nvSpPr>
          <p:cNvPr id="6" name="cover-author-slot Placeholder"/>
          <p:cNvSpPr>
            <a:spLocks noGrp="1"/>
          </p:cNvSpPr>
          <p:nvPr>
            <p:ph type="body" idx="2" hasCustomPrompt="1"/>
          </p:nvPr>
        </p:nvSpPr>
        <p:spPr>
          <a:xfrm>
            <a:off x="2286000" y="4762500"/>
            <a:ext cx="7620000" cy="609600"/>
          </a:xfrm>
          <a:prstGeom prst="rect">
            <a:avLst/>
          </a:prstGeom>
          <a:noFill/>
          <a:ln>
            <a:noFill/>
          </a:ln>
        </p:spPr>
        <p:txBody>
          <a:bodyPr wrap="square" lIns="0" tIns="0" rIns="0" bIns="0" anchor="t" anchorCtr="0">
            <a:noAutofit/>
          </a:bodyPr>
          <a:lstStyle>
            <a:lvl1pPr marL="0" indent="0">
              <a:buNone/>
              <a:defRPr sz="1800"/>
            </a:lvl1pPr>
          </a:lstStyle>
          <a:p>
            <a:pPr marL="0" indent="0" algn="ctr">
              <a:buNone/>
            </a:pPr>
            <a:r>
              <a:rPr lang="zh-CN" sz="1800" dirty="0">
                <a:solidFill>
                  <a:schemeClr val="dk1"/>
                </a:solidFill>
                <a:latin typeface="+mn-lt"/>
                <a:ea typeface="+mn-ea"/>
                <a:cs typeface="+mn-cs"/>
              </a:rPr>
              <a:t>Click to add text</a:t>
            </a:r>
            <a:endParaRPr lang="en-US"/>
          </a:p>
        </p:txBody>
      </p:sp>
      <p:sp>
        <p:nvSpPr>
          <p:cNvPr id="7" name="cover-date-slot Placeholder"/>
          <p:cNvSpPr>
            <a:spLocks noGrp="1"/>
          </p:cNvSpPr>
          <p:nvPr>
            <p:ph type="dt" idx="3"/>
          </p:nvPr>
        </p:nvSpPr>
        <p:spPr>
          <a:xfrm>
            <a:off x="2286000" y="5429250"/>
            <a:ext cx="7620000" cy="533400"/>
          </a:xfrm>
          <a:prstGeom prst="rect">
            <a:avLst/>
          </a:prstGeom>
          <a:noFill/>
          <a:ln>
            <a:noFill/>
          </a:ln>
        </p:spPr>
        <p:txBody>
          <a:bodyPr wrap="square" lIns="0" tIns="0" rIns="0" bIns="0" anchor="t" anchorCtr="0">
            <a:noAutofit/>
          </a:bodyPr>
          <a:lstStyle>
            <a:lvl1pPr>
              <a:defRPr sz="1500"/>
            </a:lvl1pPr>
          </a:lstStyle>
          <a:p>
            <a:pPr algn="ctr"/>
            <a:fld id="{10F6107B-A92A-42F0-A737-D17E62F754EF}" type="datetimeFigureOut">
              <a:rPr lang="en-US" altLang="zh-CN" sz="1500" dirty="0">
                <a:solidFill>
                  <a:schemeClr val="accent5"/>
                </a:solidFill>
                <a:latin typeface="+mn-lt"/>
                <a:ea typeface="+mn-ea"/>
                <a:cs typeface="+mn-cs"/>
              </a:rPr>
              <a:t>8/30/2026</a:t>
            </a:fld>
            <a:endParaRPr lang="en-US"/>
          </a:p>
        </p:txBody>
      </p:sp>
    </p:spTree>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目录">
    <p:spTree>
      <p:nvGrpSpPr>
        <p:cNvPr id="1" name=""/>
        <p:cNvGrpSpPr/>
        <p:nvPr/>
      </p:nvGrpSpPr>
      <p:grpSpPr>
        <a:xfrm>
          <a:off x="0" y="0"/>
          <a:ext cx="0" cy="0"/>
          <a:chOff x="0" y="0"/>
          <a:chExt cx="0" cy="0"/>
        </a:xfrm>
      </p:grpSpPr>
      <p:sp>
        <p:nvSpPr>
          <p:cNvPr id="2" name="toc-accent Layout"/>
          <p:cNvSpPr/>
          <p:nvPr/>
        </p:nvSpPr>
        <p:spPr>
          <a:xfrm>
            <a:off x="381000" y="990600"/>
            <a:ext cx="609600" cy="57150"/>
          </a:xfrm>
          <a:prstGeom prst="rect">
            <a:avLst/>
          </a:prstGeom>
          <a:solidFill>
            <a:schemeClr val="accent2"/>
          </a:solidFill>
          <a:ln>
            <a:noFill/>
          </a:ln>
        </p:spPr>
      </p:sp>
      <p:sp>
        <p:nvSpPr>
          <p:cNvPr id="3" name="toc-num-1 Layout"/>
          <p:cNvSpPr/>
          <p:nvPr/>
        </p:nvSpPr>
        <p:spPr>
          <a:xfrm>
            <a:off x="609600" y="1704975"/>
            <a:ext cx="495300" cy="495300"/>
          </a:xfrm>
          <a:prstGeom prst="ellipse">
            <a:avLst/>
          </a:prstGeom>
          <a:solidFill>
            <a:schemeClr val="accent1"/>
          </a:solidFill>
          <a:ln>
            <a:noFill/>
          </a:ln>
        </p:spPr>
      </p:sp>
      <p:sp>
        <p:nvSpPr>
          <p:cNvPr id="4" name="toc-num-2 Layout"/>
          <p:cNvSpPr/>
          <p:nvPr/>
        </p:nvSpPr>
        <p:spPr>
          <a:xfrm>
            <a:off x="609600" y="2581275"/>
            <a:ext cx="495300" cy="495300"/>
          </a:xfrm>
          <a:prstGeom prst="ellipse">
            <a:avLst/>
          </a:prstGeom>
          <a:solidFill>
            <a:schemeClr val="accent1"/>
          </a:solidFill>
          <a:ln>
            <a:noFill/>
          </a:ln>
        </p:spPr>
      </p:sp>
      <p:sp>
        <p:nvSpPr>
          <p:cNvPr id="5" name="toc-num-3 Layout"/>
          <p:cNvSpPr/>
          <p:nvPr/>
        </p:nvSpPr>
        <p:spPr>
          <a:xfrm>
            <a:off x="609600" y="3457575"/>
            <a:ext cx="495300" cy="495300"/>
          </a:xfrm>
          <a:prstGeom prst="ellipse">
            <a:avLst/>
          </a:prstGeom>
          <a:solidFill>
            <a:schemeClr val="accent1"/>
          </a:solidFill>
          <a:ln>
            <a:noFill/>
          </a:ln>
        </p:spPr>
      </p:sp>
      <p:sp>
        <p:nvSpPr>
          <p:cNvPr id="6" name="toc-num-4 Layout"/>
          <p:cNvSpPr/>
          <p:nvPr/>
        </p:nvSpPr>
        <p:spPr>
          <a:xfrm>
            <a:off x="609600" y="4333875"/>
            <a:ext cx="495300" cy="495300"/>
          </a:xfrm>
          <a:prstGeom prst="ellipse">
            <a:avLst/>
          </a:prstGeom>
          <a:solidFill>
            <a:schemeClr val="accent1"/>
          </a:solidFill>
          <a:ln>
            <a:noFill/>
          </a:ln>
        </p:spPr>
      </p:sp>
      <p:sp>
        <p:nvSpPr>
          <p:cNvPr id="7" name="toc-num-5 Layout"/>
          <p:cNvSpPr/>
          <p:nvPr/>
        </p:nvSpPr>
        <p:spPr>
          <a:xfrm>
            <a:off x="609600" y="5210175"/>
            <a:ext cx="495300" cy="495300"/>
          </a:xfrm>
          <a:prstGeom prst="ellipse">
            <a:avLst/>
          </a:prstGeom>
          <a:solidFill>
            <a:schemeClr val="accent1"/>
          </a:solidFill>
          <a:ln>
            <a:noFill/>
          </a:ln>
        </p:spPr>
      </p:sp>
      <p:sp>
        <p:nvSpPr>
          <p:cNvPr id="8" name="toc-num-1-text Layout"/>
          <p:cNvSpPr txBox="1"/>
          <p:nvPr/>
        </p:nvSpPr>
        <p:spPr>
          <a:xfrm>
            <a:off x="778137" y="1834515"/>
            <a:ext cx="15822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1</a:t>
            </a:r>
          </a:p>
        </p:txBody>
      </p:sp>
      <p:sp>
        <p:nvSpPr>
          <p:cNvPr id="9" name="toc-num-2-text Layout"/>
          <p:cNvSpPr txBox="1"/>
          <p:nvPr/>
        </p:nvSpPr>
        <p:spPr>
          <a:xfrm>
            <a:off x="778137" y="2710815"/>
            <a:ext cx="15822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2</a:t>
            </a:r>
          </a:p>
        </p:txBody>
      </p:sp>
      <p:sp>
        <p:nvSpPr>
          <p:cNvPr id="10" name="toc-num-3-text Layout"/>
          <p:cNvSpPr txBox="1"/>
          <p:nvPr/>
        </p:nvSpPr>
        <p:spPr>
          <a:xfrm>
            <a:off x="778137" y="3587115"/>
            <a:ext cx="15822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3</a:t>
            </a:r>
          </a:p>
        </p:txBody>
      </p:sp>
      <p:sp>
        <p:nvSpPr>
          <p:cNvPr id="11" name="toc-num-4-text Layout"/>
          <p:cNvSpPr txBox="1"/>
          <p:nvPr/>
        </p:nvSpPr>
        <p:spPr>
          <a:xfrm>
            <a:off x="778137" y="4463415"/>
            <a:ext cx="15822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4</a:t>
            </a:r>
          </a:p>
        </p:txBody>
      </p:sp>
      <p:sp>
        <p:nvSpPr>
          <p:cNvPr id="12" name="toc-num-5-text Layout"/>
          <p:cNvSpPr txBox="1"/>
          <p:nvPr/>
        </p:nvSpPr>
        <p:spPr>
          <a:xfrm>
            <a:off x="778137" y="5339715"/>
            <a:ext cx="158225" cy="352044"/>
          </a:xfrm>
          <a:prstGeom prst="rect">
            <a:avLst/>
          </a:prstGeom>
          <a:noFill/>
          <a:ln>
            <a:noFill/>
          </a:ln>
        </p:spPr>
        <p:txBody>
          <a:bodyPr wrap="none" lIns="0" tIns="0" rIns="0" bIns="0" anchor="t" anchorCtr="0">
            <a:spAutoFit/>
          </a:bodyPr>
          <a:lstStyle/>
          <a:p>
            <a:pPr algn="ctr"/>
            <a:r>
              <a:rPr lang="zh-CN" sz="1800" b="1" dirty="0">
                <a:solidFill>
                  <a:srgbClr val="FFFFFF"/>
                </a:solidFill>
                <a:latin typeface="+mn-lt"/>
                <a:ea typeface="+mn-ea"/>
                <a:cs typeface="+mn-cs"/>
              </a:rPr>
              <a:t>5</a:t>
            </a:r>
          </a:p>
        </p:txBody>
      </p:sp>
      <p:sp>
        <p:nvSpPr>
          <p:cNvPr id="14" name="toc-title-slot Placeholder"/>
          <p:cNvSpPr>
            <a:spLocks noGrp="1"/>
          </p:cNvSpPr>
          <p:nvPr>
            <p:ph type="title" hasCustomPrompt="1"/>
          </p:nvPr>
        </p:nvSpPr>
        <p:spPr>
          <a:xfrm>
            <a:off x="381000" y="304800"/>
            <a:ext cx="7239000" cy="685800"/>
          </a:xfrm>
          <a:prstGeom prst="rect">
            <a:avLst/>
          </a:prstGeom>
          <a:noFill/>
          <a:ln>
            <a:noFill/>
          </a:ln>
        </p:spPr>
        <p:txBody>
          <a:bodyPr wrap="square" lIns="0" tIns="0" rIns="0" bIns="0" anchor="t" anchorCtr="0">
            <a:noAutofit/>
          </a:bodyPr>
          <a:lstStyle>
            <a:lvl1pPr>
              <a:defRPr sz="3300"/>
            </a:lvl1pPr>
          </a:lstStyle>
          <a:p>
            <a:pPr algn="l"/>
            <a:r>
              <a:rPr lang="zh-CN" sz="3300" b="1" dirty="0">
                <a:solidFill>
                  <a:schemeClr val="accent1"/>
                </a:solidFill>
                <a:latin typeface="+mj-lt"/>
                <a:ea typeface="+mj-ea"/>
                <a:cs typeface="+mj-cs"/>
              </a:rPr>
              <a:t>Click to add title</a:t>
            </a:r>
            <a:endParaRPr lang="en-US"/>
          </a:p>
        </p:txBody>
      </p:sp>
      <p:sp>
        <p:nvSpPr>
          <p:cNvPr id="15" name="toc-item-1-slot Placeholder"/>
          <p:cNvSpPr>
            <a:spLocks noGrp="1"/>
          </p:cNvSpPr>
          <p:nvPr>
            <p:ph type="body" idx="1" hasCustomPrompt="1"/>
          </p:nvPr>
        </p:nvSpPr>
        <p:spPr>
          <a:xfrm>
            <a:off x="1428750" y="1695450"/>
            <a:ext cx="10001250" cy="800100"/>
          </a:xfrm>
          <a:prstGeom prst="rect">
            <a:avLst/>
          </a:prstGeom>
          <a:noFill/>
          <a:ln>
            <a:noFill/>
          </a:ln>
        </p:spPr>
        <p:txBody>
          <a:bodyPr wrap="square" lIns="0" tIns="0" rIns="0" bIns="0" anchor="ctr" anchorCtr="0">
            <a:noAutofit/>
          </a:bodyPr>
          <a:lstStyle>
            <a:lvl1pPr marL="0" indent="0">
              <a:buNone/>
              <a:defRPr sz="1800"/>
            </a:lvl1pPr>
          </a:lstStyle>
          <a:p>
            <a:pPr marL="0" indent="0" algn="l">
              <a:lnSpc>
                <a:spcPts val="2400"/>
              </a:lnSpc>
              <a:buNone/>
            </a:pPr>
            <a:r>
              <a:rPr lang="zh-CN" sz="1800" b="1" dirty="0">
                <a:solidFill>
                  <a:schemeClr val="dk1"/>
                </a:solidFill>
                <a:latin typeface="+mn-lt"/>
                <a:ea typeface="+mn-ea"/>
                <a:cs typeface="+mn-cs"/>
              </a:rPr>
              <a:t>Click to add text</a:t>
            </a:r>
            <a:endParaRPr lang="en-US"/>
          </a:p>
        </p:txBody>
      </p:sp>
      <p:sp>
        <p:nvSpPr>
          <p:cNvPr id="16" name="toc-item-2-slot Placeholder"/>
          <p:cNvSpPr>
            <a:spLocks noGrp="1"/>
          </p:cNvSpPr>
          <p:nvPr>
            <p:ph type="body" idx="2" hasCustomPrompt="1"/>
          </p:nvPr>
        </p:nvSpPr>
        <p:spPr>
          <a:xfrm>
            <a:off x="1428750" y="2571750"/>
            <a:ext cx="10001250" cy="800100"/>
          </a:xfrm>
          <a:prstGeom prst="rect">
            <a:avLst/>
          </a:prstGeom>
          <a:noFill/>
          <a:ln>
            <a:noFill/>
          </a:ln>
        </p:spPr>
        <p:txBody>
          <a:bodyPr wrap="square" lIns="0" tIns="0" rIns="0" bIns="0" anchor="ctr" anchorCtr="0">
            <a:noAutofit/>
          </a:bodyPr>
          <a:lstStyle>
            <a:lvl1pPr marL="0" indent="0">
              <a:buNone/>
              <a:defRPr sz="1800"/>
            </a:lvl1pPr>
          </a:lstStyle>
          <a:p>
            <a:pPr marL="0" indent="0" algn="l">
              <a:lnSpc>
                <a:spcPts val="2400"/>
              </a:lnSpc>
              <a:buNone/>
            </a:pPr>
            <a:r>
              <a:rPr lang="zh-CN" sz="1800" b="1" dirty="0">
                <a:solidFill>
                  <a:schemeClr val="dk1"/>
                </a:solidFill>
                <a:latin typeface="+mn-lt"/>
                <a:ea typeface="+mn-ea"/>
                <a:cs typeface="+mn-cs"/>
              </a:rPr>
              <a:t>Click to add text</a:t>
            </a:r>
            <a:endParaRPr lang="en-US"/>
          </a:p>
        </p:txBody>
      </p:sp>
      <p:sp>
        <p:nvSpPr>
          <p:cNvPr id="17" name="toc-item-3-slot Placeholder"/>
          <p:cNvSpPr>
            <a:spLocks noGrp="1"/>
          </p:cNvSpPr>
          <p:nvPr>
            <p:ph type="body" idx="3" hasCustomPrompt="1"/>
          </p:nvPr>
        </p:nvSpPr>
        <p:spPr>
          <a:xfrm>
            <a:off x="1428750" y="3448050"/>
            <a:ext cx="10001250" cy="800100"/>
          </a:xfrm>
          <a:prstGeom prst="rect">
            <a:avLst/>
          </a:prstGeom>
          <a:noFill/>
          <a:ln>
            <a:noFill/>
          </a:ln>
        </p:spPr>
        <p:txBody>
          <a:bodyPr wrap="square" lIns="0" tIns="0" rIns="0" bIns="0" anchor="ctr" anchorCtr="0">
            <a:noAutofit/>
          </a:bodyPr>
          <a:lstStyle>
            <a:lvl1pPr marL="0" indent="0">
              <a:buNone/>
              <a:defRPr sz="1800"/>
            </a:lvl1pPr>
          </a:lstStyle>
          <a:p>
            <a:pPr marL="0" indent="0" algn="l">
              <a:lnSpc>
                <a:spcPts val="2400"/>
              </a:lnSpc>
              <a:buNone/>
            </a:pPr>
            <a:r>
              <a:rPr lang="zh-CN" sz="1800" b="1" dirty="0">
                <a:solidFill>
                  <a:schemeClr val="dk1"/>
                </a:solidFill>
                <a:latin typeface="+mn-lt"/>
                <a:ea typeface="+mn-ea"/>
                <a:cs typeface="+mn-cs"/>
              </a:rPr>
              <a:t>Click to add text</a:t>
            </a:r>
            <a:endParaRPr lang="en-US"/>
          </a:p>
        </p:txBody>
      </p:sp>
      <p:sp>
        <p:nvSpPr>
          <p:cNvPr id="18" name="toc-item-4-slot Placeholder"/>
          <p:cNvSpPr>
            <a:spLocks noGrp="1"/>
          </p:cNvSpPr>
          <p:nvPr>
            <p:ph type="body" idx="4" hasCustomPrompt="1"/>
          </p:nvPr>
        </p:nvSpPr>
        <p:spPr>
          <a:xfrm>
            <a:off x="1428750" y="4324350"/>
            <a:ext cx="10001250" cy="800100"/>
          </a:xfrm>
          <a:prstGeom prst="rect">
            <a:avLst/>
          </a:prstGeom>
          <a:noFill/>
          <a:ln>
            <a:noFill/>
          </a:ln>
        </p:spPr>
        <p:txBody>
          <a:bodyPr wrap="square" lIns="0" tIns="0" rIns="0" bIns="0" anchor="ctr" anchorCtr="0">
            <a:noAutofit/>
          </a:bodyPr>
          <a:lstStyle>
            <a:lvl1pPr marL="0" indent="0">
              <a:buNone/>
              <a:defRPr sz="1800"/>
            </a:lvl1pPr>
          </a:lstStyle>
          <a:p>
            <a:pPr marL="0" indent="0" algn="l">
              <a:lnSpc>
                <a:spcPts val="2400"/>
              </a:lnSpc>
              <a:buNone/>
            </a:pPr>
            <a:r>
              <a:rPr lang="zh-CN" sz="1800" b="1" dirty="0">
                <a:solidFill>
                  <a:schemeClr val="dk1"/>
                </a:solidFill>
                <a:latin typeface="+mn-lt"/>
                <a:ea typeface="+mn-ea"/>
                <a:cs typeface="+mn-cs"/>
              </a:rPr>
              <a:t>Click to add text</a:t>
            </a:r>
            <a:endParaRPr lang="en-US"/>
          </a:p>
        </p:txBody>
      </p:sp>
      <p:sp>
        <p:nvSpPr>
          <p:cNvPr id="19" name="toc-item-5-slot Placeholder"/>
          <p:cNvSpPr>
            <a:spLocks noGrp="1"/>
          </p:cNvSpPr>
          <p:nvPr>
            <p:ph type="body" idx="5" hasCustomPrompt="1"/>
          </p:nvPr>
        </p:nvSpPr>
        <p:spPr>
          <a:xfrm>
            <a:off x="1428750" y="5200650"/>
            <a:ext cx="10001250" cy="800100"/>
          </a:xfrm>
          <a:prstGeom prst="rect">
            <a:avLst/>
          </a:prstGeom>
          <a:noFill/>
          <a:ln>
            <a:noFill/>
          </a:ln>
        </p:spPr>
        <p:txBody>
          <a:bodyPr wrap="square" lIns="0" tIns="0" rIns="0" bIns="0" anchor="ctr" anchorCtr="0">
            <a:noAutofit/>
          </a:bodyPr>
          <a:lstStyle>
            <a:lvl1pPr marL="0" indent="0">
              <a:buNone/>
              <a:defRPr sz="1800"/>
            </a:lvl1pPr>
          </a:lstStyle>
          <a:p>
            <a:pPr marL="0" indent="0" algn="l">
              <a:lnSpc>
                <a:spcPts val="2400"/>
              </a:lnSpc>
              <a:buNone/>
            </a:pPr>
            <a:r>
              <a:rPr lang="zh-CN" sz="1800" b="1" dirty="0">
                <a:solidFill>
                  <a:schemeClr val="dk1"/>
                </a:solidFill>
                <a:latin typeface="+mn-lt"/>
                <a:ea typeface="+mn-ea"/>
                <a:cs typeface="+mn-cs"/>
              </a:rPr>
              <a:t>Click to add text</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章节页">
    <p:spTree>
      <p:nvGrpSpPr>
        <p:cNvPr id="1" name=""/>
        <p:cNvGrpSpPr/>
        <p:nvPr/>
      </p:nvGrpSpPr>
      <p:grpSpPr>
        <a:xfrm>
          <a:off x="0" y="0"/>
          <a:ext cx="0" cy="0"/>
          <a:chOff x="0" y="0"/>
          <a:chExt cx="0" cy="0"/>
        </a:xfrm>
      </p:grpSpPr>
      <p:sp>
        <p:nvSpPr>
          <p:cNvPr id="2" name="chapter-bar Layout"/>
          <p:cNvSpPr/>
          <p:nvPr/>
        </p:nvSpPr>
        <p:spPr>
          <a:xfrm>
            <a:off x="571500" y="2343150"/>
            <a:ext cx="95250" cy="1257300"/>
          </a:xfrm>
          <a:prstGeom prst="rect">
            <a:avLst/>
          </a:prstGeom>
          <a:solidFill>
            <a:schemeClr val="accent2"/>
          </a:solidFill>
          <a:ln>
            <a:noFill/>
          </a:ln>
        </p:spPr>
      </p:sp>
      <p:sp>
        <p:nvSpPr>
          <p:cNvPr id="4" name="chapter-num-slot Placeholder"/>
          <p:cNvSpPr>
            <a:spLocks noGrp="1"/>
          </p:cNvSpPr>
          <p:nvPr>
            <p:ph type="body" idx="1" hasCustomPrompt="1"/>
          </p:nvPr>
        </p:nvSpPr>
        <p:spPr>
          <a:xfrm>
            <a:off x="857250" y="2286000"/>
            <a:ext cx="1905000" cy="609600"/>
          </a:xfrm>
          <a:prstGeom prst="rect">
            <a:avLst/>
          </a:prstGeom>
          <a:noFill/>
          <a:ln>
            <a:noFill/>
          </a:ln>
        </p:spPr>
        <p:txBody>
          <a:bodyPr wrap="square" lIns="0" tIns="0" rIns="0" bIns="0" anchor="t" anchorCtr="0">
            <a:noAutofit/>
          </a:bodyPr>
          <a:lstStyle>
            <a:lvl1pPr marL="0" indent="0">
              <a:buNone/>
              <a:defRPr sz="1950"/>
            </a:lvl1pPr>
          </a:lstStyle>
          <a:p>
            <a:pPr marL="0" indent="0" algn="l">
              <a:buNone/>
            </a:pPr>
            <a:r>
              <a:rPr lang="zh-CN" sz="1950" b="1" dirty="0">
                <a:solidFill>
                  <a:schemeClr val="accent2"/>
                </a:solidFill>
                <a:latin typeface="+mn-lt"/>
                <a:ea typeface="+mn-ea"/>
                <a:cs typeface="+mn-cs"/>
              </a:rPr>
              <a:t>Click to add text</a:t>
            </a:r>
            <a:endParaRPr lang="en-US"/>
          </a:p>
        </p:txBody>
      </p:sp>
      <p:sp>
        <p:nvSpPr>
          <p:cNvPr id="5" name="chapter-title-slot Placeholder"/>
          <p:cNvSpPr>
            <a:spLocks noGrp="1"/>
          </p:cNvSpPr>
          <p:nvPr>
            <p:ph type="title" hasCustomPrompt="1"/>
          </p:nvPr>
        </p:nvSpPr>
        <p:spPr>
          <a:xfrm>
            <a:off x="857250" y="2857500"/>
            <a:ext cx="9525000" cy="1047750"/>
          </a:xfrm>
          <a:prstGeom prst="rect">
            <a:avLst/>
          </a:prstGeom>
          <a:noFill/>
          <a:ln>
            <a:noFill/>
          </a:ln>
        </p:spPr>
        <p:txBody>
          <a:bodyPr wrap="square" lIns="0" tIns="0" rIns="0" bIns="0" anchor="t" anchorCtr="0">
            <a:noAutofit/>
          </a:bodyPr>
          <a:lstStyle>
            <a:lvl1pPr>
              <a:defRPr sz="3300"/>
            </a:lvl1pPr>
          </a:lstStyle>
          <a:p>
            <a:pPr algn="l"/>
            <a:r>
              <a:rPr lang="zh-CN" sz="3300" b="1" dirty="0">
                <a:solidFill>
                  <a:schemeClr val="accent1"/>
                </a:solidFill>
                <a:latin typeface="+mj-lt"/>
                <a:ea typeface="+mj-ea"/>
                <a:cs typeface="+mj-cs"/>
              </a:rPr>
              <a:t>Click to add title</a:t>
            </a:r>
            <a:endParaRPr lang="en-US"/>
          </a:p>
        </p:txBody>
      </p:sp>
      <p:sp>
        <p:nvSpPr>
          <p:cNvPr id="6" name="chapter-desc-slot Placeholder"/>
          <p:cNvSpPr>
            <a:spLocks noGrp="1"/>
          </p:cNvSpPr>
          <p:nvPr>
            <p:ph type="body" idx="2" hasCustomPrompt="1"/>
          </p:nvPr>
        </p:nvSpPr>
        <p:spPr>
          <a:xfrm>
            <a:off x="857250" y="4000500"/>
            <a:ext cx="10477500" cy="685800"/>
          </a:xfrm>
          <a:prstGeom prst="rect">
            <a:avLst/>
          </a:prstGeom>
          <a:noFill/>
          <a:ln>
            <a:noFill/>
          </a:ln>
        </p:spPr>
        <p:txBody>
          <a:bodyPr wrap="square" lIns="0" tIns="0" rIns="0" bIns="0" anchor="t" anchorCtr="0">
            <a:noAutofit/>
          </a:bodyPr>
          <a:lstStyle>
            <a:lvl1pPr marL="0" indent="0">
              <a:buNone/>
              <a:defRPr sz="1500"/>
            </a:lvl1pPr>
          </a:lstStyle>
          <a:p>
            <a:pPr marL="0" indent="0" algn="l">
              <a:buNone/>
            </a:pPr>
            <a:r>
              <a:rPr lang="zh-CN" sz="1500" dirty="0">
                <a:solidFill>
                  <a:schemeClr val="accent5"/>
                </a:solidFill>
                <a:latin typeface="+mn-lt"/>
                <a:ea typeface="+mn-ea"/>
                <a:cs typeface="+mn-cs"/>
              </a:rPr>
              <a:t>Click to add text</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正文">
    <p:spTree>
      <p:nvGrpSpPr>
        <p:cNvPr id="1" name=""/>
        <p:cNvGrpSpPr/>
        <p:nvPr/>
      </p:nvGrpSpPr>
      <p:grpSpPr>
        <a:xfrm>
          <a:off x="0" y="0"/>
          <a:ext cx="0" cy="0"/>
          <a:chOff x="0" y="0"/>
          <a:chExt cx="0" cy="0"/>
        </a:xfrm>
      </p:grpSpPr>
      <p:sp>
        <p:nvSpPr>
          <p:cNvPr id="2" name="content-accent Layout"/>
          <p:cNvSpPr/>
          <p:nvPr/>
        </p:nvSpPr>
        <p:spPr>
          <a:xfrm>
            <a:off x="381000" y="1123950"/>
            <a:ext cx="609600" cy="57150"/>
          </a:xfrm>
          <a:prstGeom prst="rect">
            <a:avLst/>
          </a:prstGeom>
          <a:solidFill>
            <a:schemeClr val="accent2"/>
          </a:solidFill>
          <a:ln>
            <a:noFill/>
          </a:ln>
        </p:spPr>
      </p:sp>
      <p:sp>
        <p:nvSpPr>
          <p:cNvPr id="5" name="content-title-slot Placeholder"/>
          <p:cNvSpPr>
            <a:spLocks noGrp="1"/>
          </p:cNvSpPr>
          <p:nvPr>
            <p:ph type="title" hasCustomPrompt="1"/>
          </p:nvPr>
        </p:nvSpPr>
        <p:spPr>
          <a:xfrm>
            <a:off x="381000" y="285750"/>
            <a:ext cx="10477500" cy="723900"/>
          </a:xfrm>
          <a:prstGeom prst="rect">
            <a:avLst/>
          </a:prstGeom>
          <a:noFill/>
          <a:ln>
            <a:noFill/>
          </a:ln>
        </p:spPr>
        <p:txBody>
          <a:bodyPr wrap="square" lIns="0" tIns="0" rIns="0" bIns="0" anchor="ctr" anchorCtr="0">
            <a:noAutofit/>
          </a:bodyPr>
          <a:lstStyle>
            <a:lvl1pPr>
              <a:defRPr sz="3000"/>
            </a:lvl1pPr>
          </a:lstStyle>
          <a:p>
            <a:pPr algn="l"/>
            <a:r>
              <a:rPr lang="zh-CN" sz="3000" b="1" dirty="0">
                <a:solidFill>
                  <a:schemeClr val="accent1"/>
                </a:solidFill>
                <a:latin typeface="+mj-lt"/>
                <a:ea typeface="+mj-ea"/>
                <a:cs typeface="+mj-cs"/>
              </a:rPr>
              <a:t>Click to add title</a:t>
            </a:r>
            <a:endParaRPr lang="en-US"/>
          </a:p>
        </p:txBody>
      </p:sp>
      <p:sp>
        <p:nvSpPr>
          <p:cNvPr id="6" name="content-area-slot Placeholder"/>
          <p:cNvSpPr>
            <a:spLocks noGrp="1"/>
          </p:cNvSpPr>
          <p:nvPr>
            <p:ph type="body" idx="1" hasCustomPrompt="1"/>
          </p:nvPr>
        </p:nvSpPr>
        <p:spPr>
          <a:xfrm>
            <a:off x="381000" y="1428750"/>
            <a:ext cx="11430000" cy="4762500"/>
          </a:xfrm>
          <a:prstGeom prst="rect">
            <a:avLst/>
          </a:prstGeom>
          <a:noFill/>
          <a:ln>
            <a:noFill/>
          </a:ln>
        </p:spPr>
        <p:txBody>
          <a:bodyPr wrap="square" lIns="0" tIns="0" rIns="0" bIns="0" anchor="ctr" anchorCtr="0">
            <a:noAutofit/>
          </a:bodyPr>
          <a:lstStyle>
            <a:lvl1pPr marL="0" indent="0">
              <a:buNone/>
              <a:defRPr sz="1350"/>
            </a:lvl1pPr>
          </a:lstStyle>
          <a:p>
            <a:pPr marL="0" indent="0" algn="ctr">
              <a:buNone/>
            </a:pPr>
            <a:r>
              <a:rPr lang="zh-CN" sz="1350" dirty="0">
                <a:solidFill>
                  <a:srgbClr val="FFFFFF"/>
                </a:solidFill>
                <a:latin typeface="+mn-lt"/>
                <a:ea typeface="+mn-ea"/>
                <a:cs typeface="+mn-cs"/>
              </a:rPr>
              <a:t>Click to add text</a:t>
            </a:r>
            <a:endParaRPr lang="en-US"/>
          </a:p>
        </p:txBody>
      </p:sp>
      <p:sp>
        <p:nvSpPr>
          <p:cNvPr id="8" name="content-page-num-slot Placeholder"/>
          <p:cNvSpPr>
            <a:spLocks noGrp="1"/>
          </p:cNvSpPr>
          <p:nvPr>
            <p:ph type="sldNum" idx="3"/>
          </p:nvPr>
        </p:nvSpPr>
        <p:spPr>
          <a:xfrm>
            <a:off x="11239500" y="6248400"/>
            <a:ext cx="666750" cy="342900"/>
          </a:xfrm>
          <a:prstGeom prst="rect">
            <a:avLst/>
          </a:prstGeom>
          <a:noFill/>
          <a:ln>
            <a:noFill/>
          </a:ln>
        </p:spPr>
        <p:txBody>
          <a:bodyPr wrap="square" lIns="0" tIns="0" rIns="0" bIns="0" anchor="t" anchorCtr="0">
            <a:noAutofit/>
          </a:bodyPr>
          <a:lstStyle>
            <a:lvl1pPr>
              <a:defRPr sz="1050"/>
            </a:lvl1pPr>
          </a:lstStyle>
          <a:p>
            <a:pPr algn="r"/>
            <a:fld id="{8A4F8D99-4A88-4DFF-81A3-26BE8C732A8F}" type="slidenum">
              <a:rPr lang="en-US" altLang="zh-CN" sz="1050" dirty="0">
                <a:solidFill>
                  <a:schemeClr val="accent5"/>
                </a:solidFill>
                <a:latin typeface="+mn-lt"/>
                <a:ea typeface="+mn-ea"/>
                <a:cs typeface="+mn-cs"/>
              </a:rPr>
              <a:t>‹#›</a:t>
            </a:fld>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致谢">
    <p:spTree>
      <p:nvGrpSpPr>
        <p:cNvPr id="1" name=""/>
        <p:cNvGrpSpPr/>
        <p:nvPr/>
      </p:nvGrpSpPr>
      <p:grpSpPr>
        <a:xfrm>
          <a:off x="0" y="0"/>
          <a:ext cx="0" cy="0"/>
          <a:chOff x="0" y="0"/>
          <a:chExt cx="0" cy="0"/>
        </a:xfrm>
      </p:grpSpPr>
      <p:sp>
        <p:nvSpPr>
          <p:cNvPr id="2" name="ending-accent Layout"/>
          <p:cNvSpPr/>
          <p:nvPr/>
        </p:nvSpPr>
        <p:spPr>
          <a:xfrm>
            <a:off x="5857875" y="4953000"/>
            <a:ext cx="476250" cy="57150"/>
          </a:xfrm>
          <a:prstGeom prst="rect">
            <a:avLst/>
          </a:prstGeom>
          <a:solidFill>
            <a:schemeClr val="accent2"/>
          </a:solidFill>
          <a:ln>
            <a:noFill/>
          </a:ln>
        </p:spPr>
      </p:sp>
      <p:sp>
        <p:nvSpPr>
          <p:cNvPr id="3" name="ending-thanks-slot Placeholder"/>
          <p:cNvSpPr>
            <a:spLocks noGrp="1"/>
          </p:cNvSpPr>
          <p:nvPr>
            <p:ph type="title" hasCustomPrompt="1"/>
          </p:nvPr>
        </p:nvSpPr>
        <p:spPr>
          <a:xfrm>
            <a:off x="1905000" y="2762250"/>
            <a:ext cx="8382000" cy="1143000"/>
          </a:xfrm>
          <a:prstGeom prst="rect">
            <a:avLst/>
          </a:prstGeom>
          <a:noFill/>
          <a:ln>
            <a:noFill/>
          </a:ln>
        </p:spPr>
        <p:txBody>
          <a:bodyPr wrap="square" lIns="0" tIns="0" rIns="0" bIns="0" anchor="t" anchorCtr="0">
            <a:noAutofit/>
          </a:bodyPr>
          <a:lstStyle>
            <a:lvl1pPr>
              <a:defRPr sz="3300"/>
            </a:lvl1pPr>
          </a:lstStyle>
          <a:p>
            <a:pPr algn="ctr"/>
            <a:r>
              <a:rPr lang="zh-CN" sz="3300" b="1" dirty="0">
                <a:solidFill>
                  <a:schemeClr val="accent1"/>
                </a:solidFill>
                <a:latin typeface="+mj-lt"/>
                <a:ea typeface="+mj-ea"/>
                <a:cs typeface="+mj-cs"/>
              </a:rPr>
              <a:t>Click to add title</a:t>
            </a:r>
            <a:endParaRPr lang="en-US"/>
          </a:p>
        </p:txBody>
      </p:sp>
      <p:sp>
        <p:nvSpPr>
          <p:cNvPr id="4" name="ending-subtitle-slot Placeholder"/>
          <p:cNvSpPr>
            <a:spLocks noGrp="1"/>
          </p:cNvSpPr>
          <p:nvPr>
            <p:ph type="subTitle" idx="1" hasCustomPrompt="1"/>
          </p:nvPr>
        </p:nvSpPr>
        <p:spPr>
          <a:xfrm>
            <a:off x="1905000" y="4000500"/>
            <a:ext cx="8382000" cy="685800"/>
          </a:xfrm>
          <a:prstGeom prst="rect">
            <a:avLst/>
          </a:prstGeom>
          <a:noFill/>
          <a:ln>
            <a:noFill/>
          </a:ln>
        </p:spPr>
        <p:txBody>
          <a:bodyPr wrap="square" lIns="0" tIns="0" rIns="0" bIns="0" anchor="t" anchorCtr="0">
            <a:noAutofit/>
          </a:bodyPr>
          <a:lstStyle>
            <a:lvl1pPr marL="0" indent="0">
              <a:buNone/>
              <a:defRPr sz="2250"/>
            </a:lvl1pPr>
          </a:lstStyle>
          <a:p>
            <a:pPr marL="0" indent="0" algn="ctr">
              <a:buNone/>
            </a:pPr>
            <a:r>
              <a:rPr lang="zh-CN" sz="2250" dirty="0">
                <a:solidFill>
                  <a:schemeClr val="dk1"/>
                </a:solidFill>
                <a:latin typeface="+mn-lt"/>
                <a:ea typeface="+mn-ea"/>
                <a:cs typeface="+mn-cs"/>
              </a:rPr>
              <a:t>Click to add subtitle</a:t>
            </a:r>
            <a:endParaRPr lang="en-US"/>
          </a:p>
        </p:txBody>
      </p:sp>
      <p:sp>
        <p:nvSpPr>
          <p:cNvPr id="5" name="ending-contact-slot Placeholder"/>
          <p:cNvSpPr>
            <a:spLocks noGrp="1"/>
          </p:cNvSpPr>
          <p:nvPr>
            <p:ph type="body" idx="2" hasCustomPrompt="1"/>
          </p:nvPr>
        </p:nvSpPr>
        <p:spPr>
          <a:xfrm>
            <a:off x="1905000" y="5143500"/>
            <a:ext cx="8382000" cy="571500"/>
          </a:xfrm>
          <a:prstGeom prst="rect">
            <a:avLst/>
          </a:prstGeom>
          <a:noFill/>
          <a:ln>
            <a:noFill/>
          </a:ln>
        </p:spPr>
        <p:txBody>
          <a:bodyPr wrap="square" lIns="0" tIns="0" rIns="0" bIns="0" anchor="t" anchorCtr="0">
            <a:noAutofit/>
          </a:bodyPr>
          <a:lstStyle>
            <a:lvl1pPr marL="0" indent="0">
              <a:buNone/>
              <a:defRPr sz="1500"/>
            </a:lvl1pPr>
          </a:lstStyle>
          <a:p>
            <a:pPr marL="0" indent="0" algn="ctr">
              <a:buNone/>
            </a:pPr>
            <a:r>
              <a:rPr lang="zh-CN" sz="1500" dirty="0">
                <a:solidFill>
                  <a:schemeClr val="accent5"/>
                </a:solidFill>
                <a:latin typeface="+mn-lt"/>
                <a:ea typeface="+mn-ea"/>
                <a:cs typeface="+mn-cs"/>
              </a:rPr>
              <a:t>Click to add text</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457200" rtl="0" eaLnBrk="1" latinLnBrk="0" hangingPunct="1">
        <a:spcBef>
          <a:spcPct val="0"/>
        </a:spcBef>
        <a:buNone/>
        <a:defRPr sz="315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7.png"/><Relationship Id="rId7" Type="http://schemas.openxmlformats.org/officeDocument/2006/relationships/image" Target="../media/image8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3" Type="http://schemas.openxmlformats.org/officeDocument/2006/relationships/image" Target="../media/image23.png"/><Relationship Id="rId12"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 Id="rId11" Type="http://schemas.openxmlformats.org/officeDocument/2006/relationships/image" Target="../media/image21.png"/><Relationship Id="rId10" Type="http://schemas.openxmlformats.org/officeDocument/2006/relationships/image" Target="../media/image32.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ver-title-slot Placeholder Carrier"/>
          <p:cNvSpPr txBox="1">
            <a:spLocks noGrp="1"/>
          </p:cNvSpPr>
          <p:nvPr>
            <p:ph type="title"/>
          </p:nvPr>
        </p:nvSpPr>
        <p:spPr>
          <a:xfrm>
            <a:off x="2756821" y="2644140"/>
            <a:ext cx="6678359" cy="1159764"/>
          </a:xfrm>
          <a:prstGeom prst="rect">
            <a:avLst/>
          </a:prstGeom>
          <a:noFill/>
          <a:ln>
            <a:noFill/>
          </a:ln>
        </p:spPr>
        <p:txBody>
          <a:bodyPr wrap="none" lIns="0" tIns="0" rIns="0" bIns="0" anchor="t" anchorCtr="0">
            <a:noAutofit/>
          </a:bodyPr>
          <a:lstStyle/>
          <a:p>
            <a:pPr algn="ctr">
              <a:lnSpc>
                <a:spcPts val="4050"/>
              </a:lnSpc>
            </a:pPr>
            <a:r>
              <a:rPr lang="zh-CN" sz="2800" b="1" dirty="0">
                <a:solidFill>
                  <a:schemeClr val="accent2"/>
                </a:solidFill>
                <a:latin typeface="+mj-lt"/>
                <a:ea typeface="+mj-ea"/>
                <a:cs typeface="+mj-cs"/>
              </a:rPr>
              <a:t>SA-HGNN: Sample-Adaptive Hyperbolic Graph Neural Network</a:t>
            </a:r>
            <a:br>
              <a:rPr sz="2800" dirty="0"/>
            </a:br>
            <a:r>
              <a:rPr lang="zh-CN" sz="2800" b="1" dirty="0">
                <a:solidFill>
                  <a:schemeClr val="accent2"/>
                </a:solidFill>
                <a:latin typeface="+mj-lt"/>
                <a:ea typeface="+mj-ea"/>
                <a:cs typeface="+mj-cs"/>
              </a:rPr>
              <a:t>for EEG-Based Depression Recognition</a:t>
            </a:r>
          </a:p>
        </p:txBody>
      </p:sp>
      <p:sp>
        <p:nvSpPr>
          <p:cNvPr id="6" name="cover-subtitle-slot Placeholder Carrier"/>
          <p:cNvSpPr txBox="1">
            <a:spLocks noGrp="1"/>
          </p:cNvSpPr>
          <p:nvPr>
            <p:ph type="subTitle" idx="1"/>
          </p:nvPr>
        </p:nvSpPr>
        <p:spPr>
          <a:xfrm>
            <a:off x="1574730" y="4734033"/>
            <a:ext cx="9042540" cy="323165"/>
          </a:xfrm>
          <a:prstGeom prst="rect">
            <a:avLst/>
          </a:prstGeom>
          <a:noFill/>
          <a:ln>
            <a:noFill/>
          </a:ln>
        </p:spPr>
        <p:txBody>
          <a:bodyPr wrap="none" lIns="0" tIns="0" rIns="0" bIns="0" anchor="t" anchorCtr="0">
            <a:spAutoFit/>
          </a:bodyPr>
          <a:lstStyle/>
          <a:p>
            <a:pPr marL="0" indent="0" algn="ctr">
              <a:buNone/>
            </a:pPr>
            <a:r>
              <a:rPr lang="en-US" altLang="zh-CN" sz="2100" b="1" dirty="0">
                <a:solidFill>
                  <a:schemeClr val="accent1"/>
                </a:solidFill>
                <a:latin typeface="+mn-lt"/>
                <a:ea typeface="+mn-ea"/>
                <a:cs typeface="+mn-cs"/>
              </a:rPr>
              <a:t>Huazhong University of Science and Technology, 430074 Wuhan, China</a:t>
            </a:r>
            <a:endParaRPr lang="zh-CN" sz="2100" b="1" dirty="0">
              <a:solidFill>
                <a:schemeClr val="accent1"/>
              </a:solidFill>
              <a:latin typeface="+mn-lt"/>
              <a:ea typeface="+mn-ea"/>
              <a:cs typeface="+mn-cs"/>
            </a:endParaRPr>
          </a:p>
        </p:txBody>
      </p:sp>
      <p:sp>
        <p:nvSpPr>
          <p:cNvPr id="7" name="cover-author-slot Placeholder Carrier"/>
          <p:cNvSpPr txBox="1">
            <a:spLocks noGrp="1"/>
          </p:cNvSpPr>
          <p:nvPr>
            <p:ph type="body" idx="2"/>
          </p:nvPr>
        </p:nvSpPr>
        <p:spPr>
          <a:xfrm>
            <a:off x="5371442" y="5318256"/>
            <a:ext cx="1449115" cy="276999"/>
          </a:xfrm>
          <a:prstGeom prst="rect">
            <a:avLst/>
          </a:prstGeom>
          <a:noFill/>
          <a:ln>
            <a:noFill/>
          </a:ln>
        </p:spPr>
        <p:txBody>
          <a:bodyPr wrap="none" lIns="0" tIns="0" rIns="0" bIns="0" anchor="t" anchorCtr="0">
            <a:spAutoFit/>
          </a:bodyPr>
          <a:lstStyle/>
          <a:p>
            <a:pPr marL="0" indent="0" algn="ctr">
              <a:buNone/>
            </a:pPr>
            <a:r>
              <a:rPr lang="zh-CN" sz="1800" dirty="0">
                <a:solidFill>
                  <a:schemeClr val="dk1"/>
                </a:solidFill>
                <a:latin typeface="+mn-lt"/>
                <a:ea typeface="+mn-ea"/>
                <a:cs typeface="+mn-cs"/>
              </a:rPr>
              <a:t>Presenter: Pan Hu</a:t>
            </a:r>
          </a:p>
        </p:txBody>
      </p:sp>
      <p:sp>
        <p:nvSpPr>
          <p:cNvPr id="8" name="cover-date-slot Placeholder Carrier"/>
          <p:cNvSpPr txBox="1">
            <a:spLocks noGrp="1"/>
          </p:cNvSpPr>
          <p:nvPr>
            <p:ph type="dt" idx="3"/>
          </p:nvPr>
        </p:nvSpPr>
        <p:spPr>
          <a:xfrm>
            <a:off x="5517928" y="6017895"/>
            <a:ext cx="1156144" cy="293370"/>
          </a:xfrm>
          <a:prstGeom prst="rect">
            <a:avLst/>
          </a:prstGeom>
          <a:noFill/>
          <a:ln>
            <a:noFill/>
          </a:ln>
        </p:spPr>
        <p:txBody>
          <a:bodyPr wrap="none" lIns="0" tIns="0" rIns="0" bIns="0" anchor="t" anchorCtr="0">
            <a:spAutoFit/>
          </a:bodyPr>
          <a:lstStyle/>
          <a:p>
            <a:pPr algn="ctr"/>
            <a:r>
              <a:rPr lang="zh-CN" sz="1500" dirty="0">
                <a:solidFill>
                  <a:schemeClr val="accent5"/>
                </a:solidFill>
                <a:latin typeface="+mn-lt"/>
                <a:ea typeface="+mn-ea"/>
                <a:cs typeface="+mn-cs"/>
              </a:rPr>
              <a:t>August 2026</a:t>
            </a:r>
          </a:p>
        </p:txBody>
      </p:sp>
      <p:pic>
        <p:nvPicPr>
          <p:cNvPr id="2"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576" y="98766"/>
            <a:ext cx="2996723" cy="10535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oc-title-slot Placeholder Carrier"/>
          <p:cNvSpPr txBox="1">
            <a:spLocks noGrp="1"/>
          </p:cNvSpPr>
          <p:nvPr>
            <p:ph type="title"/>
          </p:nvPr>
        </p:nvSpPr>
        <p:spPr>
          <a:xfrm>
            <a:off x="364236" y="481965"/>
            <a:ext cx="1899361"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j-lt"/>
                <a:ea typeface="+mj-ea"/>
                <a:cs typeface="+mj-cs"/>
              </a:rPr>
              <a:t>Outline</a:t>
            </a:r>
          </a:p>
        </p:txBody>
      </p:sp>
      <p:sp>
        <p:nvSpPr>
          <p:cNvPr id="16" name="toc-item-1-slot Placeholder Carrier"/>
          <p:cNvSpPr txBox="1">
            <a:spLocks noGrp="1"/>
          </p:cNvSpPr>
          <p:nvPr>
            <p:ph type="body" idx="1"/>
          </p:nvPr>
        </p:nvSpPr>
        <p:spPr>
          <a:xfrm>
            <a:off x="1419606" y="1824990"/>
            <a:ext cx="1732788" cy="656844"/>
          </a:xfrm>
          <a:prstGeom prst="rect">
            <a:avLst/>
          </a:prstGeom>
          <a:noFill/>
          <a:ln>
            <a:noFill/>
          </a:ln>
        </p:spPr>
        <p:txBody>
          <a:bodyPr wrap="none" lIns="0" tIns="0" rIns="0" bIns="0" anchor="t" anchorCtr="0">
            <a:noAutofit/>
          </a:bodyPr>
          <a:lstStyle/>
          <a:p>
            <a:pPr marL="0" indent="0" algn="l">
              <a:lnSpc>
                <a:spcPts val="2400"/>
              </a:lnSpc>
              <a:buNone/>
            </a:pPr>
            <a:r>
              <a:rPr lang="zh-CN" sz="2000" b="1" dirty="0">
                <a:solidFill>
                  <a:schemeClr val="dk1"/>
                </a:solidFill>
                <a:latin typeface="+mn-lt"/>
                <a:ea typeface="+mn-ea"/>
                <a:cs typeface="+mn-cs"/>
              </a:rPr>
              <a:t>Introduction</a:t>
            </a:r>
          </a:p>
        </p:txBody>
      </p:sp>
      <p:sp>
        <p:nvSpPr>
          <p:cNvPr id="17" name="toc-item-2-slot Placeholder Carrier"/>
          <p:cNvSpPr txBox="1">
            <a:spLocks noGrp="1"/>
          </p:cNvSpPr>
          <p:nvPr>
            <p:ph type="body" idx="2"/>
          </p:nvPr>
        </p:nvSpPr>
        <p:spPr>
          <a:xfrm>
            <a:off x="1419606" y="2701290"/>
            <a:ext cx="2410016" cy="656844"/>
          </a:xfrm>
          <a:prstGeom prst="rect">
            <a:avLst/>
          </a:prstGeom>
          <a:noFill/>
          <a:ln>
            <a:noFill/>
          </a:ln>
        </p:spPr>
        <p:txBody>
          <a:bodyPr wrap="none" lIns="0" tIns="0" rIns="0" bIns="0" anchor="t" anchorCtr="0">
            <a:noAutofit/>
          </a:bodyPr>
          <a:lstStyle/>
          <a:p>
            <a:pPr marL="0" indent="0" algn="l">
              <a:lnSpc>
                <a:spcPts val="2400"/>
              </a:lnSpc>
              <a:buNone/>
            </a:pPr>
            <a:r>
              <a:rPr lang="en-US" altLang="zh-CN" sz="2000" b="1" dirty="0">
                <a:solidFill>
                  <a:schemeClr val="dk1"/>
                </a:solidFill>
                <a:latin typeface="+mn-lt"/>
                <a:ea typeface="+mn-ea"/>
                <a:cs typeface="+mn-cs"/>
              </a:rPr>
              <a:t>Motivation</a:t>
            </a:r>
            <a:endParaRPr lang="zh-CN" sz="2000" b="1" dirty="0">
              <a:solidFill>
                <a:schemeClr val="dk1"/>
              </a:solidFill>
              <a:latin typeface="+mn-lt"/>
              <a:ea typeface="+mn-ea"/>
              <a:cs typeface="+mn-cs"/>
            </a:endParaRPr>
          </a:p>
        </p:txBody>
      </p:sp>
      <p:sp>
        <p:nvSpPr>
          <p:cNvPr id="18" name="toc-item-3-slot Placeholder Carrier"/>
          <p:cNvSpPr txBox="1">
            <a:spLocks noGrp="1"/>
          </p:cNvSpPr>
          <p:nvPr>
            <p:ph type="body" idx="3"/>
          </p:nvPr>
        </p:nvSpPr>
        <p:spPr>
          <a:xfrm>
            <a:off x="1419606" y="3577590"/>
            <a:ext cx="2118550" cy="656844"/>
          </a:xfrm>
          <a:prstGeom prst="rect">
            <a:avLst/>
          </a:prstGeom>
          <a:noFill/>
          <a:ln>
            <a:noFill/>
          </a:ln>
        </p:spPr>
        <p:txBody>
          <a:bodyPr wrap="none" lIns="0" tIns="0" rIns="0" bIns="0" anchor="t" anchorCtr="0">
            <a:noAutofit/>
          </a:bodyPr>
          <a:lstStyle/>
          <a:p>
            <a:pPr marL="0" indent="0" algn="l">
              <a:lnSpc>
                <a:spcPts val="2400"/>
              </a:lnSpc>
              <a:buNone/>
            </a:pPr>
            <a:r>
              <a:rPr lang="zh-CN" sz="2000" b="1" dirty="0">
                <a:solidFill>
                  <a:schemeClr val="dk1"/>
                </a:solidFill>
                <a:latin typeface="+mn-lt"/>
                <a:ea typeface="+mn-ea"/>
                <a:cs typeface="+mn-cs"/>
              </a:rPr>
              <a:t>Method</a:t>
            </a:r>
          </a:p>
        </p:txBody>
      </p:sp>
      <p:sp>
        <p:nvSpPr>
          <p:cNvPr id="19" name="toc-item-4-slot Placeholder Carrier"/>
          <p:cNvSpPr txBox="1">
            <a:spLocks noGrp="1"/>
          </p:cNvSpPr>
          <p:nvPr>
            <p:ph type="body" idx="4"/>
          </p:nvPr>
        </p:nvSpPr>
        <p:spPr>
          <a:xfrm>
            <a:off x="1419606" y="4453890"/>
            <a:ext cx="1698498" cy="656844"/>
          </a:xfrm>
          <a:prstGeom prst="rect">
            <a:avLst/>
          </a:prstGeom>
          <a:noFill/>
          <a:ln>
            <a:noFill/>
          </a:ln>
        </p:spPr>
        <p:txBody>
          <a:bodyPr wrap="none" lIns="0" tIns="0" rIns="0" bIns="0" anchor="t" anchorCtr="0">
            <a:noAutofit/>
          </a:bodyPr>
          <a:lstStyle/>
          <a:p>
            <a:pPr marL="0" indent="0" algn="l">
              <a:lnSpc>
                <a:spcPts val="2400"/>
              </a:lnSpc>
              <a:buNone/>
            </a:pPr>
            <a:r>
              <a:rPr lang="zh-CN" sz="2000" b="1" dirty="0">
                <a:solidFill>
                  <a:schemeClr val="dk1"/>
                </a:solidFill>
                <a:latin typeface="+mn-lt"/>
                <a:ea typeface="+mn-ea"/>
                <a:cs typeface="+mn-cs"/>
              </a:rPr>
              <a:t>Experiments and Results</a:t>
            </a:r>
          </a:p>
        </p:txBody>
      </p:sp>
      <p:sp>
        <p:nvSpPr>
          <p:cNvPr id="20" name="toc-item-5-slot Placeholder Carrier"/>
          <p:cNvSpPr txBox="1">
            <a:spLocks noGrp="1"/>
          </p:cNvSpPr>
          <p:nvPr>
            <p:ph type="body" idx="5"/>
          </p:nvPr>
        </p:nvSpPr>
        <p:spPr>
          <a:xfrm>
            <a:off x="1419606" y="5330190"/>
            <a:ext cx="1218438" cy="656844"/>
          </a:xfrm>
          <a:prstGeom prst="rect">
            <a:avLst/>
          </a:prstGeom>
          <a:noFill/>
          <a:ln>
            <a:noFill/>
          </a:ln>
        </p:spPr>
        <p:txBody>
          <a:bodyPr wrap="none" lIns="0" tIns="0" rIns="0" bIns="0" anchor="t" anchorCtr="0">
            <a:noAutofit/>
          </a:bodyPr>
          <a:lstStyle/>
          <a:p>
            <a:pPr marL="0" indent="0" algn="l">
              <a:lnSpc>
                <a:spcPts val="2400"/>
              </a:lnSpc>
              <a:buNone/>
            </a:pPr>
            <a:r>
              <a:rPr lang="zh-CN" sz="2000" b="1" dirty="0">
                <a:solidFill>
                  <a:schemeClr val="dk1"/>
                </a:solidFill>
                <a:latin typeface="+mn-lt"/>
                <a:ea typeface="+mn-ea"/>
                <a:cs typeface="+mn-cs"/>
              </a:rPr>
              <a:t>Conclusion and Future Work</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2476500" cy="461665"/>
          </a:xfrm>
          <a:prstGeom prst="rect">
            <a:avLst/>
          </a:prstGeom>
          <a:noFill/>
          <a:ln>
            <a:noFill/>
          </a:ln>
        </p:spPr>
        <p:txBody>
          <a:bodyPr wrap="none" lIns="0" tIns="0" rIns="0" bIns="0" anchor="t" anchorCtr="0">
            <a:spAutoFit/>
          </a:bodyPr>
          <a:lstStyle/>
          <a:p>
            <a:pPr algn="l"/>
            <a:r>
              <a:rPr lang="en-US" altLang="zh-CN" sz="3000" b="1" dirty="0">
                <a:solidFill>
                  <a:schemeClr val="accent1"/>
                </a:solidFill>
                <a:latin typeface="+mj-lt"/>
                <a:ea typeface="+mj-ea"/>
                <a:cs typeface="+mj-cs"/>
              </a:rPr>
              <a:t>Introduction</a:t>
            </a:r>
            <a:endParaRPr lang="zh-CN" sz="3000" b="1" dirty="0">
              <a:solidFill>
                <a:schemeClr val="accent1"/>
              </a:solidFill>
              <a:latin typeface="+mj-lt"/>
              <a:ea typeface="+mj-ea"/>
              <a:cs typeface="+mj-cs"/>
            </a:endParaRPr>
          </a:p>
        </p:txBody>
      </p:sp>
      <p:sp>
        <p:nvSpPr>
          <p:cNvPr id="7" name="content-area-slot Placeholder Carrier"/>
          <p:cNvSpPr txBox="1">
            <a:spLocks noGrp="1"/>
          </p:cNvSpPr>
          <p:nvPr>
            <p:ph type="body" idx="1"/>
          </p:nvPr>
        </p:nvSpPr>
        <p:spPr>
          <a:xfrm>
            <a:off x="4834572" y="3860611"/>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65651" y="6420802"/>
            <a:ext cx="150683" cy="161583"/>
          </a:xfrm>
          <a:prstGeom prst="rect">
            <a:avLst/>
          </a:prstGeom>
          <a:noFill/>
          <a:ln>
            <a:noFill/>
          </a:ln>
        </p:spPr>
        <p:txBody>
          <a:bodyPr wrap="none" lIns="0" tIns="0" rIns="0" bIns="0" anchor="t" anchorCtr="0">
            <a:spAutoFit/>
          </a:bodyPr>
          <a:lstStyle/>
          <a:p>
            <a:pPr algn="r"/>
            <a:r>
              <a:rPr sz="1050" b="0">
                <a:solidFill>
                  <a:srgbClr val="7F7F7F"/>
                </a:solidFill>
                <a:latin typeface="Arial"/>
                <a:ea typeface="Arial"/>
                <a:cs typeface="Arial"/>
              </a:rPr>
              <a:t>03</a:t>
            </a:r>
            <a:endParaRPr lang="zh-CN" sz="1050" dirty="0">
              <a:solidFill>
                <a:schemeClr val="accent5"/>
              </a:solidFill>
              <a:latin typeface="+mn-lt"/>
              <a:ea typeface="+mn-ea"/>
              <a:cs typeface="+mn-cs"/>
            </a:endParaRPr>
          </a:p>
        </p:txBody>
      </p:sp>
      <p:sp>
        <p:nvSpPr>
          <p:cNvPr id="10" name="TextBox 9"/>
          <p:cNvSpPr txBox="1"/>
          <p:nvPr/>
        </p:nvSpPr>
        <p:spPr>
          <a:xfrm>
            <a:off x="365761" y="1524000"/>
            <a:ext cx="2857500" cy="285750"/>
          </a:xfrm>
          <a:prstGeom prst="rect">
            <a:avLst/>
          </a:prstGeom>
          <a:noFill/>
        </p:spPr>
        <p:txBody>
          <a:bodyPr wrap="square" anchor="t">
            <a:spAutoFit/>
          </a:bodyPr>
          <a:lstStyle/>
          <a:p>
            <a:pPr algn="l">
              <a:lnSpc>
                <a:spcPct val="100000"/>
              </a:lnSpc>
            </a:pPr>
            <a:r>
              <a:rPr sz="2200" b="1" dirty="0">
                <a:solidFill>
                  <a:srgbClr val="002060"/>
                </a:solidFill>
                <a:latin typeface="Microsoft YaHei"/>
                <a:ea typeface="Microsoft YaHei"/>
                <a:cs typeface="Microsoft YaHei"/>
              </a:rPr>
              <a:t>Background</a:t>
            </a:r>
          </a:p>
        </p:txBody>
      </p:sp>
      <p:sp>
        <p:nvSpPr>
          <p:cNvPr id="13" name="TextBox 12"/>
          <p:cNvSpPr txBox="1"/>
          <p:nvPr/>
        </p:nvSpPr>
        <p:spPr>
          <a:xfrm>
            <a:off x="365761" y="1984186"/>
            <a:ext cx="5730239" cy="2135585"/>
          </a:xfrm>
          <a:prstGeom prst="rect">
            <a:avLst/>
          </a:prstGeom>
          <a:noFill/>
        </p:spPr>
        <p:txBody>
          <a:bodyPr wrap="square" anchor="t">
            <a:spAutoFit/>
          </a:bodyPr>
          <a:lstStyle/>
          <a:p>
            <a:pPr>
              <a:lnSpc>
                <a:spcPct val="120000"/>
              </a:lnSpc>
            </a:pPr>
            <a:r>
              <a:rPr lang="zh-CN" altLang="zh-CN" sz="1600" dirty="0">
                <a:latin typeface="+mn-ea"/>
              </a:rPr>
              <a:t>Depression affects over 332 million people worldwide, yet early symptoms are subtle. EEG is non-invasive, low-cost, and offers high temporal resolution. </a:t>
            </a:r>
            <a:r>
              <a:rPr lang="zh-CN" altLang="zh-CN" sz="1600" dirty="0">
                <a:solidFill>
                  <a:srgbClr val="C00000"/>
                </a:solidFill>
                <a:latin typeface="+mn-ea"/>
              </a:rPr>
              <a:t>Depression disrupts whole-brain functional connectivity</a:t>
            </a:r>
            <a:r>
              <a:rPr lang="zh-CN" altLang="zh-CN" sz="1600" dirty="0">
                <a:latin typeface="+mn-ea"/>
              </a:rPr>
              <a:t>, whose </a:t>
            </a:r>
            <a:r>
              <a:rPr lang="zh-CN" altLang="zh-CN" sz="1600" dirty="0">
                <a:solidFill>
                  <a:srgbClr val="C00000"/>
                </a:solidFill>
                <a:latin typeface="+mn-ea"/>
              </a:rPr>
              <a:t>hierarchical "rich-club" hubs are severely damaged in patients</a:t>
            </a:r>
            <a:r>
              <a:rPr lang="zh-CN" altLang="zh-CN" sz="1600" dirty="0">
                <a:latin typeface="+mn-ea"/>
              </a:rPr>
              <a:t>.</a:t>
            </a:r>
            <a:br>
              <a:rPr lang="en-US" sz="1600" b="1" dirty="0">
                <a:solidFill>
                  <a:srgbClr val="002060"/>
                </a:solidFill>
                <a:latin typeface="+mn-ea"/>
                <a:cs typeface="Microsoft YaHei"/>
              </a:rPr>
            </a:br>
            <a:endParaRPr sz="1600" b="0" dirty="0">
              <a:solidFill>
                <a:srgbClr val="262626"/>
              </a:solidFill>
              <a:latin typeface="+mn-ea"/>
              <a:cs typeface="Microsoft YaHei"/>
            </a:endParaRPr>
          </a:p>
        </p:txBody>
      </p:sp>
      <p:sp>
        <p:nvSpPr>
          <p:cNvPr id="23" name="TextBox 22"/>
          <p:cNvSpPr txBox="1"/>
          <p:nvPr/>
        </p:nvSpPr>
        <p:spPr>
          <a:xfrm>
            <a:off x="365761" y="4124644"/>
            <a:ext cx="2857500" cy="285750"/>
          </a:xfrm>
          <a:prstGeom prst="rect">
            <a:avLst/>
          </a:prstGeom>
          <a:noFill/>
        </p:spPr>
        <p:txBody>
          <a:bodyPr wrap="square" anchor="t">
            <a:spAutoFit/>
          </a:bodyPr>
          <a:lstStyle/>
          <a:p>
            <a:pPr algn="l">
              <a:lnSpc>
                <a:spcPct val="100000"/>
              </a:lnSpc>
            </a:pPr>
            <a:r>
              <a:rPr sz="2200" b="1" dirty="0">
                <a:solidFill>
                  <a:srgbClr val="002060"/>
                </a:solidFill>
                <a:latin typeface="Microsoft YaHei"/>
                <a:ea typeface="Microsoft YaHei"/>
                <a:cs typeface="Microsoft YaHei"/>
              </a:rPr>
              <a:t>Challenges</a:t>
            </a:r>
          </a:p>
        </p:txBody>
      </p:sp>
      <p:sp>
        <p:nvSpPr>
          <p:cNvPr id="37" name="TextBox 36"/>
          <p:cNvSpPr txBox="1"/>
          <p:nvPr/>
        </p:nvSpPr>
        <p:spPr>
          <a:xfrm>
            <a:off x="365759" y="6420802"/>
            <a:ext cx="7355841" cy="430887"/>
          </a:xfrm>
          <a:prstGeom prst="rect">
            <a:avLst/>
          </a:prstGeom>
          <a:noFill/>
        </p:spPr>
        <p:txBody>
          <a:bodyPr wrap="square" anchor="t">
            <a:spAutoFit/>
          </a:bodyPr>
          <a:lstStyle/>
          <a:p>
            <a:pPr algn="l">
              <a:lnSpc>
                <a:spcPct val="100000"/>
              </a:lnSpc>
            </a:pPr>
            <a:r>
              <a:rPr lang="en-US" sz="1100" b="0" dirty="0">
                <a:solidFill>
                  <a:srgbClr val="7F7F7F"/>
                </a:solidFill>
                <a:latin typeface="Microsoft YaHei"/>
                <a:ea typeface="Microsoft YaHei"/>
                <a:cs typeface="Microsoft YaHei"/>
              </a:rPr>
              <a:t>WHO, 2025; Kaiser et al., 2015 (JAMA Psychiatry); van den Heuvel &amp; </a:t>
            </a:r>
            <a:r>
              <a:rPr lang="en-US" sz="1100" b="0" dirty="0" err="1">
                <a:solidFill>
                  <a:srgbClr val="7F7F7F"/>
                </a:solidFill>
                <a:latin typeface="Microsoft YaHei"/>
                <a:ea typeface="Microsoft YaHei"/>
                <a:cs typeface="Microsoft YaHei"/>
              </a:rPr>
              <a:t>Sporns</a:t>
            </a:r>
            <a:r>
              <a:rPr lang="en-US" sz="1100" b="0" dirty="0">
                <a:solidFill>
                  <a:srgbClr val="7F7F7F"/>
                </a:solidFill>
                <a:latin typeface="Microsoft YaHei"/>
                <a:ea typeface="Microsoft YaHei"/>
                <a:cs typeface="Microsoft YaHei"/>
              </a:rPr>
              <a:t>, 2011 (J. </a:t>
            </a:r>
            <a:r>
              <a:rPr lang="en-US" sz="1100" b="0" dirty="0" err="1">
                <a:solidFill>
                  <a:srgbClr val="7F7F7F"/>
                </a:solidFill>
                <a:latin typeface="Microsoft YaHei"/>
                <a:ea typeface="Microsoft YaHei"/>
                <a:cs typeface="Microsoft YaHei"/>
              </a:rPr>
              <a:t>Neurosci</a:t>
            </a:r>
            <a:r>
              <a:rPr lang="en-US" sz="1100" b="0" dirty="0">
                <a:solidFill>
                  <a:srgbClr val="7F7F7F"/>
                </a:solidFill>
                <a:latin typeface="Microsoft YaHei"/>
                <a:ea typeface="Microsoft YaHei"/>
                <a:cs typeface="Microsoft YaHei"/>
              </a:rPr>
              <a:t>.); Wang et al., 2016 (Sci. Rep.); Fries, 2015 (Neuron); Nickel &amp; Kiela, 2017 (</a:t>
            </a:r>
            <a:r>
              <a:rPr lang="en-US" sz="1100" b="0" dirty="0" err="1">
                <a:solidFill>
                  <a:srgbClr val="7F7F7F"/>
                </a:solidFill>
                <a:latin typeface="Microsoft YaHei"/>
                <a:ea typeface="Microsoft YaHei"/>
                <a:cs typeface="Microsoft YaHei"/>
              </a:rPr>
              <a:t>NeurIPS</a:t>
            </a:r>
            <a:r>
              <a:rPr lang="en-US" sz="1100" b="0" dirty="0">
                <a:solidFill>
                  <a:srgbClr val="7F7F7F"/>
                </a:solidFill>
                <a:latin typeface="Microsoft YaHei"/>
                <a:ea typeface="Microsoft YaHei"/>
                <a:cs typeface="Microsoft YaHei"/>
              </a:rPr>
              <a:t>)</a:t>
            </a:r>
            <a:endParaRPr sz="1100" b="0" dirty="0">
              <a:solidFill>
                <a:srgbClr val="7F7F7F"/>
              </a:solidFill>
              <a:latin typeface="Microsoft YaHei"/>
              <a:ea typeface="Microsoft YaHei"/>
              <a:cs typeface="Microsoft YaHei"/>
            </a:endParaRPr>
          </a:p>
        </p:txBody>
      </p:sp>
      <p:sp>
        <p:nvSpPr>
          <p:cNvPr id="3" name="TextBox 12">
            <a:extLst>
              <a:ext uri="{FF2B5EF4-FFF2-40B4-BE49-F238E27FC236}">
                <a16:creationId xmlns:a16="http://schemas.microsoft.com/office/drawing/2014/main" id="{717B7AC3-FD4C-4807-F7E7-6C87A4D63708}"/>
              </a:ext>
            </a:extLst>
          </p:cNvPr>
          <p:cNvSpPr txBox="1"/>
          <p:nvPr/>
        </p:nvSpPr>
        <p:spPr>
          <a:xfrm>
            <a:off x="365760" y="4580908"/>
            <a:ext cx="5730240" cy="1544654"/>
          </a:xfrm>
          <a:prstGeom prst="rect">
            <a:avLst/>
          </a:prstGeom>
          <a:noFill/>
        </p:spPr>
        <p:txBody>
          <a:bodyPr wrap="square" anchor="t">
            <a:spAutoFit/>
          </a:bodyPr>
          <a:lstStyle/>
          <a:p>
            <a:pPr>
              <a:lnSpc>
                <a:spcPct val="120000"/>
              </a:lnSpc>
            </a:pPr>
            <a:r>
              <a:rPr lang="zh-CN" altLang="zh-CN" sz="1600" dirty="0">
                <a:latin typeface="+mn-ea"/>
              </a:rPr>
              <a:t>Existing GNNs compute in Euclidean space, which distorts exponentially growing hierarchies; static graphs miss individual differences, and noise channels mask the true topology.</a:t>
            </a:r>
            <a:br>
              <a:rPr lang="en-US" sz="1600" b="1" dirty="0">
                <a:solidFill>
                  <a:srgbClr val="002060"/>
                </a:solidFill>
                <a:latin typeface="+mn-ea"/>
                <a:cs typeface="Microsoft YaHei"/>
              </a:rPr>
            </a:br>
            <a:endParaRPr sz="1600" b="0" dirty="0">
              <a:solidFill>
                <a:srgbClr val="262626"/>
              </a:solidFill>
              <a:latin typeface="+mn-ea"/>
              <a:cs typeface="Microsoft YaHei"/>
            </a:endParaRPr>
          </a:p>
        </p:txBody>
      </p:sp>
      <p:pic>
        <p:nvPicPr>
          <p:cNvPr id="4" name="图片 3" descr="图片预览">
            <a:extLst>
              <a:ext uri="{FF2B5EF4-FFF2-40B4-BE49-F238E27FC236}">
                <a16:creationId xmlns:a16="http://schemas.microsoft.com/office/drawing/2014/main" id="{11010CFD-D5FB-2D23-B0C4-8258224AA601}"/>
              </a:ext>
            </a:extLst>
          </p:cNvPr>
          <p:cNvPicPr>
            <a:picLocks noChangeAspect="1"/>
          </p:cNvPicPr>
          <p:nvPr/>
        </p:nvPicPr>
        <p:blipFill>
          <a:blip r:embed="rId3"/>
          <a:stretch>
            <a:fillRect/>
          </a:stretch>
        </p:blipFill>
        <p:spPr>
          <a:xfrm>
            <a:off x="7802106" y="1211026"/>
            <a:ext cx="3027625" cy="2018417"/>
          </a:xfrm>
          <a:prstGeom prst="rect">
            <a:avLst/>
          </a:prstGeom>
        </p:spPr>
      </p:pic>
      <p:sp>
        <p:nvSpPr>
          <p:cNvPr id="8" name="文本框 7">
            <a:extLst>
              <a:ext uri="{FF2B5EF4-FFF2-40B4-BE49-F238E27FC236}">
                <a16:creationId xmlns:a16="http://schemas.microsoft.com/office/drawing/2014/main" id="{61830298-3B14-0D08-8EF9-C7E8054FB8DC}"/>
              </a:ext>
            </a:extLst>
          </p:cNvPr>
          <p:cNvSpPr txBox="1"/>
          <p:nvPr/>
        </p:nvSpPr>
        <p:spPr>
          <a:xfrm>
            <a:off x="8520108" y="3256366"/>
            <a:ext cx="1460500" cy="307777"/>
          </a:xfrm>
          <a:prstGeom prst="rect">
            <a:avLst/>
          </a:prstGeom>
          <a:noFill/>
        </p:spPr>
        <p:txBody>
          <a:bodyPr wrap="square">
            <a:spAutoFit/>
          </a:bodyPr>
          <a:lstStyle/>
          <a:p>
            <a:r>
              <a:rPr lang="zh-CN" altLang="zh-CN" sz="1400" dirty="0"/>
              <a:t>EEG Recording</a:t>
            </a:r>
            <a:endParaRPr lang="zh-CN" altLang="en-US" sz="1400" dirty="0"/>
          </a:p>
        </p:txBody>
      </p:sp>
      <p:grpSp>
        <p:nvGrpSpPr>
          <p:cNvPr id="11" name="组合 10">
            <a:extLst>
              <a:ext uri="{FF2B5EF4-FFF2-40B4-BE49-F238E27FC236}">
                <a16:creationId xmlns:a16="http://schemas.microsoft.com/office/drawing/2014/main" id="{76F0B731-0B8B-9C6E-74BA-147F3EED3A37}"/>
              </a:ext>
            </a:extLst>
          </p:cNvPr>
          <p:cNvGrpSpPr/>
          <p:nvPr/>
        </p:nvGrpSpPr>
        <p:grpSpPr>
          <a:xfrm>
            <a:off x="7802106" y="3679653"/>
            <a:ext cx="3088144" cy="2018417"/>
            <a:chOff x="7577187" y="1554334"/>
            <a:chExt cx="1940187" cy="1321494"/>
          </a:xfrm>
        </p:grpSpPr>
        <p:pic>
          <p:nvPicPr>
            <p:cNvPr id="12" name="图片 11">
              <a:extLst>
                <a:ext uri="{FF2B5EF4-FFF2-40B4-BE49-F238E27FC236}">
                  <a16:creationId xmlns:a16="http://schemas.microsoft.com/office/drawing/2014/main" id="{A039B516-6187-76E7-36B8-09D55BE27C6B}"/>
                </a:ext>
              </a:extLst>
            </p:cNvPr>
            <p:cNvPicPr>
              <a:picLocks noChangeAspect="1"/>
            </p:cNvPicPr>
            <p:nvPr/>
          </p:nvPicPr>
          <p:blipFill>
            <a:blip r:embed="rId4"/>
            <a:stretch>
              <a:fillRect/>
            </a:stretch>
          </p:blipFill>
          <p:spPr>
            <a:xfrm>
              <a:off x="7577187" y="1572932"/>
              <a:ext cx="1924461" cy="1302896"/>
            </a:xfrm>
            <a:prstGeom prst="rect">
              <a:avLst/>
            </a:prstGeom>
          </p:spPr>
        </p:pic>
        <p:pic>
          <p:nvPicPr>
            <p:cNvPr id="14" name="图片 13">
              <a:extLst>
                <a:ext uri="{FF2B5EF4-FFF2-40B4-BE49-F238E27FC236}">
                  <a16:creationId xmlns:a16="http://schemas.microsoft.com/office/drawing/2014/main" id="{75AF35DD-4288-2246-2228-F9DFE68612D3}"/>
                </a:ext>
              </a:extLst>
            </p:cNvPr>
            <p:cNvPicPr>
              <a:picLocks noChangeAspect="1"/>
            </p:cNvPicPr>
            <p:nvPr/>
          </p:nvPicPr>
          <p:blipFill>
            <a:blip r:embed="rId5"/>
            <a:stretch>
              <a:fillRect/>
            </a:stretch>
          </p:blipFill>
          <p:spPr>
            <a:xfrm>
              <a:off x="9231624" y="1554334"/>
              <a:ext cx="285750" cy="314325"/>
            </a:xfrm>
            <a:prstGeom prst="rect">
              <a:avLst/>
            </a:prstGeom>
          </p:spPr>
        </p:pic>
      </p:grpSp>
      <p:sp>
        <p:nvSpPr>
          <p:cNvPr id="18" name="文本框 17">
            <a:extLst>
              <a:ext uri="{FF2B5EF4-FFF2-40B4-BE49-F238E27FC236}">
                <a16:creationId xmlns:a16="http://schemas.microsoft.com/office/drawing/2014/main" id="{884096B8-4BF0-5EAE-0E80-9C5A9509B5FD}"/>
              </a:ext>
            </a:extLst>
          </p:cNvPr>
          <p:cNvSpPr txBox="1"/>
          <p:nvPr/>
        </p:nvSpPr>
        <p:spPr>
          <a:xfrm>
            <a:off x="7915762" y="5596570"/>
            <a:ext cx="2669192" cy="307777"/>
          </a:xfrm>
          <a:prstGeom prst="rect">
            <a:avLst/>
          </a:prstGeom>
          <a:noFill/>
        </p:spPr>
        <p:txBody>
          <a:bodyPr wrap="square">
            <a:spAutoFit/>
          </a:bodyPr>
          <a:lstStyle/>
          <a:p>
            <a:r>
              <a:rPr lang="en-US" altLang="zh-CN" sz="1400" dirty="0">
                <a:latin typeface="微软雅黑" panose="020B0503020204020204" pitchFamily="34" charset="-122"/>
                <a:ea typeface="微软雅黑" panose="020B0503020204020204" pitchFamily="34" charset="-122"/>
              </a:rPr>
              <a:t>Brain </a:t>
            </a:r>
            <a:r>
              <a:rPr lang="zh-CN" altLang="zh-CN" sz="1400" dirty="0">
                <a:latin typeface="微软雅黑" panose="020B0503020204020204" pitchFamily="34" charset="-122"/>
                <a:ea typeface="微软雅黑" panose="020B0503020204020204" pitchFamily="34" charset="-122"/>
              </a:rPr>
              <a:t>Functional </a:t>
            </a:r>
            <a:r>
              <a:rPr lang="en-US" altLang="zh-CN" sz="1400" dirty="0">
                <a:latin typeface="微软雅黑" panose="020B0503020204020204" pitchFamily="34" charset="-122"/>
                <a:ea typeface="微软雅黑" panose="020B0503020204020204" pitchFamily="34" charset="-122"/>
              </a:rPr>
              <a:t>C</a:t>
            </a:r>
            <a:r>
              <a:rPr lang="zh-CN" altLang="zh-CN" sz="1400" dirty="0">
                <a:latin typeface="微软雅黑" panose="020B0503020204020204" pitchFamily="34" charset="-122"/>
                <a:ea typeface="微软雅黑" panose="020B0503020204020204" pitchFamily="34" charset="-122"/>
              </a:rPr>
              <a:t>onnectivity</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2286000" cy="461665"/>
          </a:xfrm>
          <a:prstGeom prst="rect">
            <a:avLst/>
          </a:prstGeom>
          <a:noFill/>
          <a:ln>
            <a:noFill/>
          </a:ln>
        </p:spPr>
        <p:txBody>
          <a:bodyPr wrap="none" lIns="0" tIns="0" rIns="0" bIns="0" anchor="t" anchorCtr="0">
            <a:spAutoFit/>
          </a:bodyPr>
          <a:lstStyle/>
          <a:p>
            <a:pPr algn="l"/>
            <a:r>
              <a:rPr lang="en-US" altLang="zh-CN" sz="3000" b="1" dirty="0">
                <a:solidFill>
                  <a:schemeClr val="accent1"/>
                </a:solidFill>
                <a:latin typeface="+mj-lt"/>
                <a:ea typeface="+mj-ea"/>
                <a:cs typeface="+mj-cs"/>
              </a:rPr>
              <a:t>Motivation</a:t>
            </a:r>
            <a:endParaRPr lang="zh-CN" sz="3000" b="1" dirty="0">
              <a:solidFill>
                <a:schemeClr val="accent1"/>
              </a:solidFill>
              <a:latin typeface="+mj-lt"/>
              <a:ea typeface="+mj-ea"/>
              <a:cs typeface="+mj-cs"/>
            </a:endParaRP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r>
              <a:rPr sz="1050" b="0">
                <a:solidFill>
                  <a:srgbClr val="7F7F7F"/>
                </a:solidFill>
                <a:latin typeface="Arial"/>
                <a:ea typeface="Arial"/>
                <a:cs typeface="Arial"/>
              </a:rPr>
              <a:t>04</a:t>
            </a:r>
          </a:p>
        </p:txBody>
      </p:sp>
      <p:sp>
        <p:nvSpPr>
          <p:cNvPr id="10" name="TextBox 9"/>
          <p:cNvSpPr txBox="1"/>
          <p:nvPr/>
        </p:nvSpPr>
        <p:spPr>
          <a:xfrm>
            <a:off x="381000" y="1504950"/>
            <a:ext cx="2857500" cy="285750"/>
          </a:xfrm>
          <a:prstGeom prst="rect">
            <a:avLst/>
          </a:prstGeom>
          <a:noFill/>
        </p:spPr>
        <p:txBody>
          <a:bodyPr wrap="square" anchor="t">
            <a:spAutoFit/>
          </a:bodyPr>
          <a:lstStyle/>
          <a:p>
            <a:pPr algn="l">
              <a:lnSpc>
                <a:spcPct val="100000"/>
              </a:lnSpc>
            </a:pPr>
            <a:r>
              <a:rPr sz="2200" b="1" dirty="0">
                <a:solidFill>
                  <a:srgbClr val="002060"/>
                </a:solidFill>
                <a:latin typeface="Microsoft YaHei"/>
                <a:ea typeface="Microsoft YaHei"/>
                <a:cs typeface="Microsoft YaHei"/>
              </a:rPr>
              <a:t>Motivation</a:t>
            </a:r>
          </a:p>
        </p:txBody>
      </p:sp>
      <p:sp>
        <p:nvSpPr>
          <p:cNvPr id="21" name="TextBox 20"/>
          <p:cNvSpPr txBox="1"/>
          <p:nvPr/>
        </p:nvSpPr>
        <p:spPr>
          <a:xfrm>
            <a:off x="365760" y="4065458"/>
            <a:ext cx="2857500" cy="285750"/>
          </a:xfrm>
          <a:prstGeom prst="rect">
            <a:avLst/>
          </a:prstGeom>
          <a:noFill/>
        </p:spPr>
        <p:txBody>
          <a:bodyPr wrap="square" anchor="t">
            <a:spAutoFit/>
          </a:bodyPr>
          <a:lstStyle/>
          <a:p>
            <a:pPr algn="l">
              <a:lnSpc>
                <a:spcPct val="100000"/>
              </a:lnSpc>
            </a:pPr>
            <a:r>
              <a:rPr sz="2200" b="1" dirty="0">
                <a:solidFill>
                  <a:srgbClr val="002060"/>
                </a:solidFill>
                <a:latin typeface="Microsoft YaHei"/>
                <a:ea typeface="Microsoft YaHei"/>
                <a:cs typeface="Microsoft YaHei"/>
              </a:rPr>
              <a:t>Contributions</a:t>
            </a:r>
          </a:p>
        </p:txBody>
      </p:sp>
      <p:sp>
        <p:nvSpPr>
          <p:cNvPr id="32" name="TextBox 31"/>
          <p:cNvSpPr txBox="1"/>
          <p:nvPr/>
        </p:nvSpPr>
        <p:spPr>
          <a:xfrm>
            <a:off x="365760" y="6415158"/>
            <a:ext cx="6949440" cy="430887"/>
          </a:xfrm>
          <a:prstGeom prst="rect">
            <a:avLst/>
          </a:prstGeom>
          <a:noFill/>
        </p:spPr>
        <p:txBody>
          <a:bodyPr wrap="square" anchor="t">
            <a:spAutoFit/>
          </a:bodyPr>
          <a:lstStyle/>
          <a:p>
            <a:pPr algn="l">
              <a:lnSpc>
                <a:spcPct val="100000"/>
              </a:lnSpc>
            </a:pPr>
            <a:r>
              <a:rPr lang="en-US" sz="1100" b="0" dirty="0">
                <a:solidFill>
                  <a:srgbClr val="7F7F7F"/>
                </a:solidFill>
                <a:latin typeface="Microsoft YaHei"/>
                <a:ea typeface="Microsoft YaHei"/>
                <a:cs typeface="Microsoft YaHei"/>
              </a:rPr>
              <a:t>Nickel &amp; Kiela, 2017 (</a:t>
            </a:r>
            <a:r>
              <a:rPr lang="en-US" sz="1100" b="0" dirty="0" err="1">
                <a:solidFill>
                  <a:srgbClr val="7F7F7F"/>
                </a:solidFill>
                <a:latin typeface="Microsoft YaHei"/>
                <a:ea typeface="Microsoft YaHei"/>
                <a:cs typeface="Microsoft YaHei"/>
              </a:rPr>
              <a:t>NeurIPS</a:t>
            </a:r>
            <a:r>
              <a:rPr lang="en-US" sz="1100" b="0" dirty="0">
                <a:solidFill>
                  <a:srgbClr val="7F7F7F"/>
                </a:solidFill>
                <a:latin typeface="Microsoft YaHei"/>
                <a:ea typeface="Microsoft YaHei"/>
                <a:cs typeface="Microsoft YaHei"/>
              </a:rPr>
              <a:t>); Chami et al., 2019 (</a:t>
            </a:r>
            <a:r>
              <a:rPr lang="en-US" sz="1100" b="0" dirty="0" err="1">
                <a:solidFill>
                  <a:srgbClr val="7F7F7F"/>
                </a:solidFill>
                <a:latin typeface="Microsoft YaHei"/>
                <a:ea typeface="Microsoft YaHei"/>
                <a:cs typeface="Microsoft YaHei"/>
              </a:rPr>
              <a:t>NeurIPS</a:t>
            </a:r>
            <a:r>
              <a:rPr lang="en-US" sz="1100" b="0" dirty="0">
                <a:solidFill>
                  <a:srgbClr val="7F7F7F"/>
                </a:solidFill>
                <a:latin typeface="Microsoft YaHei"/>
                <a:ea typeface="Microsoft YaHei"/>
                <a:cs typeface="Microsoft YaHei"/>
              </a:rPr>
              <a:t>); Ganea et al., 2018 (</a:t>
            </a:r>
            <a:r>
              <a:rPr lang="en-US" sz="1100" b="0" dirty="0" err="1">
                <a:solidFill>
                  <a:srgbClr val="7F7F7F"/>
                </a:solidFill>
                <a:latin typeface="Microsoft YaHei"/>
                <a:ea typeface="Microsoft YaHei"/>
                <a:cs typeface="Microsoft YaHei"/>
              </a:rPr>
              <a:t>NeurIPS</a:t>
            </a:r>
            <a:r>
              <a:rPr lang="en-US" sz="1100" b="0" dirty="0">
                <a:solidFill>
                  <a:srgbClr val="7F7F7F"/>
                </a:solidFill>
                <a:latin typeface="Microsoft YaHei"/>
                <a:ea typeface="Microsoft YaHei"/>
                <a:cs typeface="Microsoft YaHei"/>
              </a:rPr>
              <a:t>); </a:t>
            </a:r>
            <a:r>
              <a:rPr lang="en-US" sz="1100" b="0" dirty="0" err="1">
                <a:solidFill>
                  <a:srgbClr val="7F7F7F"/>
                </a:solidFill>
                <a:latin typeface="Microsoft YaHei"/>
                <a:ea typeface="Microsoft YaHei"/>
                <a:cs typeface="Microsoft YaHei"/>
              </a:rPr>
              <a:t>Bessadok</a:t>
            </a:r>
            <a:r>
              <a:rPr lang="en-US" sz="1100" b="0" dirty="0">
                <a:solidFill>
                  <a:srgbClr val="7F7F7F"/>
                </a:solidFill>
                <a:latin typeface="Microsoft YaHei"/>
                <a:ea typeface="Microsoft YaHei"/>
                <a:cs typeface="Microsoft YaHei"/>
              </a:rPr>
              <a:t> et al., 2022 (IEEE TPAMI); Lee et al., 2019 (ICML); Kipf &amp; Welling, 2017 (ICLR)</a:t>
            </a:r>
            <a:endParaRPr sz="1100" b="0" dirty="0">
              <a:solidFill>
                <a:srgbClr val="7F7F7F"/>
              </a:solidFill>
              <a:latin typeface="Microsoft YaHei"/>
              <a:ea typeface="Microsoft YaHei"/>
              <a:cs typeface="Microsoft YaHei"/>
            </a:endParaRPr>
          </a:p>
        </p:txBody>
      </p:sp>
      <p:sp>
        <p:nvSpPr>
          <p:cNvPr id="3" name="TextBox 21">
            <a:extLst>
              <a:ext uri="{FF2B5EF4-FFF2-40B4-BE49-F238E27FC236}">
                <a16:creationId xmlns:a16="http://schemas.microsoft.com/office/drawing/2014/main" id="{9D4AD493-6AC6-4C07-18F0-7108E6DA6D52}"/>
              </a:ext>
            </a:extLst>
          </p:cNvPr>
          <p:cNvSpPr txBox="1"/>
          <p:nvPr/>
        </p:nvSpPr>
        <p:spPr>
          <a:xfrm>
            <a:off x="6848917" y="4683125"/>
            <a:ext cx="5054158" cy="307777"/>
          </a:xfrm>
          <a:prstGeom prst="rect">
            <a:avLst/>
          </a:prstGeom>
          <a:noFill/>
        </p:spPr>
        <p:txBody>
          <a:bodyPr wrap="square" anchor="t">
            <a:spAutoFit/>
          </a:bodyPr>
          <a:lstStyle/>
          <a:p>
            <a:pPr algn="ctr">
              <a:lnSpc>
                <a:spcPct val="100000"/>
              </a:lnSpc>
            </a:pPr>
            <a:r>
              <a:rPr sz="1400" b="0" dirty="0">
                <a:latin typeface="Microsoft YaHei"/>
                <a:ea typeface="Microsoft YaHei"/>
                <a:cs typeface="Microsoft YaHei"/>
              </a:rPr>
              <a:t>(a) Euclidean metric      (b) Hyperbolic metric (Ours)</a:t>
            </a:r>
          </a:p>
        </p:txBody>
      </p:sp>
      <p:pic>
        <p:nvPicPr>
          <p:cNvPr id="5" name="Picture 20" descr="image.png">
            <a:extLst>
              <a:ext uri="{FF2B5EF4-FFF2-40B4-BE49-F238E27FC236}">
                <a16:creationId xmlns:a16="http://schemas.microsoft.com/office/drawing/2014/main" id="{7343FC04-BA59-8A85-7597-94B6284BD930}"/>
              </a:ext>
            </a:extLst>
          </p:cNvPr>
          <p:cNvPicPr>
            <a:picLocks noChangeAspect="1"/>
          </p:cNvPicPr>
          <p:nvPr/>
        </p:nvPicPr>
        <p:blipFill>
          <a:blip r:embed="rId3"/>
          <a:stretch>
            <a:fillRect/>
          </a:stretch>
        </p:blipFill>
        <p:spPr>
          <a:xfrm>
            <a:off x="6569075" y="2174875"/>
            <a:ext cx="5490161" cy="2508250"/>
          </a:xfrm>
          <a:prstGeom prst="rect">
            <a:avLst/>
          </a:prstGeom>
        </p:spPr>
      </p:pic>
      <p:sp>
        <p:nvSpPr>
          <p:cNvPr id="4" name="文本框 3">
            <a:extLst>
              <a:ext uri="{FF2B5EF4-FFF2-40B4-BE49-F238E27FC236}">
                <a16:creationId xmlns:a16="http://schemas.microsoft.com/office/drawing/2014/main" id="{04E00804-7EE1-ED6D-D8F8-138925DB47AA}"/>
              </a:ext>
            </a:extLst>
          </p:cNvPr>
          <p:cNvSpPr txBox="1"/>
          <p:nvPr/>
        </p:nvSpPr>
        <p:spPr>
          <a:xfrm>
            <a:off x="365760" y="1994464"/>
            <a:ext cx="5730240" cy="1544654"/>
          </a:xfrm>
          <a:prstGeom prst="rect">
            <a:avLst/>
          </a:prstGeom>
          <a:noFill/>
        </p:spPr>
        <p:txBody>
          <a:bodyPr wrap="square">
            <a:spAutoFit/>
          </a:bodyPr>
          <a:lstStyle/>
          <a:p>
            <a:pPr>
              <a:lnSpc>
                <a:spcPct val="120000"/>
              </a:lnSpc>
            </a:pPr>
            <a:r>
              <a:rPr lang="zh-CN" altLang="zh-CN" sz="1600" dirty="0">
                <a:latin typeface="+mn-ea"/>
              </a:rPr>
              <a:t>Brain hierarchies grow exponentially, so </a:t>
            </a:r>
            <a:r>
              <a:rPr lang="zh-CN" altLang="zh-CN" sz="1600" dirty="0">
                <a:solidFill>
                  <a:srgbClr val="C00000"/>
                </a:solidFill>
                <a:latin typeface="+mn-ea"/>
              </a:rPr>
              <a:t>hyperbolic space represents them with low distortion</a:t>
            </a:r>
            <a:r>
              <a:rPr lang="zh-CN" altLang="zh-CN" sz="1600" dirty="0">
                <a:latin typeface="+mn-ea"/>
              </a:rPr>
              <a:t>, unlike Euclidean space. As the schematic shows, the same connectivity unfolds naturally in hyperbolic space; topologies must also be sample-adaptive and noise-filtered.</a:t>
            </a:r>
            <a:endParaRPr lang="zh-CN" altLang="en-US" sz="1600" dirty="0">
              <a:latin typeface="+mn-ea"/>
            </a:endParaRPr>
          </a:p>
        </p:txBody>
      </p:sp>
      <p:sp>
        <p:nvSpPr>
          <p:cNvPr id="19" name="文本框 18">
            <a:extLst>
              <a:ext uri="{FF2B5EF4-FFF2-40B4-BE49-F238E27FC236}">
                <a16:creationId xmlns:a16="http://schemas.microsoft.com/office/drawing/2014/main" id="{43B1016D-C197-4356-D1FA-D4708C58B6E0}"/>
              </a:ext>
            </a:extLst>
          </p:cNvPr>
          <p:cNvSpPr txBox="1"/>
          <p:nvPr/>
        </p:nvSpPr>
        <p:spPr>
          <a:xfrm>
            <a:off x="381000" y="4550104"/>
            <a:ext cx="5715000" cy="1249188"/>
          </a:xfrm>
          <a:prstGeom prst="rect">
            <a:avLst/>
          </a:prstGeom>
          <a:noFill/>
        </p:spPr>
        <p:txBody>
          <a:bodyPr wrap="square">
            <a:spAutoFit/>
          </a:bodyPr>
          <a:lstStyle/>
          <a:p>
            <a:pPr>
              <a:lnSpc>
                <a:spcPct val="120000"/>
              </a:lnSpc>
            </a:pPr>
            <a:r>
              <a:rPr lang="zh-CN" altLang="zh-CN" sz="1600" dirty="0">
                <a:latin typeface="+mn-ea"/>
              </a:rPr>
              <a:t>First hyperbolic GNN for MDD brain networks: SAGC builds personalized topologies; HGC + AP capture hierarchy and filter noise; experiments achieve state-of-the-art on resting and task EEG.</a:t>
            </a:r>
            <a:endParaRPr lang="zh-CN" altLang="en-US" sz="1600" dirty="0">
              <a:latin typeface="+mn-ea"/>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1368965" cy="461665"/>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Method</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r>
              <a:rPr lang="zh-CN" sz="1050" dirty="0">
                <a:solidFill>
                  <a:schemeClr val="accent5"/>
                </a:solidFill>
                <a:latin typeface="+mn-lt"/>
                <a:ea typeface="+mn-ea"/>
                <a:cs typeface="+mn-cs"/>
              </a:rPr>
              <a:t>09</a:t>
            </a:r>
          </a:p>
        </p:txBody>
      </p:sp>
      <p:grpSp>
        <p:nvGrpSpPr>
          <p:cNvPr id="24" name="Group 24"/>
          <p:cNvGrpSpPr/>
          <p:nvPr/>
        </p:nvGrpSpPr>
        <p:grpSpPr>
          <a:xfrm>
            <a:off x="1011869" y="5584508"/>
            <a:ext cx="9558127" cy="239405"/>
            <a:chOff x="563880" y="1639252"/>
            <a:chExt cx="9558127" cy="239405"/>
          </a:xfrm>
        </p:grpSpPr>
        <p:sp>
          <p:nvSpPr>
            <p:cNvPr id="11" name="TextBox 11"/>
            <p:cNvSpPr txBox="1"/>
            <p:nvPr/>
          </p:nvSpPr>
          <p:spPr>
            <a:xfrm>
              <a:off x="563880" y="1647825"/>
              <a:ext cx="2502095" cy="230832"/>
            </a:xfrm>
            <a:prstGeom prst="rect">
              <a:avLst/>
            </a:prstGeom>
            <a:noFill/>
            <a:ln>
              <a:noFill/>
            </a:ln>
          </p:spPr>
          <p:txBody>
            <a:bodyPr wrap="none" lIns="0" tIns="0" rIns="0" bIns="0" anchor="t" anchorCtr="0">
              <a:spAutoFit/>
            </a:bodyPr>
            <a:lstStyle/>
            <a:p>
              <a:pPr algn="l"/>
              <a:r>
                <a:rPr lang="zh-CN" sz="1500" b="1" dirty="0">
                  <a:solidFill>
                    <a:schemeClr val="accent2"/>
                  </a:solidFill>
                  <a:latin typeface="微软雅黑" panose="020B0503020204020204" charset="-122"/>
                  <a:ea typeface="微软雅黑" panose="020B0503020204020204" charset="-122"/>
                  <a:cs typeface="微软雅黑" panose="020B0503020204020204" charset="-122"/>
                </a:rPr>
                <a:t> SAGC graph construction</a:t>
              </a:r>
            </a:p>
          </p:txBody>
        </p:sp>
        <p:grpSp>
          <p:nvGrpSpPr>
            <p:cNvPr id="15" name="Group 15"/>
            <p:cNvGrpSpPr/>
            <p:nvPr/>
          </p:nvGrpSpPr>
          <p:grpSpPr>
            <a:xfrm>
              <a:off x="3694113" y="1685925"/>
              <a:ext cx="155575" cy="133350"/>
              <a:chOff x="3694113" y="1685925"/>
              <a:chExt cx="155575" cy="133350"/>
            </a:xfrm>
          </p:grpSpPr>
          <p:sp>
            <p:nvSpPr>
              <p:cNvPr id="12" name="Freeform 12"/>
              <p:cNvSpPr/>
              <p:nvPr/>
            </p:nvSpPr>
            <p:spPr>
              <a:xfrm>
                <a:off x="3694113" y="1752600"/>
                <a:ext cx="155575" cy="9525"/>
              </a:xfrm>
              <a:custGeom>
                <a:avLst/>
                <a:gdLst/>
                <a:ahLst/>
                <a:cxnLst/>
                <a:rect l="l" t="t" r="r" b="b"/>
                <a:pathLst>
                  <a:path w="155575" h="9525">
                    <a:moveTo>
                      <a:pt x="0" y="0"/>
                    </a:moveTo>
                    <a:lnTo>
                      <a:pt x="155575" y="0"/>
                    </a:lnTo>
                  </a:path>
                </a:pathLst>
              </a:custGeom>
              <a:noFill/>
              <a:ln w="22225">
                <a:solidFill>
                  <a:schemeClr val="accent3"/>
                </a:solidFill>
              </a:ln>
            </p:spPr>
            <p:txBody>
              <a:bodyPr/>
              <a:lstStyle/>
              <a:p>
                <a:endParaRPr/>
              </a:p>
            </p:txBody>
          </p:sp>
          <p:sp>
            <p:nvSpPr>
              <p:cNvPr id="13" name="Freeform 13"/>
              <p:cNvSpPr/>
              <p:nvPr/>
            </p:nvSpPr>
            <p:spPr>
              <a:xfrm>
                <a:off x="3783013" y="1752600"/>
                <a:ext cx="66675" cy="66675"/>
              </a:xfrm>
              <a:custGeom>
                <a:avLst/>
                <a:gdLst/>
                <a:ahLst/>
                <a:cxnLst/>
                <a:rect l="l" t="t" r="r" b="b"/>
                <a:pathLst>
                  <a:path w="66675" h="66675">
                    <a:moveTo>
                      <a:pt x="0" y="66675"/>
                    </a:moveTo>
                    <a:lnTo>
                      <a:pt x="66675" y="0"/>
                    </a:lnTo>
                  </a:path>
                </a:pathLst>
              </a:custGeom>
              <a:noFill/>
              <a:ln w="22225">
                <a:solidFill>
                  <a:schemeClr val="accent3"/>
                </a:solidFill>
              </a:ln>
            </p:spPr>
            <p:txBody>
              <a:bodyPr/>
              <a:lstStyle/>
              <a:p>
                <a:endParaRPr/>
              </a:p>
            </p:txBody>
          </p:sp>
          <p:sp>
            <p:nvSpPr>
              <p:cNvPr id="14" name="Freeform 14"/>
              <p:cNvSpPr/>
              <p:nvPr/>
            </p:nvSpPr>
            <p:spPr>
              <a:xfrm>
                <a:off x="3783013" y="1685925"/>
                <a:ext cx="66675" cy="66675"/>
              </a:xfrm>
              <a:custGeom>
                <a:avLst/>
                <a:gdLst/>
                <a:ahLst/>
                <a:cxnLst/>
                <a:rect l="l" t="t" r="r" b="b"/>
                <a:pathLst>
                  <a:path w="66675" h="66675">
                    <a:moveTo>
                      <a:pt x="0" y="0"/>
                    </a:moveTo>
                    <a:lnTo>
                      <a:pt x="66675" y="66675"/>
                    </a:lnTo>
                  </a:path>
                </a:pathLst>
              </a:custGeom>
              <a:noFill/>
              <a:ln w="22225">
                <a:solidFill>
                  <a:schemeClr val="accent3"/>
                </a:solidFill>
              </a:ln>
            </p:spPr>
            <p:txBody>
              <a:bodyPr/>
              <a:lstStyle/>
              <a:p>
                <a:endParaRPr/>
              </a:p>
            </p:txBody>
          </p:sp>
        </p:grpSp>
        <p:sp>
          <p:nvSpPr>
            <p:cNvPr id="17" name="TextBox 17"/>
            <p:cNvSpPr txBox="1"/>
            <p:nvPr/>
          </p:nvSpPr>
          <p:spPr>
            <a:xfrm>
              <a:off x="4108451" y="1647825"/>
              <a:ext cx="3054349" cy="230832"/>
            </a:xfrm>
            <a:prstGeom prst="rect">
              <a:avLst/>
            </a:prstGeom>
            <a:noFill/>
            <a:ln>
              <a:noFill/>
            </a:ln>
          </p:spPr>
          <p:txBody>
            <a:bodyPr wrap="square" lIns="0" tIns="0" rIns="0" bIns="0" anchor="t" anchorCtr="0">
              <a:spAutoFit/>
            </a:bodyPr>
            <a:lstStyle/>
            <a:p>
              <a:pPr algn="l"/>
              <a:r>
                <a:rPr lang="zh-CN" sz="1500" b="1" dirty="0">
                  <a:solidFill>
                    <a:schemeClr val="accent2"/>
                  </a:solidFill>
                  <a:latin typeface="微软雅黑" panose="020B0503020204020204" charset="-122"/>
                  <a:ea typeface="微软雅黑" panose="020B0503020204020204" charset="-122"/>
                  <a:cs typeface="微软雅黑" panose="020B0503020204020204" charset="-122"/>
                </a:rPr>
                <a:t> HGC hyperbolic convolution</a:t>
              </a:r>
            </a:p>
          </p:txBody>
        </p:sp>
        <p:grpSp>
          <p:nvGrpSpPr>
            <p:cNvPr id="21" name="Group 21"/>
            <p:cNvGrpSpPr/>
            <p:nvPr/>
          </p:nvGrpSpPr>
          <p:grpSpPr>
            <a:xfrm>
              <a:off x="7332663" y="1685925"/>
              <a:ext cx="155575" cy="133350"/>
              <a:chOff x="7332663" y="1685925"/>
              <a:chExt cx="155575" cy="133350"/>
            </a:xfrm>
          </p:grpSpPr>
          <p:sp>
            <p:nvSpPr>
              <p:cNvPr id="18" name="Freeform 18"/>
              <p:cNvSpPr/>
              <p:nvPr/>
            </p:nvSpPr>
            <p:spPr>
              <a:xfrm>
                <a:off x="7332663" y="1752600"/>
                <a:ext cx="155575" cy="9525"/>
              </a:xfrm>
              <a:custGeom>
                <a:avLst/>
                <a:gdLst/>
                <a:ahLst/>
                <a:cxnLst/>
                <a:rect l="l" t="t" r="r" b="b"/>
                <a:pathLst>
                  <a:path w="155575" h="9525">
                    <a:moveTo>
                      <a:pt x="0" y="0"/>
                    </a:moveTo>
                    <a:lnTo>
                      <a:pt x="155575" y="0"/>
                    </a:lnTo>
                  </a:path>
                </a:pathLst>
              </a:custGeom>
              <a:noFill/>
              <a:ln w="22225">
                <a:solidFill>
                  <a:schemeClr val="accent3"/>
                </a:solidFill>
              </a:ln>
            </p:spPr>
            <p:txBody>
              <a:bodyPr/>
              <a:lstStyle/>
              <a:p>
                <a:endParaRPr/>
              </a:p>
            </p:txBody>
          </p:sp>
          <p:sp>
            <p:nvSpPr>
              <p:cNvPr id="19" name="Freeform 19"/>
              <p:cNvSpPr/>
              <p:nvPr/>
            </p:nvSpPr>
            <p:spPr>
              <a:xfrm>
                <a:off x="7421563" y="1752600"/>
                <a:ext cx="66675" cy="66675"/>
              </a:xfrm>
              <a:custGeom>
                <a:avLst/>
                <a:gdLst/>
                <a:ahLst/>
                <a:cxnLst/>
                <a:rect l="l" t="t" r="r" b="b"/>
                <a:pathLst>
                  <a:path w="66675" h="66675">
                    <a:moveTo>
                      <a:pt x="0" y="66675"/>
                    </a:moveTo>
                    <a:lnTo>
                      <a:pt x="66675" y="0"/>
                    </a:lnTo>
                  </a:path>
                </a:pathLst>
              </a:custGeom>
              <a:noFill/>
              <a:ln w="22225">
                <a:solidFill>
                  <a:schemeClr val="accent3"/>
                </a:solidFill>
              </a:ln>
            </p:spPr>
            <p:txBody>
              <a:bodyPr/>
              <a:lstStyle/>
              <a:p>
                <a:endParaRPr/>
              </a:p>
            </p:txBody>
          </p:sp>
          <p:sp>
            <p:nvSpPr>
              <p:cNvPr id="20" name="Freeform 20"/>
              <p:cNvSpPr/>
              <p:nvPr/>
            </p:nvSpPr>
            <p:spPr>
              <a:xfrm>
                <a:off x="7421563" y="1685925"/>
                <a:ext cx="66675" cy="66675"/>
              </a:xfrm>
              <a:custGeom>
                <a:avLst/>
                <a:gdLst/>
                <a:ahLst/>
                <a:cxnLst/>
                <a:rect l="l" t="t" r="r" b="b"/>
                <a:pathLst>
                  <a:path w="66675" h="66675">
                    <a:moveTo>
                      <a:pt x="0" y="0"/>
                    </a:moveTo>
                    <a:lnTo>
                      <a:pt x="66675" y="66675"/>
                    </a:lnTo>
                  </a:path>
                </a:pathLst>
              </a:custGeom>
              <a:noFill/>
              <a:ln w="22225">
                <a:solidFill>
                  <a:schemeClr val="accent3"/>
                </a:solidFill>
              </a:ln>
            </p:spPr>
            <p:txBody>
              <a:bodyPr/>
              <a:lstStyle/>
              <a:p>
                <a:endParaRPr/>
              </a:p>
            </p:txBody>
          </p:sp>
        </p:grpSp>
        <p:sp>
          <p:nvSpPr>
            <p:cNvPr id="23" name="TextBox 23"/>
            <p:cNvSpPr txBox="1"/>
            <p:nvPr/>
          </p:nvSpPr>
          <p:spPr>
            <a:xfrm>
              <a:off x="8088630" y="1639252"/>
              <a:ext cx="2033377" cy="230832"/>
            </a:xfrm>
            <a:prstGeom prst="rect">
              <a:avLst/>
            </a:prstGeom>
            <a:noFill/>
            <a:ln>
              <a:noFill/>
            </a:ln>
          </p:spPr>
          <p:txBody>
            <a:bodyPr wrap="none" lIns="0" tIns="0" rIns="0" bIns="0" anchor="t" anchorCtr="0">
              <a:spAutoFit/>
            </a:bodyPr>
            <a:lstStyle/>
            <a:p>
              <a:pPr algn="l"/>
              <a:r>
                <a:rPr lang="zh-CN" sz="1500" b="1" dirty="0">
                  <a:solidFill>
                    <a:schemeClr val="accent2"/>
                  </a:solidFill>
                  <a:latin typeface="微软雅黑" panose="020B0503020204020204" charset="-122"/>
                  <a:ea typeface="微软雅黑" panose="020B0503020204020204" charset="-122"/>
                  <a:cs typeface="微软雅黑" panose="020B0503020204020204" charset="-122"/>
                </a:rPr>
                <a:t>AP attention pooling</a:t>
              </a:r>
            </a:p>
          </p:txBody>
        </p:sp>
      </p:grpSp>
      <p:grpSp>
        <p:nvGrpSpPr>
          <p:cNvPr id="26" name="Group 26"/>
          <p:cNvGrpSpPr/>
          <p:nvPr/>
        </p:nvGrpSpPr>
        <p:grpSpPr>
          <a:xfrm>
            <a:off x="1657664" y="1275398"/>
            <a:ext cx="8763000" cy="4000500"/>
            <a:chOff x="1714500" y="2114550"/>
            <a:chExt cx="8763000" cy="4000500"/>
          </a:xfrm>
        </p:grpSpPr>
        <p:pic>
          <p:nvPicPr>
            <p:cNvPr id="25" name="Image 25"/>
            <p:cNvPicPr>
              <a:picLocks noChangeAspect="1"/>
            </p:cNvPicPr>
            <p:nvPr/>
          </p:nvPicPr>
          <p:blipFill>
            <a:blip r:embed="rId3"/>
            <a:stretch>
              <a:fillRect/>
            </a:stretch>
          </p:blipFill>
          <p:spPr>
            <a:xfrm>
              <a:off x="1714500" y="2114550"/>
              <a:ext cx="8763000" cy="400050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7288987"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Module 1: Sample-Adaptive Graph Construction (SAGC)</a:t>
            </a:r>
          </a:p>
        </p:txBody>
      </p:sp>
      <p:sp>
        <p:nvSpPr>
          <p:cNvPr id="7" name="content-area-slot Placeholder Carrier"/>
          <p:cNvSpPr txBox="1">
            <a:spLocks noGrp="1"/>
          </p:cNvSpPr>
          <p:nvPr>
            <p:ph type="body" idx="1"/>
          </p:nvPr>
        </p:nvSpPr>
        <p:spPr>
          <a:xfrm>
            <a:off x="8731249" y="3595053"/>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6</a:t>
            </a:fld>
            <a:endParaRPr lang="zh-CN" sz="1050" dirty="0">
              <a:solidFill>
                <a:schemeClr val="accent5"/>
              </a:solidFill>
              <a:latin typeface="+mn-lt"/>
              <a:ea typeface="+mn-ea"/>
              <a:cs typeface="+mn-cs"/>
            </a:endParaRPr>
          </a:p>
        </p:txBody>
      </p:sp>
      <p:grpSp>
        <p:nvGrpSpPr>
          <p:cNvPr id="14" name="Group 14"/>
          <p:cNvGrpSpPr/>
          <p:nvPr/>
        </p:nvGrpSpPr>
        <p:grpSpPr>
          <a:xfrm>
            <a:off x="512165" y="1622108"/>
            <a:ext cx="5948616" cy="843384"/>
            <a:chOff x="512165" y="1622108"/>
            <a:chExt cx="5948616" cy="843384"/>
          </a:xfrm>
        </p:grpSpPr>
        <p:sp>
          <p:nvSpPr>
            <p:cNvPr id="11" name="TextBox 11"/>
            <p:cNvSpPr txBox="1"/>
            <p:nvPr/>
          </p:nvSpPr>
          <p:spPr>
            <a:xfrm>
              <a:off x="512165" y="1730692"/>
              <a:ext cx="118669" cy="264033"/>
            </a:xfrm>
            <a:prstGeom prst="rect">
              <a:avLst/>
            </a:prstGeom>
            <a:noFill/>
            <a:ln>
              <a:noFill/>
            </a:ln>
          </p:spPr>
          <p:txBody>
            <a:bodyPr wrap="none" lIns="0" tIns="0" rIns="0" bIns="0" anchor="t" anchorCtr="0">
              <a:spAutoFit/>
            </a:bodyPr>
            <a:lstStyle/>
            <a:p>
              <a:pPr algn="ctr"/>
              <a:r>
                <a:rPr lang="zh-CN" sz="1350" b="1" dirty="0">
                  <a:solidFill>
                    <a:srgbClr val="FFFFFF"/>
                  </a:solidFill>
                  <a:latin typeface="+mn-lt"/>
                  <a:ea typeface="+mn-ea"/>
                  <a:cs typeface="+mn-cs"/>
                </a:rPr>
                <a:t>1</a:t>
              </a:r>
            </a:p>
          </p:txBody>
        </p:sp>
        <p:sp>
          <p:nvSpPr>
            <p:cNvPr id="12" name="TextBox 12"/>
            <p:cNvSpPr txBox="1"/>
            <p:nvPr/>
          </p:nvSpPr>
          <p:spPr>
            <a:xfrm>
              <a:off x="867918" y="1622108"/>
              <a:ext cx="1416139"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Physical prior branch</a:t>
              </a:r>
            </a:p>
          </p:txBody>
        </p:sp>
        <mc:AlternateContent xmlns:mc="http://schemas.openxmlformats.org/markup-compatibility/2006" xmlns:a14="http://schemas.microsoft.com/office/drawing/2010/main">
          <mc:Choice Requires="a14">
            <p:sp>
              <p:nvSpPr>
                <p:cNvPr id="13" name="TextBox 13"/>
                <p:cNvSpPr txBox="1"/>
                <p:nvPr/>
              </p:nvSpPr>
              <p:spPr>
                <a:xfrm>
                  <a:off x="869442" y="1968818"/>
                  <a:ext cx="5591339" cy="496674"/>
                </a:xfrm>
                <a:prstGeom prst="rect">
                  <a:avLst/>
                </a:prstGeom>
                <a:noFill/>
                <a:ln>
                  <a:noFill/>
                </a:ln>
              </p:spPr>
              <p:txBody>
                <a:bodyPr wrap="non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Builds a global prior matrix </a:t>
                  </a:r>
                  <a14:m>
                    <m:oMath xmlns:m="http://schemas.openxmlformats.org/officeDocument/2006/math">
                      <m:sSub>
                        <m:sSubPr>
                          <m:ctrlPr>
                            <a:rPr lang="en-US" altLang="zh-CN" sz="1350" i="1" dirty="0">
                              <a:solidFill>
                                <a:schemeClr val="dk1"/>
                              </a:solidFill>
                              <a:latin typeface="Cambria Math" panose="02040503050406030204" pitchFamily="18" charset="0"/>
                              <a:cs typeface="Cambria Math" panose="02040503050406030204" pitchFamily="18" charset="0"/>
                            </a:rPr>
                          </m:ctrlPr>
                        </m:sSubPr>
                        <m:e>
                          <m:r>
                            <a:rPr lang="en-US" altLang="zh-CN" sz="1350" i="1" dirty="0">
                              <a:solidFill>
                                <a:schemeClr val="dk1"/>
                              </a:solidFill>
                              <a:latin typeface="Cambria Math" panose="02040503050406030204" pitchFamily="18" charset="0"/>
                              <a:cs typeface="Cambria Math" panose="02040503050406030204" pitchFamily="18" charset="0"/>
                            </a:rPr>
                            <m:t>𝐴</m:t>
                          </m:r>
                        </m:e>
                        <m:sub>
                          <m:r>
                            <a:rPr lang="en-US" altLang="zh-CN" sz="1350" i="1" dirty="0">
                              <a:solidFill>
                                <a:schemeClr val="dk1"/>
                              </a:solidFill>
                              <a:latin typeface="Cambria Math" panose="02040503050406030204" pitchFamily="18" charset="0"/>
                              <a:cs typeface="Cambria Math" panose="02040503050406030204" pitchFamily="18" charset="0"/>
                            </a:rPr>
                            <m:t>𝑝𝑟𝑖𝑜𝑟</m:t>
                          </m:r>
                        </m:sub>
                      </m:sSub>
                    </m:oMath>
                  </a14:m>
                  <a:r>
                    <a:rPr lang="zh-CN" sz="1350" dirty="0">
                      <a:solidFill>
                        <a:schemeClr val="dk1"/>
                      </a:solidFill>
                      <a:latin typeface="+mn-ea"/>
                      <a:cs typeface="微软雅黑" panose="020B0503020204020204" charset="-122"/>
                    </a:rPr>
                    <a:t> from 10–20 electrode coordinates</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Closer electrodes get stronger connections</a:t>
                  </a:r>
                </a:p>
              </p:txBody>
            </p:sp>
          </mc:Choice>
          <mc:Fallback xmlns="">
            <p:sp>
              <p:nvSpPr>
                <p:cNvPr id="13" name="TextBox 13"/>
                <p:cNvSpPr txBox="1">
                  <a:spLocks noRot="1" noChangeAspect="1" noMove="1" noResize="1" noEditPoints="1" noAdjustHandles="1" noChangeArrowheads="1" noChangeShapeType="1" noTextEdit="1"/>
                </p:cNvSpPr>
                <p:nvPr/>
              </p:nvSpPr>
              <p:spPr>
                <a:xfrm>
                  <a:off x="869442" y="1968818"/>
                  <a:ext cx="5591339" cy="496674"/>
                </a:xfrm>
                <a:prstGeom prst="rect">
                  <a:avLst/>
                </a:prstGeom>
                <a:blipFill>
                  <a:blip r:embed="rId3"/>
                  <a:stretch>
                    <a:fillRect l="-1963" t="-6173" r="-872" b="-19753"/>
                  </a:stretch>
                </a:blipFill>
                <a:ln>
                  <a:noFill/>
                </a:ln>
              </p:spPr>
              <p:txBody>
                <a:bodyPr/>
                <a:lstStyle/>
                <a:p>
                  <a:r>
                    <a:rPr lang="zh-CN" altLang="en-US">
                      <a:noFill/>
                    </a:rPr>
                    <a:t> </a:t>
                  </a:r>
                </a:p>
              </p:txBody>
            </p:sp>
          </mc:Fallback>
        </mc:AlternateContent>
      </p:grpSp>
      <p:grpSp>
        <p:nvGrpSpPr>
          <p:cNvPr id="19" name="Group 19"/>
          <p:cNvGrpSpPr/>
          <p:nvPr/>
        </p:nvGrpSpPr>
        <p:grpSpPr>
          <a:xfrm>
            <a:off x="512165" y="2955608"/>
            <a:ext cx="7208165" cy="1073512"/>
            <a:chOff x="512165" y="2955608"/>
            <a:chExt cx="7208165" cy="1073512"/>
          </a:xfrm>
        </p:grpSpPr>
        <p:sp>
          <p:nvSpPr>
            <p:cNvPr id="16" name="TextBox 16"/>
            <p:cNvSpPr txBox="1"/>
            <p:nvPr/>
          </p:nvSpPr>
          <p:spPr>
            <a:xfrm>
              <a:off x="512165" y="3064192"/>
              <a:ext cx="118669" cy="264033"/>
            </a:xfrm>
            <a:prstGeom prst="rect">
              <a:avLst/>
            </a:prstGeom>
            <a:noFill/>
            <a:ln>
              <a:noFill/>
            </a:ln>
          </p:spPr>
          <p:txBody>
            <a:bodyPr wrap="none" lIns="0" tIns="0" rIns="0" bIns="0" anchor="t" anchorCtr="0">
              <a:spAutoFit/>
            </a:bodyPr>
            <a:lstStyle/>
            <a:p>
              <a:pPr algn="ctr"/>
              <a:r>
                <a:rPr lang="zh-CN" sz="1350" b="1" dirty="0">
                  <a:solidFill>
                    <a:srgbClr val="FFFFFF"/>
                  </a:solidFill>
                  <a:latin typeface="+mn-lt"/>
                  <a:ea typeface="+mn-ea"/>
                  <a:cs typeface="+mn-cs"/>
                </a:rPr>
                <a:t>2</a:t>
              </a:r>
            </a:p>
          </p:txBody>
        </p:sp>
        <p:sp>
          <p:nvSpPr>
            <p:cNvPr id="17" name="TextBox 17"/>
            <p:cNvSpPr txBox="1"/>
            <p:nvPr/>
          </p:nvSpPr>
          <p:spPr>
            <a:xfrm>
              <a:off x="867918" y="2955608"/>
              <a:ext cx="1416139"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Sample-specific correlation branch</a:t>
              </a:r>
            </a:p>
          </p:txBody>
        </p:sp>
        <mc:AlternateContent xmlns:mc="http://schemas.openxmlformats.org/markup-compatibility/2006" xmlns:a14="http://schemas.microsoft.com/office/drawing/2010/main">
          <mc:Choice Requires="a14">
            <p:sp>
              <p:nvSpPr>
                <p:cNvPr id="18" name="TextBox 18"/>
                <p:cNvSpPr txBox="1"/>
                <p:nvPr/>
              </p:nvSpPr>
              <p:spPr>
                <a:xfrm>
                  <a:off x="869315" y="3302318"/>
                  <a:ext cx="6851015" cy="726802"/>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L2-normalized features are projected and inner-producted into </a:t>
                  </a:r>
                  <a14:m>
                    <m:oMath xmlns:m="http://schemas.openxmlformats.org/officeDocument/2006/math">
                      <m:sSub>
                        <m:sSubPr>
                          <m:ctrlPr>
                            <a:rPr lang="en-US" altLang="zh-CN" sz="1350" i="1" dirty="0">
                              <a:solidFill>
                                <a:schemeClr val="dk1"/>
                              </a:solidFill>
                              <a:latin typeface="Cambria Math" panose="02040503050406030204" pitchFamily="18" charset="0"/>
                              <a:cs typeface="Cambria Math" panose="02040503050406030204" pitchFamily="18" charset="0"/>
                            </a:rPr>
                          </m:ctrlPr>
                        </m:sSubPr>
                        <m:e>
                          <m:r>
                            <a:rPr lang="en-US" altLang="zh-CN" sz="1350" i="1" dirty="0">
                              <a:solidFill>
                                <a:schemeClr val="dk1"/>
                              </a:solidFill>
                              <a:latin typeface="Cambria Math" panose="02040503050406030204" pitchFamily="18" charset="0"/>
                              <a:cs typeface="Cambria Math" panose="02040503050406030204" pitchFamily="18" charset="0"/>
                            </a:rPr>
                            <m:t>𝐴</m:t>
                          </m:r>
                        </m:e>
                        <m:sub>
                          <m:r>
                            <a:rPr lang="en-US" altLang="zh-CN" sz="1350" i="1" dirty="0">
                              <a:solidFill>
                                <a:schemeClr val="dk1"/>
                              </a:solidFill>
                              <a:latin typeface="Cambria Math" panose="02040503050406030204" pitchFamily="18" charset="0"/>
                              <a:cs typeface="Cambria Math" panose="02040503050406030204" pitchFamily="18" charset="0"/>
                            </a:rPr>
                            <m:t>𝑠𝑖𝑚</m:t>
                          </m:r>
                        </m:sub>
                      </m:sSub>
                    </m:oMath>
                  </a14:m>
                  <a:br>
                    <a:rPr dirty="0">
                      <a:latin typeface="+mn-ea"/>
                    </a:rPr>
                  </a:br>
                  <a:r>
                    <a:rPr lang="zh-CN" sz="1350" dirty="0">
                      <a:solidFill>
                        <a:schemeClr val="dk1"/>
                      </a:solidFill>
                      <a:latin typeface="+mn-ea"/>
                      <a:cs typeface="微软雅黑" panose="020B0503020204020204" charset="-122"/>
                    </a:rPr>
                    <a:t>Positive correlations are kept and multiplied by a learnable mask M to get </a:t>
                  </a:r>
                  <a14:m>
                    <m:oMath xmlns:m="http://schemas.openxmlformats.org/officeDocument/2006/math">
                      <m:sSub>
                        <m:sSubPr>
                          <m:ctrlPr>
                            <a:rPr lang="en-US" altLang="zh-CN" sz="1350" i="1" dirty="0">
                              <a:solidFill>
                                <a:schemeClr val="dk1"/>
                              </a:solidFill>
                              <a:latin typeface="Cambria Math" panose="02040503050406030204" pitchFamily="18" charset="0"/>
                              <a:cs typeface="Cambria Math" panose="02040503050406030204" pitchFamily="18" charset="0"/>
                            </a:rPr>
                          </m:ctrlPr>
                        </m:sSubPr>
                        <m:e>
                          <m:r>
                            <a:rPr lang="en-US" altLang="zh-CN" sz="1350" i="1" dirty="0">
                              <a:solidFill>
                                <a:schemeClr val="dk1"/>
                              </a:solidFill>
                              <a:latin typeface="Cambria Math" panose="02040503050406030204" pitchFamily="18" charset="0"/>
                              <a:cs typeface="Cambria Math" panose="02040503050406030204" pitchFamily="18" charset="0"/>
                            </a:rPr>
                            <m:t>𝐴</m:t>
                          </m:r>
                        </m:e>
                        <m:sub>
                          <m:r>
                            <a:rPr lang="en-US" altLang="zh-CN" sz="1350" i="1" dirty="0">
                              <a:solidFill>
                                <a:schemeClr val="dk1"/>
                              </a:solidFill>
                              <a:latin typeface="Cambria Math" panose="02040503050406030204" pitchFamily="18" charset="0"/>
                              <a:cs typeface="Cambria Math" panose="02040503050406030204" pitchFamily="18" charset="0"/>
                            </a:rPr>
                            <m:t>𝑠𝑢𝑏</m:t>
                          </m:r>
                        </m:sub>
                      </m:sSub>
                    </m:oMath>
                  </a14:m>
                  <a:br>
                    <a:rPr dirty="0">
                      <a:latin typeface="+mn-ea"/>
                    </a:rPr>
                  </a:br>
                  <a:r>
                    <a:rPr lang="zh-CN" sz="1350" dirty="0">
                      <a:solidFill>
                        <a:schemeClr val="dk1"/>
                      </a:solidFill>
                      <a:latin typeface="+mn-ea"/>
                      <a:cs typeface="微软雅黑" panose="020B0503020204020204" charset="-122"/>
                    </a:rPr>
                    <a:t>Captures data-driven, individualized connectivity</a:t>
                  </a:r>
                </a:p>
              </p:txBody>
            </p:sp>
          </mc:Choice>
          <mc:Fallback xmlns="">
            <p:sp>
              <p:nvSpPr>
                <p:cNvPr id="18" name="TextBox 18"/>
                <p:cNvSpPr txBox="1">
                  <a:spLocks noRot="1" noChangeAspect="1" noMove="1" noResize="1" noEditPoints="1" noAdjustHandles="1" noChangeArrowheads="1" noChangeShapeType="1" noTextEdit="1"/>
                </p:cNvSpPr>
                <p:nvPr/>
              </p:nvSpPr>
              <p:spPr>
                <a:xfrm>
                  <a:off x="869315" y="3302318"/>
                  <a:ext cx="6851015" cy="726802"/>
                </a:xfrm>
                <a:prstGeom prst="rect">
                  <a:avLst/>
                </a:prstGeom>
                <a:blipFill>
                  <a:blip r:embed="rId4"/>
                  <a:stretch>
                    <a:fillRect l="-1603" t="-5882" b="-12605"/>
                  </a:stretch>
                </a:blipFill>
                <a:ln>
                  <a:noFill/>
                </a:ln>
              </p:spPr>
              <p:txBody>
                <a:bodyPr/>
                <a:lstStyle/>
                <a:p>
                  <a:r>
                    <a:rPr lang="zh-CN" altLang="en-US">
                      <a:noFill/>
                    </a:rPr>
                    <a:t> </a:t>
                  </a:r>
                </a:p>
              </p:txBody>
            </p:sp>
          </mc:Fallback>
        </mc:AlternateContent>
      </p:grpSp>
      <p:grpSp>
        <p:nvGrpSpPr>
          <p:cNvPr id="24" name="Group 24"/>
          <p:cNvGrpSpPr/>
          <p:nvPr/>
        </p:nvGrpSpPr>
        <p:grpSpPr>
          <a:xfrm>
            <a:off x="512165" y="4474845"/>
            <a:ext cx="8033665" cy="1342752"/>
            <a:chOff x="512165" y="4479608"/>
            <a:chExt cx="8033665" cy="1342752"/>
          </a:xfrm>
        </p:grpSpPr>
        <p:sp>
          <p:nvSpPr>
            <p:cNvPr id="21" name="TextBox 21"/>
            <p:cNvSpPr txBox="1"/>
            <p:nvPr/>
          </p:nvSpPr>
          <p:spPr>
            <a:xfrm>
              <a:off x="512165" y="4588192"/>
              <a:ext cx="118669" cy="264033"/>
            </a:xfrm>
            <a:prstGeom prst="rect">
              <a:avLst/>
            </a:prstGeom>
            <a:noFill/>
            <a:ln>
              <a:noFill/>
            </a:ln>
          </p:spPr>
          <p:txBody>
            <a:bodyPr wrap="none" lIns="0" tIns="0" rIns="0" bIns="0" anchor="t" anchorCtr="0">
              <a:spAutoFit/>
            </a:bodyPr>
            <a:lstStyle/>
            <a:p>
              <a:pPr algn="ctr"/>
              <a:r>
                <a:rPr lang="zh-CN" sz="1350" b="1" dirty="0">
                  <a:solidFill>
                    <a:srgbClr val="FFFFFF"/>
                  </a:solidFill>
                  <a:latin typeface="+mn-lt"/>
                  <a:ea typeface="+mn-ea"/>
                  <a:cs typeface="+mn-cs"/>
                </a:rPr>
                <a:t>3</a:t>
              </a:r>
            </a:p>
          </p:txBody>
        </p:sp>
        <p:sp>
          <p:nvSpPr>
            <p:cNvPr id="22" name="TextBox 22"/>
            <p:cNvSpPr txBox="1"/>
            <p:nvPr/>
          </p:nvSpPr>
          <p:spPr>
            <a:xfrm>
              <a:off x="867918" y="4479608"/>
              <a:ext cx="1416139"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Fusion and normalization</a:t>
              </a:r>
            </a:p>
          </p:txBody>
        </p:sp>
        <mc:AlternateContent xmlns:mc="http://schemas.openxmlformats.org/markup-compatibility/2006" xmlns:a14="http://schemas.microsoft.com/office/drawing/2010/main">
          <mc:Choice Requires="a14">
            <p:sp>
              <p:nvSpPr>
                <p:cNvPr id="23" name="TextBox 23"/>
                <p:cNvSpPr txBox="1"/>
                <p:nvPr/>
              </p:nvSpPr>
              <p:spPr>
                <a:xfrm>
                  <a:off x="869315" y="4826318"/>
                  <a:ext cx="7676515" cy="996042"/>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Branches are fused with a learnable scalar </a:t>
                  </a:r>
                  <a14:m>
                    <m:oMath xmlns:m="http://schemas.openxmlformats.org/officeDocument/2006/math">
                      <m:r>
                        <m:rPr>
                          <m:sty m:val="p"/>
                        </m:rPr>
                        <a:rPr lang="en-US" altLang="zh-CN" sz="1350" dirty="0">
                          <a:solidFill>
                            <a:schemeClr val="dk1"/>
                          </a:solidFill>
                          <a:latin typeface="Cambria Math" panose="02040503050406030204" pitchFamily="18" charset="0"/>
                          <a:cs typeface="Cambria Math" panose="02040503050406030204" pitchFamily="18" charset="0"/>
                        </a:rPr>
                        <m:t>λ</m:t>
                      </m:r>
                    </m:oMath>
                  </a14:m>
                  <a:r>
                    <a:rPr lang="zh-CN" sz="1350" dirty="0">
                      <a:solidFill>
                        <a:schemeClr val="dk1"/>
                      </a:solidFill>
                      <a:latin typeface="+mn-ea"/>
                      <a:cs typeface="微软雅黑" panose="020B0503020204020204" charset="-122"/>
                    </a:rPr>
                    <a:t> and </a:t>
                  </a:r>
                </a:p>
                <a:p>
                  <a:pPr algn="l">
                    <a:lnSpc>
                      <a:spcPct val="120000"/>
                    </a:lnSpc>
                  </a:pPr>
                  <a:r>
                    <a:rPr lang="zh-CN" sz="1350" dirty="0">
                      <a:solidFill>
                        <a:schemeClr val="dk1"/>
                      </a:solidFill>
                      <a:latin typeface="+mn-ea"/>
                      <a:cs typeface="微软雅黑" panose="020B0503020204020204" charset="-122"/>
                    </a:rPr>
                    <a:t>symmetrically normalized with self-loops</a:t>
                  </a:r>
                  <a:br>
                    <a:rPr dirty="0">
                      <a:latin typeface="+mn-ea"/>
                    </a:rPr>
                  </a:br>
                  <a:r>
                    <a:rPr lang="zh-CN" sz="1350" dirty="0">
                      <a:solidFill>
                        <a:schemeClr val="dk1"/>
                      </a:solidFill>
                      <a:latin typeface="+mn-ea"/>
                      <a:cs typeface="微软雅黑" panose="020B0503020204020204" charset="-122"/>
                    </a:rPr>
                    <a:t>Produces the final adjacency matrix </a:t>
                  </a:r>
                  <a14:m>
                    <m:oMath xmlns:m="http://schemas.openxmlformats.org/officeDocument/2006/math">
                      <m:sSub>
                        <m:sSubPr>
                          <m:ctrlPr>
                            <a:rPr lang="en-US" altLang="zh-CN" sz="1350" i="1" dirty="0">
                              <a:solidFill>
                                <a:schemeClr val="dk1"/>
                              </a:solidFill>
                              <a:latin typeface="Cambria Math" panose="02040503050406030204" pitchFamily="18" charset="0"/>
                              <a:cs typeface="Cambria Math" panose="02040503050406030204" pitchFamily="18" charset="0"/>
                            </a:rPr>
                          </m:ctrlPr>
                        </m:sSubPr>
                        <m:e>
                          <m:r>
                            <a:rPr lang="en-US" altLang="zh-CN" sz="1350" i="1" dirty="0">
                              <a:solidFill>
                                <a:schemeClr val="dk1"/>
                              </a:solidFill>
                              <a:latin typeface="Cambria Math" panose="02040503050406030204" pitchFamily="18" charset="0"/>
                              <a:cs typeface="Cambria Math" panose="02040503050406030204" pitchFamily="18" charset="0"/>
                            </a:rPr>
                            <m:t>𝐴</m:t>
                          </m:r>
                        </m:e>
                        <m:sub>
                          <m:r>
                            <a:rPr lang="en-US" altLang="zh-CN" sz="1350" i="1" dirty="0">
                              <a:solidFill>
                                <a:schemeClr val="dk1"/>
                              </a:solidFill>
                              <a:latin typeface="Cambria Math" panose="02040503050406030204" pitchFamily="18" charset="0"/>
                              <a:cs typeface="Cambria Math" panose="02040503050406030204" pitchFamily="18" charset="0"/>
                            </a:rPr>
                            <m:t>𝑓𝑢𝑠𝑖𝑜𝑛</m:t>
                          </m:r>
                        </m:sub>
                      </m:sSub>
                    </m:oMath>
                  </a14:m>
                  <a:r>
                    <a:rPr lang="zh-CN" sz="1350" dirty="0">
                      <a:solidFill>
                        <a:schemeClr val="dk1"/>
                      </a:solidFill>
                      <a:latin typeface="+mn-ea"/>
                      <a:cs typeface="微软雅黑" panose="020B0503020204020204" charset="-122"/>
                    </a:rPr>
                    <a:t> with L2 regularization </a:t>
                  </a:r>
                </a:p>
                <a:p>
                  <a:pPr algn="l">
                    <a:lnSpc>
                      <a:spcPct val="120000"/>
                    </a:lnSpc>
                  </a:pPr>
                  <a:r>
                    <a:rPr lang="zh-CN" sz="1350" dirty="0">
                      <a:solidFill>
                        <a:schemeClr val="dk1"/>
                      </a:solidFill>
                      <a:latin typeface="+mn-ea"/>
                      <a:cs typeface="微软雅黑" panose="020B0503020204020204" charset="-122"/>
                    </a:rPr>
                    <a:t>on SAGC parametersto prevent overfitting</a:t>
                  </a:r>
                </a:p>
              </p:txBody>
            </p:sp>
          </mc:Choice>
          <mc:Fallback xmlns="">
            <p:sp>
              <p:nvSpPr>
                <p:cNvPr id="23" name="TextBox 23"/>
                <p:cNvSpPr txBox="1">
                  <a:spLocks noRot="1" noChangeAspect="1" noMove="1" noResize="1" noEditPoints="1" noAdjustHandles="1" noChangeArrowheads="1" noChangeShapeType="1" noTextEdit="1"/>
                </p:cNvSpPr>
                <p:nvPr/>
              </p:nvSpPr>
              <p:spPr>
                <a:xfrm>
                  <a:off x="869315" y="4826318"/>
                  <a:ext cx="7676515" cy="996042"/>
                </a:xfrm>
                <a:prstGeom prst="rect">
                  <a:avLst/>
                </a:prstGeom>
                <a:blipFill>
                  <a:blip r:embed="rId5"/>
                  <a:stretch>
                    <a:fillRect l="-1430" t="-4294" b="-9202"/>
                  </a:stretch>
                </a:blipFill>
                <a:ln>
                  <a:noFill/>
                </a:ln>
              </p:spPr>
              <p:txBody>
                <a:bodyPr/>
                <a:lstStyle/>
                <a:p>
                  <a:r>
                    <a:rPr lang="zh-CN" altLang="en-US">
                      <a:noFill/>
                    </a:rPr>
                    <a:t> </a:t>
                  </a:r>
                </a:p>
              </p:txBody>
            </p:sp>
          </mc:Fallback>
        </mc:AlternateContent>
      </p:grpSp>
      <p:sp>
        <p:nvSpPr>
          <p:cNvPr id="26" name="TextBox 26"/>
          <p:cNvSpPr txBox="1"/>
          <p:nvPr/>
        </p:nvSpPr>
        <p:spPr>
          <a:xfrm>
            <a:off x="8095935" y="1810385"/>
            <a:ext cx="1181990"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微软雅黑" panose="020B0503020204020204" charset="-122"/>
                <a:ea typeface="微软雅黑" panose="020B0503020204020204" charset="-122"/>
                <a:cs typeface="微软雅黑" panose="020B0503020204020204" charset="-122"/>
              </a:rPr>
              <a:t>Physical prior</a:t>
            </a:r>
          </a:p>
        </p:txBody>
      </p:sp>
      <mc:AlternateContent xmlns:mc="http://schemas.openxmlformats.org/markup-compatibility/2006" xmlns:a14="http://schemas.microsoft.com/office/drawing/2010/main">
        <mc:Choice Requires="a14">
          <p:sp>
            <p:nvSpPr>
              <p:cNvPr id="27" name="formula-prior"/>
              <p:cNvSpPr txBox="1">
                <a:spLocks noGrp="1"/>
              </p:cNvSpPr>
              <p:nvPr/>
            </p:nvSpPr>
            <p:spPr>
              <a:xfrm>
                <a:off x="8102920" y="2051050"/>
                <a:ext cx="3907625" cy="666750"/>
              </a:xfrm>
              <a:prstGeom prst="rect">
                <a:avLst/>
              </a:prstGeom>
              <a:noFill/>
              <a:ln>
                <a:noFill/>
              </a:ln>
            </p:spPr>
            <p:txBody>
              <a:bodyPr wrap="none" lIns="0" tIns="0" rIns="0" bIns="0" anchor="ctr">
                <a:normAutofit fontScale="85000" lnSpcReduction="10000"/>
              </a:bodyPr>
              <a:lstStyle/>
              <a:p>
                <a:pPr algn="l"/>
                <a14:m>
                  <m:oMathPara xmlns:m="http://schemas.openxmlformats.org/officeDocument/2006/math">
                    <m:oMathParaPr>
                      <m:jc m:val="left"/>
                    </m:oMathParaPr>
                    <m:oMath>
                      <m:sSub>
                        <m:sSubPr>
                          <m:ctrlPr>
                            <a:rPr lang="zh-CN" altLang="ar-AE" sz="1800" dirty="0">
                              <a:solidFill>
                                <a:schemeClr val="tx1"/>
                              </a:solidFill>
                              <a:latin typeface="Cambria Math" panose="02040503050406030204"/>
                              <a:ea typeface="Cambria Math" panose="02040503050406030204"/>
                              <a:cs typeface="Cambria Math" panose="02040503050406030204"/>
                            </a:rPr>
                          </m:ctrlPr>
                        </m:sSubPr>
                        <m:e>
                          <m:r>
                            <a:rPr lang="zh-CN" altLang="ar-AE" sz="1800" dirty="0">
                              <a:solidFill>
                                <a:schemeClr val="tx1"/>
                              </a:solidFill>
                              <a:latin typeface="Cambria Math" panose="02040503050406030204"/>
                              <a:ea typeface="Cambria Math" panose="02040503050406030204"/>
                              <a:cs typeface="Cambria Math" panose="02040503050406030204"/>
                            </a:rPr>
                            <m:t>𝐴</m:t>
                          </m:r>
                        </m:e>
                        <m:sub>
                          <m:r>
                            <a:rPr lang="zh-CN" altLang="ar-AE" sz="1800" dirty="0">
                              <a:solidFill>
                                <a:schemeClr val="tx1"/>
                              </a:solidFill>
                              <a:latin typeface="Cambria Math" panose="02040503050406030204"/>
                              <a:ea typeface="Cambria Math" panose="02040503050406030204"/>
                              <a:cs typeface="Cambria Math" panose="02040503050406030204"/>
                            </a:rPr>
                            <m:t>𝑝𝑟𝑖𝑜𝑟</m:t>
                          </m:r>
                        </m:sub>
                      </m:sSub>
                      <m:d>
                        <m:dPr>
                          <m:ctrlPr>
                            <a:rPr lang="zh-CN" altLang="ar-AE" sz="1800" dirty="0">
                              <a:solidFill>
                                <a:schemeClr val="tx1"/>
                              </a:solidFill>
                              <a:latin typeface="Cambria Math" panose="02040503050406030204"/>
                              <a:ea typeface="Cambria Math" panose="02040503050406030204"/>
                              <a:cs typeface="Cambria Math" panose="02040503050406030204"/>
                            </a:rPr>
                          </m:ctrlPr>
                        </m:dPr>
                        <m:e>
                          <m:r>
                            <a:rPr lang="zh-CN" altLang="ar-AE" sz="1800" dirty="0">
                              <a:solidFill>
                                <a:schemeClr val="tx1"/>
                              </a:solidFill>
                              <a:latin typeface="Cambria Math" panose="02040503050406030204"/>
                              <a:ea typeface="Cambria Math" panose="02040503050406030204"/>
                              <a:cs typeface="Cambria Math" panose="02040503050406030204"/>
                            </a:rPr>
                            <m:t>𝑖</m:t>
                          </m:r>
                          <m:r>
                            <a:rPr lang="ar-AE" altLang="zh-CN" sz="1800" dirty="0">
                              <a:solidFill>
                                <a:schemeClr val="tx1"/>
                              </a:solidFill>
                              <a:latin typeface="Cambria Math" panose="02040503050406030204"/>
                              <a:ea typeface="Cambria Math" panose="02040503050406030204"/>
                              <a:cs typeface="Cambria Math" panose="02040503050406030204"/>
                            </a:rPr>
                            <m:t>,</m:t>
                          </m:r>
                          <m:r>
                            <a:rPr lang="zh-CN" altLang="ar-AE" sz="1800" dirty="0">
                              <a:solidFill>
                                <a:schemeClr val="tx1"/>
                              </a:solidFill>
                              <a:latin typeface="Cambria Math" panose="02040503050406030204"/>
                              <a:ea typeface="Cambria Math" panose="02040503050406030204"/>
                              <a:cs typeface="Cambria Math" panose="02040503050406030204"/>
                            </a:rPr>
                            <m:t>𝑗</m:t>
                          </m:r>
                        </m:e>
                      </m:d>
                      <m:r>
                        <a:rPr lang="ar-AE" altLang="zh-CN" sz="1800" dirty="0">
                          <a:solidFill>
                            <a:schemeClr val="tx1"/>
                          </a:solidFill>
                          <a:latin typeface="Cambria Math" panose="02040503050406030204"/>
                          <a:ea typeface="Cambria Math" panose="02040503050406030204"/>
                          <a:cs typeface="Cambria Math" panose="02040503050406030204"/>
                        </a:rPr>
                        <m:t>=</m:t>
                      </m:r>
                      <m:func>
                        <m:funcPr>
                          <m:ctrlPr>
                            <a:rPr lang="en-US" altLang="zh-CN" sz="1800" dirty="0">
                              <a:solidFill>
                                <a:schemeClr val="tx1"/>
                              </a:solidFill>
                              <a:latin typeface="Cambria Math" panose="02040503050406030204"/>
                              <a:ea typeface="Cambria Math" panose="02040503050406030204"/>
                              <a:cs typeface="Cambria Math" panose="02040503050406030204"/>
                            </a:rPr>
                          </m:ctrlPr>
                        </m:funcPr>
                        <m:fName>
                          <m:r>
                            <m:rPr>
                              <m:sty m:val="p"/>
                            </m:rPr>
                            <a:rPr lang="en-US" altLang="zh-CN" sz="1800" dirty="0">
                              <a:solidFill>
                                <a:schemeClr val="tx1"/>
                              </a:solidFill>
                              <a:latin typeface="Cambria Math" panose="02040503050406030204"/>
                              <a:ea typeface="Cambria Math" panose="02040503050406030204"/>
                              <a:cs typeface="Cambria Math" panose="02040503050406030204"/>
                            </a:rPr>
                            <m:t>min</m:t>
                          </m:r>
                        </m:fName>
                        <m:e>
                          <m:d>
                            <m:dPr>
                              <m:ctrlPr>
                                <a:rPr lang="ar-AE" altLang="zh-CN" sz="1800" dirty="0">
                                  <a:solidFill>
                                    <a:schemeClr val="tx1"/>
                                  </a:solidFill>
                                  <a:latin typeface="Cambria Math" panose="02040503050406030204"/>
                                  <a:ea typeface="Cambria Math" panose="02040503050406030204"/>
                                  <a:cs typeface="Cambria Math" panose="02040503050406030204"/>
                                </a:rPr>
                              </m:ctrlPr>
                            </m:dPr>
                            <m:e>
                              <m:r>
                                <a:rPr lang="ar-AE" altLang="zh-CN" sz="1800" dirty="0">
                                  <a:solidFill>
                                    <a:schemeClr val="tx1"/>
                                  </a:solidFill>
                                  <a:latin typeface="Cambria Math" panose="02040503050406030204"/>
                                  <a:ea typeface="Cambria Math" panose="02040503050406030204"/>
                                  <a:cs typeface="Cambria Math" panose="02040503050406030204"/>
                                </a:rPr>
                                <m:t>1,</m:t>
                              </m:r>
                              <m:func>
                                <m:funcPr>
                                  <m:ctrlPr>
                                    <a:rPr lang="en-US" altLang="zh-CN" sz="1800" dirty="0">
                                      <a:solidFill>
                                        <a:schemeClr val="tx1"/>
                                      </a:solidFill>
                                      <a:latin typeface="Cambria Math" panose="02040503050406030204"/>
                                      <a:ea typeface="Cambria Math" panose="02040503050406030204"/>
                                      <a:cs typeface="Cambria Math" panose="02040503050406030204"/>
                                    </a:rPr>
                                  </m:ctrlPr>
                                </m:funcPr>
                                <m:fName>
                                  <m:r>
                                    <m:rPr>
                                      <m:sty m:val="p"/>
                                    </m:rPr>
                                    <a:rPr lang="en-US" altLang="zh-CN" sz="1800" dirty="0">
                                      <a:solidFill>
                                        <a:schemeClr val="tx1"/>
                                      </a:solidFill>
                                      <a:latin typeface="Cambria Math" panose="02040503050406030204"/>
                                      <a:ea typeface="Cambria Math" panose="02040503050406030204"/>
                                      <a:cs typeface="Cambria Math" panose="02040503050406030204"/>
                                    </a:rPr>
                                    <m:t>max</m:t>
                                  </m:r>
                                </m:fName>
                                <m:e>
                                  <m:d>
                                    <m:dPr>
                                      <m:ctrlPr>
                                        <a:rPr lang="ar-AE" altLang="zh-CN" sz="1800" dirty="0">
                                          <a:solidFill>
                                            <a:schemeClr val="tx1"/>
                                          </a:solidFill>
                                          <a:latin typeface="Cambria Math" panose="02040503050406030204"/>
                                          <a:ea typeface="Cambria Math" panose="02040503050406030204"/>
                                          <a:cs typeface="Cambria Math" panose="02040503050406030204"/>
                                        </a:rPr>
                                      </m:ctrlPr>
                                    </m:dPr>
                                    <m:e>
                                      <m:r>
                                        <a:rPr lang="ar-AE" altLang="zh-CN" sz="1800" dirty="0">
                                          <a:solidFill>
                                            <a:schemeClr val="tx1"/>
                                          </a:solidFill>
                                          <a:latin typeface="Cambria Math" panose="02040503050406030204"/>
                                          <a:ea typeface="Cambria Math" panose="02040503050406030204"/>
                                          <a:cs typeface="Cambria Math" panose="02040503050406030204"/>
                                        </a:rPr>
                                        <m:t>0.1,</m:t>
                                      </m:r>
                                      <m:f>
                                        <m:fPr>
                                          <m:ctrlPr>
                                            <a:rPr lang="zh-CN" altLang="ar-AE" sz="1800" dirty="0">
                                              <a:solidFill>
                                                <a:schemeClr val="tx1"/>
                                              </a:solidFill>
                                              <a:latin typeface="Cambria Math" panose="02040503050406030204"/>
                                              <a:ea typeface="Cambria Math" panose="02040503050406030204"/>
                                              <a:cs typeface="Cambria Math" panose="02040503050406030204"/>
                                            </a:rPr>
                                          </m:ctrlPr>
                                        </m:fPr>
                                        <m:num>
                                          <m:r>
                                            <a:rPr lang="zh-CN" altLang="ar-AE" sz="1800" dirty="0">
                                              <a:solidFill>
                                                <a:schemeClr val="tx1"/>
                                              </a:solidFill>
                                              <a:latin typeface="Cambria Math" panose="02040503050406030204"/>
                                              <a:ea typeface="Cambria Math" panose="02040503050406030204"/>
                                              <a:cs typeface="Cambria Math" panose="02040503050406030204"/>
                                            </a:rPr>
                                            <m:t>𝛿</m:t>
                                          </m:r>
                                        </m:num>
                                        <m:den>
                                          <m:sSubSup>
                                            <m:sSubSupPr>
                                              <m:ctrlPr>
                                                <a:rPr lang="zh-CN" altLang="ar-AE" sz="1800" dirty="0">
                                                  <a:solidFill>
                                                    <a:schemeClr val="tx1"/>
                                                  </a:solidFill>
                                                  <a:latin typeface="Cambria Math" panose="02040503050406030204"/>
                                                  <a:ea typeface="Cambria Math" panose="02040503050406030204"/>
                                                  <a:cs typeface="Cambria Math" panose="02040503050406030204"/>
                                                </a:rPr>
                                              </m:ctrlPr>
                                            </m:sSubSupPr>
                                            <m:e>
                                              <m:r>
                                                <a:rPr lang="zh-CN" altLang="ar-AE" sz="1800" dirty="0">
                                                  <a:solidFill>
                                                    <a:schemeClr val="tx1"/>
                                                  </a:solidFill>
                                                  <a:latin typeface="Cambria Math" panose="02040503050406030204"/>
                                                  <a:ea typeface="Cambria Math" panose="02040503050406030204"/>
                                                  <a:cs typeface="Cambria Math" panose="02040503050406030204"/>
                                                </a:rPr>
                                                <m:t>𝑑</m:t>
                                              </m:r>
                                            </m:e>
                                            <m:sub>
                                              <m:r>
                                                <a:rPr lang="zh-CN" altLang="ar-AE" sz="1800" dirty="0">
                                                  <a:solidFill>
                                                    <a:schemeClr val="tx1"/>
                                                  </a:solidFill>
                                                  <a:latin typeface="Cambria Math" panose="02040503050406030204"/>
                                                  <a:ea typeface="Cambria Math" panose="02040503050406030204"/>
                                                  <a:cs typeface="Cambria Math" panose="02040503050406030204"/>
                                                </a:rPr>
                                                <m:t>𝑖𝑗</m:t>
                                              </m:r>
                                            </m:sub>
                                            <m:sup>
                                              <m:r>
                                                <a:rPr lang="ar-AE" altLang="zh-CN" sz="1800" dirty="0">
                                                  <a:solidFill>
                                                    <a:schemeClr val="tx1"/>
                                                  </a:solidFill>
                                                  <a:latin typeface="Cambria Math" panose="02040503050406030204"/>
                                                  <a:ea typeface="Cambria Math" panose="02040503050406030204"/>
                                                  <a:cs typeface="Cambria Math" panose="02040503050406030204"/>
                                                </a:rPr>
                                                <m:t>2</m:t>
                                              </m:r>
                                            </m:sup>
                                          </m:sSubSup>
                                        </m:den>
                                      </m:f>
                                    </m:e>
                                  </m:d>
                                </m:e>
                              </m:func>
                            </m:e>
                          </m:d>
                        </m:e>
                      </m:func>
                    </m:oMath>
                  </m:oMathPara>
                </a14:m>
                <a:endParaRPr lang="ar-AE" dirty="0">
                  <a:solidFill>
                    <a:schemeClr val="tx1"/>
                  </a:solidFill>
                </a:endParaRPr>
              </a:p>
            </p:txBody>
          </p:sp>
        </mc:Choice>
        <mc:Fallback xmlns="">
          <p:sp>
            <p:nvSpPr>
              <p:cNvPr id="27" name="formula-prior"/>
              <p:cNvSpPr txBox="1">
                <a:spLocks noGrp="1" noRot="1" noChangeAspect="1" noMove="1" noResize="1" noEditPoints="1" noAdjustHandles="1" noChangeArrowheads="1" noChangeShapeType="1" noTextEdit="1"/>
              </p:cNvSpPr>
              <p:nvPr/>
            </p:nvSpPr>
            <p:spPr>
              <a:xfrm>
                <a:off x="8102920" y="2051050"/>
                <a:ext cx="3907625" cy="666750"/>
              </a:xfrm>
              <a:prstGeom prst="rect">
                <a:avLst/>
              </a:prstGeom>
              <a:blipFill>
                <a:blip r:embed="rId6"/>
                <a:stretch>
                  <a:fillRect/>
                </a:stretch>
              </a:blipFill>
              <a:ln>
                <a:noFill/>
              </a:ln>
            </p:spPr>
            <p:txBody>
              <a:bodyPr/>
              <a:lstStyle/>
              <a:p>
                <a:r>
                  <a:rPr lang="zh-CN" altLang="en-US">
                    <a:noFill/>
                  </a:rPr>
                  <a:t> </a:t>
                </a:r>
              </a:p>
            </p:txBody>
          </p:sp>
        </mc:Fallback>
      </mc:AlternateContent>
      <p:sp>
        <p:nvSpPr>
          <p:cNvPr id="28" name="TextBox 28"/>
          <p:cNvSpPr txBox="1"/>
          <p:nvPr/>
        </p:nvSpPr>
        <p:spPr>
          <a:xfrm>
            <a:off x="8095935" y="2810510"/>
            <a:ext cx="1643848"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微软雅黑" panose="020B0503020204020204" charset="-122"/>
                <a:ea typeface="微软雅黑" panose="020B0503020204020204" charset="-122"/>
                <a:cs typeface="微软雅黑" panose="020B0503020204020204" charset="-122"/>
              </a:rPr>
              <a:t>Sample correlation</a:t>
            </a:r>
          </a:p>
        </p:txBody>
      </p:sp>
      <mc:AlternateContent xmlns:mc="http://schemas.openxmlformats.org/markup-compatibility/2006" xmlns:a14="http://schemas.microsoft.com/office/drawing/2010/main">
        <mc:Choice Requires="a14">
          <p:sp>
            <p:nvSpPr>
              <p:cNvPr id="29" name="formula-sim"/>
              <p:cNvSpPr txBox="1">
                <a:spLocks noGrp="1"/>
              </p:cNvSpPr>
              <p:nvPr/>
            </p:nvSpPr>
            <p:spPr>
              <a:xfrm>
                <a:off x="8102920" y="3051175"/>
                <a:ext cx="3937280" cy="6667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sSub>
                        <m:sSubPr>
                          <m:ctrlPr>
                            <a:rPr lang="zh-CN" altLang="ar-AE" sz="1800" dirty="0">
                              <a:solidFill>
                                <a:schemeClr val="tx1"/>
                              </a:solidFill>
                              <a:latin typeface="Cambria Math" panose="02040503050406030204"/>
                              <a:ea typeface="Cambria Math" panose="02040503050406030204"/>
                              <a:cs typeface="Cambria Math" panose="02040503050406030204"/>
                            </a:rPr>
                          </m:ctrlPr>
                        </m:sSubPr>
                        <m:e>
                          <m:r>
                            <a:rPr lang="zh-CN" altLang="ar-AE" sz="1800" dirty="0">
                              <a:solidFill>
                                <a:schemeClr val="tx1"/>
                              </a:solidFill>
                              <a:latin typeface="Cambria Math" panose="02040503050406030204"/>
                              <a:ea typeface="Cambria Math" panose="02040503050406030204"/>
                              <a:cs typeface="Cambria Math" panose="02040503050406030204"/>
                            </a:rPr>
                            <m:t>𝐴</m:t>
                          </m:r>
                        </m:e>
                        <m:sub>
                          <m:r>
                            <a:rPr lang="zh-CN" altLang="ar-AE" sz="1800" dirty="0">
                              <a:solidFill>
                                <a:schemeClr val="tx1"/>
                              </a:solidFill>
                              <a:latin typeface="Cambria Math" panose="02040503050406030204"/>
                              <a:ea typeface="Cambria Math" panose="02040503050406030204"/>
                              <a:cs typeface="Cambria Math" panose="02040503050406030204"/>
                            </a:rPr>
                            <m:t>𝑠𝑖𝑚</m:t>
                          </m:r>
                        </m:sub>
                      </m:sSub>
                      <m:r>
                        <a:rPr lang="ar-AE" altLang="zh-CN" sz="1800" dirty="0">
                          <a:solidFill>
                            <a:schemeClr val="tx1"/>
                          </a:solidFill>
                          <a:latin typeface="Cambria Math" panose="02040503050406030204"/>
                          <a:ea typeface="Cambria Math" panose="02040503050406030204"/>
                          <a:cs typeface="Cambria Math" panose="02040503050406030204"/>
                        </a:rPr>
                        <m:t>=</m:t>
                      </m:r>
                      <m:acc>
                        <m:accPr>
                          <m:chr m:val="̅"/>
                          <m:ctrlPr>
                            <a:rPr lang="zh-CN" altLang="ar-AE" sz="1800" dirty="0">
                              <a:solidFill>
                                <a:schemeClr val="tx1"/>
                              </a:solidFill>
                              <a:latin typeface="Cambria Math" panose="02040503050406030204"/>
                              <a:ea typeface="Cambria Math" panose="02040503050406030204"/>
                              <a:cs typeface="Cambria Math" panose="02040503050406030204"/>
                            </a:rPr>
                          </m:ctrlPr>
                        </m:accPr>
                        <m:e>
                          <m:r>
                            <a:rPr lang="zh-CN" altLang="ar-AE" sz="1800" dirty="0">
                              <a:solidFill>
                                <a:schemeClr val="tx1"/>
                              </a:solidFill>
                              <a:latin typeface="Cambria Math" panose="02040503050406030204"/>
                              <a:ea typeface="Cambria Math" panose="02040503050406030204"/>
                              <a:cs typeface="Cambria Math" panose="02040503050406030204"/>
                            </a:rPr>
                            <m:t>𝑋</m:t>
                          </m:r>
                        </m:e>
                      </m:acc>
                      <m:sSup>
                        <m:sSupPr>
                          <m:ctrlPr>
                            <a:rPr lang="zh-CN" altLang="ar-AE" sz="1800" i="1" dirty="0">
                              <a:solidFill>
                                <a:schemeClr val="tx1"/>
                              </a:solidFill>
                              <a:latin typeface="Cambria Math" panose="02040503050406030204" pitchFamily="18" charset="0"/>
                              <a:ea typeface="Cambria Math" panose="02040503050406030204"/>
                              <a:cs typeface="Cambria Math" panose="02040503050406030204"/>
                            </a:rPr>
                          </m:ctrlPr>
                        </m:sSupPr>
                        <m:e>
                          <m:acc>
                            <m:accPr>
                              <m:chr m:val="̅"/>
                              <m:ctrlPr>
                                <a:rPr lang="zh-CN" altLang="ar-AE" sz="1800" dirty="0">
                                  <a:solidFill>
                                    <a:schemeClr val="tx1"/>
                                  </a:solidFill>
                                  <a:latin typeface="Cambria Math" panose="02040503050406030204"/>
                                  <a:ea typeface="Cambria Math" panose="02040503050406030204"/>
                                  <a:cs typeface="Cambria Math" panose="02040503050406030204"/>
                                </a:rPr>
                              </m:ctrlPr>
                            </m:accPr>
                            <m:e>
                              <m:r>
                                <a:rPr lang="zh-CN" altLang="ar-AE" sz="1800" dirty="0">
                                  <a:solidFill>
                                    <a:schemeClr val="tx1"/>
                                  </a:solidFill>
                                  <a:latin typeface="Cambria Math" panose="02040503050406030204"/>
                                  <a:ea typeface="Cambria Math" panose="02040503050406030204"/>
                                  <a:cs typeface="Cambria Math" panose="02040503050406030204"/>
                                </a:rPr>
                                <m:t>𝑋</m:t>
                              </m:r>
                            </m:e>
                          </m:acc>
                        </m:e>
                        <m:sup>
                          <m:r>
                            <a:rPr lang="ar-AE" altLang="zh-CN" sz="1800" dirty="0">
                              <a:solidFill>
                                <a:schemeClr val="tx1"/>
                              </a:solidFill>
                              <a:latin typeface="Cambria Math" panose="02040503050406030204"/>
                              <a:ea typeface="Cambria Math" panose="02040503050406030204"/>
                              <a:cs typeface="Cambria Math" panose="02040503050406030204"/>
                            </a:rPr>
                            <m:t>⊤</m:t>
                          </m:r>
                        </m:sup>
                      </m:sSup>
                    </m:oMath>
                  </m:oMathPara>
                </a14:m>
                <a:endParaRPr lang="ar-AE" dirty="0">
                  <a:solidFill>
                    <a:schemeClr val="tx1"/>
                  </a:solidFill>
                </a:endParaRPr>
              </a:p>
            </p:txBody>
          </p:sp>
        </mc:Choice>
        <mc:Fallback xmlns="">
          <p:sp>
            <p:nvSpPr>
              <p:cNvPr id="29" name="formula-sim"/>
              <p:cNvSpPr txBox="1">
                <a:spLocks noGrp="1" noRot="1" noChangeAspect="1" noMove="1" noResize="1" noEditPoints="1" noAdjustHandles="1" noChangeArrowheads="1" noChangeShapeType="1" noTextEdit="1"/>
              </p:cNvSpPr>
              <p:nvPr/>
            </p:nvSpPr>
            <p:spPr>
              <a:xfrm>
                <a:off x="8102920" y="3051175"/>
                <a:ext cx="3937280" cy="666750"/>
              </a:xfrm>
              <a:prstGeom prst="rect">
                <a:avLst/>
              </a:prstGeom>
              <a:blipFill>
                <a:blip r:embed="rId7"/>
                <a:stretch>
                  <a:fillRect l="-2012"/>
                </a:stretch>
              </a:blipFill>
              <a:ln>
                <a:noFill/>
              </a:ln>
            </p:spPr>
            <p:txBody>
              <a:bodyPr/>
              <a:lstStyle/>
              <a:p>
                <a:r>
                  <a:rPr lang="zh-CN" altLang="en-US">
                    <a:noFill/>
                  </a:rPr>
                  <a:t> </a:t>
                </a:r>
              </a:p>
            </p:txBody>
          </p:sp>
        </mc:Fallback>
      </mc:AlternateContent>
      <p:sp>
        <p:nvSpPr>
          <p:cNvPr id="30" name="TextBox 30"/>
          <p:cNvSpPr txBox="1"/>
          <p:nvPr/>
        </p:nvSpPr>
        <p:spPr>
          <a:xfrm>
            <a:off x="8095935" y="3810635"/>
            <a:ext cx="570669"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微软雅黑" panose="020B0503020204020204" charset="-122"/>
                <a:ea typeface="微软雅黑" panose="020B0503020204020204" charset="-122"/>
                <a:cs typeface="微软雅黑" panose="020B0503020204020204" charset="-122"/>
              </a:rPr>
              <a:t>Fusion</a:t>
            </a:r>
          </a:p>
        </p:txBody>
      </p:sp>
      <mc:AlternateContent xmlns:mc="http://schemas.openxmlformats.org/markup-compatibility/2006" xmlns:a14="http://schemas.microsoft.com/office/drawing/2010/main">
        <mc:Choice Requires="a14">
          <p:sp>
            <p:nvSpPr>
              <p:cNvPr id="31" name="formula-fusion"/>
              <p:cNvSpPr txBox="1">
                <a:spLocks noGrp="1"/>
              </p:cNvSpPr>
              <p:nvPr/>
            </p:nvSpPr>
            <p:spPr>
              <a:xfrm>
                <a:off x="8102920" y="4051300"/>
                <a:ext cx="3907625" cy="6667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sSub>
                        <m:sSubPr>
                          <m:ctrlPr>
                            <a:rPr lang="zh-CN" altLang="ar-AE" sz="1800" dirty="0">
                              <a:solidFill>
                                <a:schemeClr val="tx1"/>
                              </a:solidFill>
                              <a:latin typeface="Cambria Math" panose="02040503050406030204"/>
                              <a:ea typeface="Cambria Math" panose="02040503050406030204"/>
                              <a:cs typeface="Cambria Math" panose="02040503050406030204"/>
                            </a:rPr>
                          </m:ctrlPr>
                        </m:sSubPr>
                        <m:e>
                          <m:r>
                            <a:rPr lang="zh-CN" altLang="ar-AE" sz="1800" dirty="0">
                              <a:solidFill>
                                <a:schemeClr val="tx1"/>
                              </a:solidFill>
                              <a:latin typeface="Cambria Math" panose="02040503050406030204"/>
                              <a:ea typeface="Cambria Math" panose="02040503050406030204"/>
                              <a:cs typeface="Cambria Math" panose="02040503050406030204"/>
                            </a:rPr>
                            <m:t>𝐴</m:t>
                          </m:r>
                        </m:e>
                        <m:sub>
                          <m:r>
                            <a:rPr lang="zh-CN" altLang="ar-AE" sz="1800" dirty="0">
                              <a:solidFill>
                                <a:schemeClr val="tx1"/>
                              </a:solidFill>
                              <a:latin typeface="Cambria Math" panose="02040503050406030204"/>
                              <a:ea typeface="Cambria Math" panose="02040503050406030204"/>
                              <a:cs typeface="Cambria Math" panose="02040503050406030204"/>
                            </a:rPr>
                            <m:t>𝑓𝑢𝑠𝑖𝑜𝑛</m:t>
                          </m:r>
                        </m:sub>
                      </m:sSub>
                      <m:r>
                        <a:rPr lang="ar-AE" altLang="zh-CN" sz="1800" dirty="0">
                          <a:solidFill>
                            <a:schemeClr val="tx1"/>
                          </a:solidFill>
                          <a:latin typeface="Cambria Math" panose="02040503050406030204"/>
                          <a:ea typeface="Cambria Math" panose="02040503050406030204"/>
                          <a:cs typeface="Cambria Math" panose="02040503050406030204"/>
                        </a:rPr>
                        <m:t>=</m:t>
                      </m:r>
                      <m:sSub>
                        <m:sSubPr>
                          <m:ctrlPr>
                            <a:rPr lang="zh-CN" altLang="ar-AE" sz="1800" dirty="0">
                              <a:solidFill>
                                <a:schemeClr val="tx1"/>
                              </a:solidFill>
                              <a:latin typeface="Cambria Math" panose="02040503050406030204"/>
                              <a:ea typeface="Cambria Math" panose="02040503050406030204"/>
                              <a:cs typeface="Cambria Math" panose="02040503050406030204"/>
                            </a:rPr>
                          </m:ctrlPr>
                        </m:sSubPr>
                        <m:e>
                          <m:r>
                            <a:rPr lang="zh-CN" altLang="ar-AE" sz="1800" dirty="0">
                              <a:solidFill>
                                <a:schemeClr val="tx1"/>
                              </a:solidFill>
                              <a:latin typeface="Cambria Math" panose="02040503050406030204"/>
                              <a:ea typeface="Cambria Math" panose="02040503050406030204"/>
                              <a:cs typeface="Cambria Math" panose="02040503050406030204"/>
                            </a:rPr>
                            <m:t>𝐴</m:t>
                          </m:r>
                        </m:e>
                        <m:sub>
                          <m:r>
                            <a:rPr lang="zh-CN" altLang="ar-AE" sz="1800" dirty="0">
                              <a:solidFill>
                                <a:schemeClr val="tx1"/>
                              </a:solidFill>
                              <a:latin typeface="Cambria Math" panose="02040503050406030204"/>
                              <a:ea typeface="Cambria Math" panose="02040503050406030204"/>
                              <a:cs typeface="Cambria Math" panose="02040503050406030204"/>
                            </a:rPr>
                            <m:t>𝑠𝑢𝑏</m:t>
                          </m:r>
                        </m:sub>
                      </m:sSub>
                      <m:r>
                        <a:rPr lang="ar-AE" altLang="zh-CN" sz="1800" dirty="0">
                          <a:solidFill>
                            <a:schemeClr val="tx1"/>
                          </a:solidFill>
                          <a:latin typeface="Cambria Math" panose="02040503050406030204"/>
                          <a:ea typeface="Cambria Math" panose="02040503050406030204"/>
                          <a:cs typeface="Cambria Math" panose="02040503050406030204"/>
                        </a:rPr>
                        <m:t>+</m:t>
                      </m:r>
                      <m:r>
                        <a:rPr lang="zh-CN" altLang="ar-AE" sz="1800" dirty="0">
                          <a:solidFill>
                            <a:schemeClr val="tx1"/>
                          </a:solidFill>
                          <a:latin typeface="Cambria Math" panose="02040503050406030204"/>
                          <a:ea typeface="Cambria Math" panose="02040503050406030204"/>
                          <a:cs typeface="Cambria Math" panose="02040503050406030204"/>
                        </a:rPr>
                        <m:t>𝜆</m:t>
                      </m:r>
                      <m:sSub>
                        <m:sSubPr>
                          <m:ctrlPr>
                            <a:rPr lang="zh-CN" altLang="ar-AE" sz="1800" dirty="0">
                              <a:solidFill>
                                <a:schemeClr val="tx1"/>
                              </a:solidFill>
                              <a:latin typeface="Cambria Math" panose="02040503050406030204"/>
                              <a:ea typeface="Cambria Math" panose="02040503050406030204"/>
                              <a:cs typeface="Cambria Math" panose="02040503050406030204"/>
                            </a:rPr>
                          </m:ctrlPr>
                        </m:sSubPr>
                        <m:e>
                          <m:r>
                            <a:rPr lang="zh-CN" altLang="ar-AE" sz="1800" dirty="0">
                              <a:solidFill>
                                <a:schemeClr val="tx1"/>
                              </a:solidFill>
                              <a:latin typeface="Cambria Math" panose="02040503050406030204"/>
                              <a:ea typeface="Cambria Math" panose="02040503050406030204"/>
                              <a:cs typeface="Cambria Math" panose="02040503050406030204"/>
                            </a:rPr>
                            <m:t>𝐴</m:t>
                          </m:r>
                        </m:e>
                        <m:sub>
                          <m:r>
                            <a:rPr lang="zh-CN" altLang="ar-AE" sz="1800" dirty="0">
                              <a:solidFill>
                                <a:schemeClr val="tx1"/>
                              </a:solidFill>
                              <a:latin typeface="Cambria Math" panose="02040503050406030204"/>
                              <a:ea typeface="Cambria Math" panose="02040503050406030204"/>
                              <a:cs typeface="Cambria Math" panose="02040503050406030204"/>
                            </a:rPr>
                            <m:t>𝑝𝑟𝑖𝑜𝑟</m:t>
                          </m:r>
                        </m:sub>
                      </m:sSub>
                    </m:oMath>
                  </m:oMathPara>
                </a14:m>
                <a:endParaRPr lang="ar-AE" dirty="0">
                  <a:solidFill>
                    <a:schemeClr val="tx1"/>
                  </a:solidFill>
                </a:endParaRPr>
              </a:p>
            </p:txBody>
          </p:sp>
        </mc:Choice>
        <mc:Fallback xmlns="">
          <p:sp>
            <p:nvSpPr>
              <p:cNvPr id="31" name="formula-fusion"/>
              <p:cNvSpPr txBox="1">
                <a:spLocks noGrp="1" noRot="1" noChangeAspect="1" noMove="1" noResize="1" noEditPoints="1" noAdjustHandles="1" noChangeArrowheads="1" noChangeShapeType="1" noTextEdit="1"/>
              </p:cNvSpPr>
              <p:nvPr/>
            </p:nvSpPr>
            <p:spPr>
              <a:xfrm>
                <a:off x="8102920" y="4051300"/>
                <a:ext cx="3907625" cy="666750"/>
              </a:xfrm>
              <a:prstGeom prst="rect">
                <a:avLst/>
              </a:prstGeom>
              <a:blipFill>
                <a:blip r:embed="rId8"/>
                <a:stretch>
                  <a:fillRect l="-2028"/>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TextBox 32"/>
              <p:cNvSpPr txBox="1"/>
              <p:nvPr/>
            </p:nvSpPr>
            <p:spPr>
              <a:xfrm>
                <a:off x="8095935" y="4875530"/>
                <a:ext cx="3967496" cy="746808"/>
              </a:xfrm>
              <a:prstGeom prst="rect">
                <a:avLst/>
              </a:prstGeom>
              <a:noFill/>
              <a:ln>
                <a:noFill/>
              </a:ln>
            </p:spPr>
            <p:txBody>
              <a:bodyPr wrap="none" lIns="0" tIns="0" rIns="0" bIns="0" anchor="t" anchorCtr="0">
                <a:spAutoFit/>
              </a:bodyPr>
              <a:lstStyle/>
              <a:p>
                <a:pPr>
                  <a:lnSpc>
                    <a:spcPct val="120000"/>
                  </a:lnSpc>
                </a:pPr>
                <a14:m>
                  <m:oMath xmlns:m="http://schemas.openxmlformats.org/officeDocument/2006/math">
                    <m:r>
                      <m:rPr>
                        <m:sty m:val="p"/>
                      </m:rPr>
                      <a:rPr lang="en-US" altLang="zh-CN" sz="1350" dirty="0" smtClean="0">
                        <a:solidFill>
                          <a:schemeClr val="tx1"/>
                        </a:solidFill>
                        <a:latin typeface="Cambria Math" panose="02040503050406030204" pitchFamily="18" charset="0"/>
                        <a:cs typeface="Cambria Math" panose="02040503050406030204" pitchFamily="18" charset="0"/>
                      </a:rPr>
                      <m:t>λ</m:t>
                    </m:r>
                  </m:oMath>
                </a14:m>
                <a:r>
                  <a:rPr lang="zh-CN" sz="1350" dirty="0">
                    <a:solidFill>
                      <a:schemeClr val="tx1"/>
                    </a:solidFill>
                    <a:latin typeface="+mn-ea"/>
                    <a:cs typeface="微软雅黑" panose="020B0503020204020204" charset="-122"/>
                  </a:rPr>
                  <a:t> is a learnable scalar; </a:t>
                </a:r>
                <a:br>
                  <a:rPr lang="en-US" altLang="zh-CN" sz="1350" dirty="0">
                    <a:solidFill>
                      <a:schemeClr val="tx1"/>
                    </a:solidFill>
                    <a:latin typeface="+mn-ea"/>
                    <a:cs typeface="微软雅黑" panose="020B0503020204020204" charset="-122"/>
                  </a:rPr>
                </a:br>
                <a14:m>
                  <m:oMath xmlns:m="http://schemas.openxmlformats.org/officeDocument/2006/math">
                    <m:sSub>
                      <m:sSubPr>
                        <m:ctrlPr>
                          <a:rPr lang="en-US" altLang="zh-CN" sz="1350" i="1" dirty="0">
                            <a:solidFill>
                              <a:schemeClr val="tx1"/>
                            </a:solidFill>
                            <a:latin typeface="Cambria Math" panose="02040503050406030204" pitchFamily="18" charset="0"/>
                            <a:cs typeface="Cambria Math" panose="02040503050406030204" pitchFamily="18" charset="0"/>
                          </a:rPr>
                        </m:ctrlPr>
                      </m:sSubPr>
                      <m:e>
                        <m:r>
                          <a:rPr lang="en-US" altLang="zh-CN" sz="1350" i="1" dirty="0">
                            <a:solidFill>
                              <a:schemeClr val="tx1"/>
                            </a:solidFill>
                            <a:latin typeface="Cambria Math" panose="02040503050406030204" pitchFamily="18" charset="0"/>
                            <a:cs typeface="Cambria Math" panose="02040503050406030204" pitchFamily="18" charset="0"/>
                          </a:rPr>
                          <m:t>𝑑</m:t>
                        </m:r>
                      </m:e>
                      <m:sub>
                        <m:r>
                          <a:rPr lang="en-US" altLang="zh-CN" sz="1350" i="1" dirty="0">
                            <a:solidFill>
                              <a:schemeClr val="tx1"/>
                            </a:solidFill>
                            <a:latin typeface="Cambria Math" panose="02040503050406030204" pitchFamily="18" charset="0"/>
                            <a:cs typeface="Cambria Math" panose="02040503050406030204" pitchFamily="18" charset="0"/>
                          </a:rPr>
                          <m:t>𝑖𝑗</m:t>
                        </m:r>
                      </m:sub>
                    </m:sSub>
                  </m:oMath>
                </a14:m>
                <a:r>
                  <a:rPr lang="en-US" altLang="zh-CN" sz="1350" dirty="0">
                    <a:solidFill>
                      <a:schemeClr val="tx1"/>
                    </a:solidFill>
                    <a:latin typeface="+mn-ea"/>
                    <a:cs typeface="微软雅黑" panose="020B0503020204020204" charset="-122"/>
                  </a:rPr>
                  <a:t> </a:t>
                </a:r>
                <a:r>
                  <a:rPr lang="zh-CN" sz="1350" dirty="0">
                    <a:solidFill>
                      <a:schemeClr val="tx1"/>
                    </a:solidFill>
                    <a:latin typeface="+mn-ea"/>
                    <a:cs typeface="微软雅黑" panose="020B0503020204020204" charset="-122"/>
                  </a:rPr>
                  <a:t>is the Euclidean distance between electrodes</a:t>
                </a:r>
                <a:br>
                  <a:rPr lang="en-US" altLang="zh-CN" sz="1350" dirty="0">
                    <a:solidFill>
                      <a:schemeClr val="tx1"/>
                    </a:solidFill>
                    <a:latin typeface="+mn-ea"/>
                    <a:cs typeface="微软雅黑" panose="020B0503020204020204" charset="-122"/>
                  </a:rPr>
                </a:br>
                <a14:m>
                  <m:oMath xmlns:m="http://schemas.openxmlformats.org/officeDocument/2006/math">
                    <m:r>
                      <m:rPr>
                        <m:sty m:val="p"/>
                      </m:rPr>
                      <a:rPr lang="en-US" altLang="zh-CN" sz="1350" dirty="0">
                        <a:solidFill>
                          <a:schemeClr val="tx1"/>
                        </a:solidFill>
                        <a:latin typeface="Cambria Math" panose="02040503050406030204" pitchFamily="18" charset="0"/>
                        <a:cs typeface="Cambria Math" panose="02040503050406030204" pitchFamily="18" charset="0"/>
                      </a:rPr>
                      <m:t>δ</m:t>
                    </m:r>
                  </m:oMath>
                </a14:m>
                <a:r>
                  <a:rPr lang="zh-CN" altLang="zh-CN" sz="1350" dirty="0">
                    <a:solidFill>
                      <a:schemeClr val="tx1"/>
                    </a:solidFill>
                    <a:latin typeface="+mn-ea"/>
                    <a:cs typeface="微软雅黑" panose="020B0503020204020204" charset="-122"/>
                  </a:rPr>
                  <a:t> is a distance scaling factor</a:t>
                </a:r>
              </a:p>
            </p:txBody>
          </p:sp>
        </mc:Choice>
        <mc:Fallback xmlns="">
          <p:sp>
            <p:nvSpPr>
              <p:cNvPr id="32" name="TextBox 32"/>
              <p:cNvSpPr txBox="1">
                <a:spLocks noRot="1" noChangeAspect="1" noMove="1" noResize="1" noEditPoints="1" noAdjustHandles="1" noChangeArrowheads="1" noChangeShapeType="1" noTextEdit="1"/>
              </p:cNvSpPr>
              <p:nvPr/>
            </p:nvSpPr>
            <p:spPr>
              <a:xfrm>
                <a:off x="8095935" y="4875530"/>
                <a:ext cx="3967496" cy="746808"/>
              </a:xfrm>
              <a:prstGeom prst="rect">
                <a:avLst/>
              </a:prstGeom>
              <a:blipFill>
                <a:blip r:embed="rId9"/>
                <a:stretch>
                  <a:fillRect l="-1536" t="-5738" r="-1690" b="-13115"/>
                </a:stretch>
              </a:blipFill>
              <a:ln>
                <a:noFill/>
              </a:ln>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5698388"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Module 2: Hyperbolic Graph Convolution (HGC)</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7</a:t>
            </a:fld>
            <a:endParaRPr lang="zh-CN" sz="1050" dirty="0">
              <a:solidFill>
                <a:schemeClr val="accent5"/>
              </a:solidFill>
              <a:latin typeface="+mn-lt"/>
              <a:ea typeface="+mn-ea"/>
              <a:cs typeface="+mn-cs"/>
            </a:endParaRPr>
          </a:p>
        </p:txBody>
      </p:sp>
      <p:grpSp>
        <p:nvGrpSpPr>
          <p:cNvPr id="14" name="Group 14"/>
          <p:cNvGrpSpPr/>
          <p:nvPr/>
        </p:nvGrpSpPr>
        <p:grpSpPr>
          <a:xfrm>
            <a:off x="517799" y="1622108"/>
            <a:ext cx="6515461" cy="824213"/>
            <a:chOff x="517799" y="1622108"/>
            <a:chExt cx="6515461" cy="824213"/>
          </a:xfrm>
        </p:grpSpPr>
        <p:sp>
          <p:nvSpPr>
            <p:cNvPr id="11" name="TextBox 11"/>
            <p:cNvSpPr txBox="1"/>
            <p:nvPr/>
          </p:nvSpPr>
          <p:spPr>
            <a:xfrm>
              <a:off x="517799" y="1730692"/>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1</a:t>
              </a:r>
            </a:p>
          </p:txBody>
        </p:sp>
        <p:sp>
          <p:nvSpPr>
            <p:cNvPr id="12" name="TextBox 12"/>
            <p:cNvSpPr txBox="1"/>
            <p:nvPr/>
          </p:nvSpPr>
          <p:spPr>
            <a:xfrm>
              <a:off x="867918" y="1622108"/>
              <a:ext cx="3101555"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Mapping to hyperbolic space</a:t>
              </a:r>
            </a:p>
          </p:txBody>
        </p:sp>
        <p:sp>
          <p:nvSpPr>
            <p:cNvPr id="13" name="TextBox 13"/>
            <p:cNvSpPr txBox="1"/>
            <p:nvPr/>
          </p:nvSpPr>
          <p:spPr>
            <a:xfrm>
              <a:off x="869315" y="1968818"/>
              <a:ext cx="6163945" cy="477503"/>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Euclidean features are projected to the tangent space and </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mapped by exp</a:t>
              </a:r>
              <a:r>
                <a:rPr lang="en-US" altLang="zh-CN" sz="1350" dirty="0">
                  <a:solidFill>
                    <a:schemeClr val="dk1"/>
                  </a:solidFill>
                  <a:latin typeface="+mn-ea"/>
                  <a:cs typeface="微软雅黑" panose="020B0503020204020204" charset="-122"/>
                </a:rPr>
                <a:t> </a:t>
              </a:r>
              <a:r>
                <a:rPr lang="zh-CN" sz="1350" dirty="0">
                  <a:solidFill>
                    <a:schemeClr val="dk1"/>
                  </a:solidFill>
                  <a:latin typeface="+mn-ea"/>
                  <a:cs typeface="微软雅黑" panose="020B0503020204020204" charset="-122"/>
                </a:rPr>
                <a:t>into the Poincaré ball; curvature c is learnable</a:t>
              </a:r>
            </a:p>
          </p:txBody>
        </p:sp>
      </p:grpSp>
      <p:grpSp>
        <p:nvGrpSpPr>
          <p:cNvPr id="19" name="Group 19"/>
          <p:cNvGrpSpPr/>
          <p:nvPr/>
        </p:nvGrpSpPr>
        <p:grpSpPr>
          <a:xfrm>
            <a:off x="517799" y="2955608"/>
            <a:ext cx="6526891" cy="824213"/>
            <a:chOff x="517799" y="2955608"/>
            <a:chExt cx="6526891" cy="824213"/>
          </a:xfrm>
        </p:grpSpPr>
        <p:sp>
          <p:nvSpPr>
            <p:cNvPr id="16" name="TextBox 16"/>
            <p:cNvSpPr txBox="1"/>
            <p:nvPr/>
          </p:nvSpPr>
          <p:spPr>
            <a:xfrm>
              <a:off x="517799" y="3064192"/>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2</a:t>
              </a:r>
            </a:p>
          </p:txBody>
        </p:sp>
        <p:sp>
          <p:nvSpPr>
            <p:cNvPr id="17" name="TextBox 17"/>
            <p:cNvSpPr txBox="1"/>
            <p:nvPr/>
          </p:nvSpPr>
          <p:spPr>
            <a:xfrm>
              <a:off x="867918" y="2955608"/>
              <a:ext cx="3474990"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Transformation and aggregation</a:t>
              </a:r>
            </a:p>
          </p:txBody>
        </p:sp>
        <p:sp>
          <p:nvSpPr>
            <p:cNvPr id="18" name="TextBox 18"/>
            <p:cNvSpPr txBox="1"/>
            <p:nvPr/>
          </p:nvSpPr>
          <p:spPr>
            <a:xfrm>
              <a:off x="869315" y="3302318"/>
              <a:ext cx="6175375" cy="477503"/>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Linear transformation and neighbor aggregation run in the </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tangent space</a:t>
              </a:r>
              <a:r>
                <a:rPr lang="en-US" altLang="zh-CN" sz="1350" dirty="0">
                  <a:solidFill>
                    <a:schemeClr val="dk1"/>
                  </a:solidFill>
                  <a:latin typeface="+mn-ea"/>
                  <a:cs typeface="微软雅黑" panose="020B0503020204020204" charset="-122"/>
                </a:rPr>
                <a:t> </a:t>
              </a:r>
              <a:r>
                <a:rPr lang="zh-CN" sz="1350" dirty="0">
                  <a:solidFill>
                    <a:schemeClr val="dk1"/>
                  </a:solidFill>
                  <a:latin typeface="+mn-ea"/>
                  <a:cs typeface="微软雅黑" panose="020B0503020204020204" charset="-122"/>
                </a:rPr>
                <a:t>with weights from the adaptive adjacency matrix Â</a:t>
              </a:r>
            </a:p>
          </p:txBody>
        </p:sp>
      </p:grpSp>
      <p:grpSp>
        <p:nvGrpSpPr>
          <p:cNvPr id="24" name="Group 24"/>
          <p:cNvGrpSpPr/>
          <p:nvPr/>
        </p:nvGrpSpPr>
        <p:grpSpPr>
          <a:xfrm>
            <a:off x="517799" y="4289108"/>
            <a:ext cx="5093710" cy="824213"/>
            <a:chOff x="517799" y="4289108"/>
            <a:chExt cx="5093710" cy="824213"/>
          </a:xfrm>
        </p:grpSpPr>
        <p:sp>
          <p:nvSpPr>
            <p:cNvPr id="21" name="TextBox 21"/>
            <p:cNvSpPr txBox="1"/>
            <p:nvPr/>
          </p:nvSpPr>
          <p:spPr>
            <a:xfrm>
              <a:off x="517799" y="4397692"/>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3</a:t>
              </a:r>
            </a:p>
          </p:txBody>
        </p:sp>
        <p:sp>
          <p:nvSpPr>
            <p:cNvPr id="22" name="TextBox 22"/>
            <p:cNvSpPr txBox="1"/>
            <p:nvPr/>
          </p:nvSpPr>
          <p:spPr>
            <a:xfrm>
              <a:off x="867918" y="4289108"/>
              <a:ext cx="3549498"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Mapping back to Euclidean space</a:t>
              </a:r>
            </a:p>
          </p:txBody>
        </p:sp>
        <p:sp>
          <p:nvSpPr>
            <p:cNvPr id="23" name="TextBox 23"/>
            <p:cNvSpPr txBox="1"/>
            <p:nvPr/>
          </p:nvSpPr>
          <p:spPr>
            <a:xfrm>
              <a:off x="869442" y="4635818"/>
              <a:ext cx="4742067" cy="477503"/>
            </a:xfrm>
            <a:prstGeom prst="rect">
              <a:avLst/>
            </a:prstGeom>
            <a:noFill/>
            <a:ln>
              <a:noFill/>
            </a:ln>
          </p:spPr>
          <p:txBody>
            <a:bodyPr wrap="non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After activation, aggregated features return via log</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to Euclidean space, matching the brain network hierarchy</a:t>
              </a:r>
            </a:p>
          </p:txBody>
        </p:sp>
      </p:grpSp>
      <p:grpSp>
        <p:nvGrpSpPr>
          <p:cNvPr id="34" name="Group 34"/>
          <p:cNvGrpSpPr/>
          <p:nvPr/>
        </p:nvGrpSpPr>
        <p:grpSpPr>
          <a:xfrm>
            <a:off x="7879844" y="1627061"/>
            <a:ext cx="4064506" cy="3620753"/>
            <a:chOff x="6565392" y="1759268"/>
            <a:chExt cx="4959858" cy="3620753"/>
          </a:xfrm>
        </p:grpSpPr>
        <p:sp>
          <p:nvSpPr>
            <p:cNvPr id="26" name="TextBox 26"/>
            <p:cNvSpPr txBox="1"/>
            <p:nvPr/>
          </p:nvSpPr>
          <p:spPr>
            <a:xfrm>
              <a:off x="6565392" y="1759268"/>
              <a:ext cx="4493211"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Exponential map (Euclidean → hyperbolic)</a:t>
              </a:r>
            </a:p>
          </p:txBody>
        </p:sp>
        <mc:AlternateContent xmlns:mc="http://schemas.openxmlformats.org/markup-compatibility/2006" xmlns:a14="http://schemas.microsoft.com/office/drawing/2010/main">
          <mc:Choice Requires="a14">
            <p:sp>
              <p:nvSpPr>
                <p:cNvPr id="27" name="formula-exp"/>
                <p:cNvSpPr txBox="1">
                  <a:spLocks noGrp="1"/>
                </p:cNvSpPr>
                <p:nvPr/>
              </p:nvSpPr>
              <p:spPr>
                <a:xfrm>
                  <a:off x="6572250" y="2000250"/>
                  <a:ext cx="4953000" cy="6667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func>
                          <m:funcPr>
                            <m:ctrlPr>
                              <a:rPr lang="en-US" altLang="zh-CN" sz="1800" i="1" dirty="0">
                                <a:solidFill>
                                  <a:schemeClr val="tx1"/>
                                </a:solidFill>
                                <a:latin typeface="Cambria Math" panose="02040503050406030204" pitchFamily="18" charset="0"/>
                                <a:cs typeface="Cambria Math" panose="02040503050406030204"/>
                              </a:rPr>
                            </m:ctrlPr>
                          </m:funcPr>
                          <m:fName>
                            <m:sSubSup>
                              <m:sSubSupPr>
                                <m:ctrlPr>
                                  <a:rPr lang="en-US" altLang="zh-CN" sz="1800" dirty="0">
                                    <a:solidFill>
                                      <a:schemeClr val="tx1"/>
                                    </a:solidFill>
                                    <a:latin typeface="Cambria Math" panose="02040503050406030204" pitchFamily="18" charset="0"/>
                                    <a:cs typeface="Cambria Math" panose="02040503050406030204"/>
                                  </a:rPr>
                                </m:ctrlPr>
                              </m:sSubSupPr>
                              <m:e>
                                <m:r>
                                  <m:rPr>
                                    <m:sty m:val="p"/>
                                  </m:rPr>
                                  <a:rPr lang="en-US" altLang="zh-CN" sz="1800" dirty="0">
                                    <a:solidFill>
                                      <a:schemeClr val="tx1"/>
                                    </a:solidFill>
                                    <a:latin typeface="Cambria Math" panose="02040503050406030204" pitchFamily="18" charset="0"/>
                                    <a:cs typeface="Cambria Math" panose="02040503050406030204"/>
                                  </a:rPr>
                                  <m:t>exp</m:t>
                                </m:r>
                              </m:e>
                              <m:sub>
                                <m:r>
                                  <a:rPr lang="ar-AE" altLang="zh-CN" sz="1800" dirty="0">
                                    <a:solidFill>
                                      <a:schemeClr val="tx1"/>
                                    </a:solidFill>
                                    <a:latin typeface="Cambria Math" panose="02040503050406030204" pitchFamily="18" charset="0"/>
                                    <a:cs typeface="Cambria Math" panose="02040503050406030204"/>
                                  </a:rPr>
                                  <m:t>0</m:t>
                                </m:r>
                              </m:sub>
                              <m:sup>
                                <m:r>
                                  <a:rPr lang="zh-CN" altLang="ar-AE" sz="1800" dirty="0">
                                    <a:solidFill>
                                      <a:schemeClr val="tx1"/>
                                    </a:solidFill>
                                    <a:latin typeface="Cambria Math" panose="02040503050406030204" pitchFamily="18" charset="0"/>
                                    <a:cs typeface="Cambria Math" panose="02040503050406030204"/>
                                  </a:rPr>
                                  <m:t>𝑐</m:t>
                                </m:r>
                              </m:sup>
                            </m:sSubSup>
                          </m:fName>
                          <m:e>
                            <m:d>
                              <m:dPr>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𝑣</m:t>
                                </m:r>
                              </m:e>
                            </m:d>
                          </m:e>
                        </m:func>
                        <m:r>
                          <a:rPr lang="ar-AE" altLang="zh-CN" sz="1800" dirty="0">
                            <a:solidFill>
                              <a:schemeClr val="tx1"/>
                            </a:solidFill>
                            <a:latin typeface="Cambria Math" panose="02040503050406030204" pitchFamily="18" charset="0"/>
                            <a:cs typeface="Cambria Math" panose="02040503050406030204"/>
                          </a:rPr>
                          <m:t>=</m:t>
                        </m:r>
                        <m:func>
                          <m:funcPr>
                            <m:ctrlPr>
                              <a:rPr lang="en-US" altLang="zh-CN" sz="1800" dirty="0">
                                <a:solidFill>
                                  <a:schemeClr val="tx1"/>
                                </a:solidFill>
                                <a:latin typeface="Cambria Math" panose="02040503050406030204" pitchFamily="18" charset="0"/>
                                <a:cs typeface="Cambria Math" panose="02040503050406030204"/>
                              </a:rPr>
                            </m:ctrlPr>
                          </m:funcPr>
                          <m:fName>
                            <m:r>
                              <m:rPr>
                                <m:sty m:val="p"/>
                              </m:rPr>
                              <a:rPr lang="en-US" altLang="zh-CN" sz="1800" dirty="0">
                                <a:solidFill>
                                  <a:schemeClr val="tx1"/>
                                </a:solidFill>
                                <a:latin typeface="Cambria Math" panose="02040503050406030204" pitchFamily="18" charset="0"/>
                                <a:cs typeface="Cambria Math" panose="02040503050406030204"/>
                              </a:rPr>
                              <m:t>tanh</m:t>
                            </m:r>
                          </m:fName>
                          <m:e>
                            <m:d>
                              <m:dPr>
                                <m:ctrlPr>
                                  <a:rPr lang="ar-AE" altLang="zh-CN" sz="1800" i="1" dirty="0">
                                    <a:solidFill>
                                      <a:schemeClr val="tx1"/>
                                    </a:solidFill>
                                    <a:latin typeface="Cambria Math" panose="02040503050406030204" pitchFamily="18" charset="0"/>
                                    <a:cs typeface="Cambria Math" panose="02040503050406030204"/>
                                  </a:rPr>
                                </m:ctrlPr>
                              </m:dPr>
                              <m:e>
                                <m:rad>
                                  <m:radPr>
                                    <m:degHide m:val="on"/>
                                    <m:ctrlPr>
                                      <a:rPr lang="ar-AE" altLang="zh-CN" sz="1800" i="1" dirty="0">
                                        <a:solidFill>
                                          <a:schemeClr val="tx1"/>
                                        </a:solidFill>
                                        <a:latin typeface="Cambria Math" panose="02040503050406030204" pitchFamily="18" charset="0"/>
                                        <a:cs typeface="Cambria Math" panose="02040503050406030204"/>
                                      </a:rPr>
                                    </m:ctrlPr>
                                  </m:radPr>
                                  <m:deg/>
                                  <m:e>
                                    <m:r>
                                      <a:rPr lang="zh-CN" altLang="ar-AE" sz="1800" dirty="0">
                                        <a:solidFill>
                                          <a:schemeClr val="tx1"/>
                                        </a:solidFill>
                                        <a:latin typeface="Cambria Math" panose="02040503050406030204" pitchFamily="18" charset="0"/>
                                        <a:cs typeface="Cambria Math" panose="02040503050406030204"/>
                                      </a:rPr>
                                      <m:t>𝑐</m:t>
                                    </m:r>
                                  </m:e>
                                </m:rad>
                                <m:d>
                                  <m:dPr>
                                    <m:begChr m:val="‖"/>
                                    <m:endChr m:val="‖"/>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𝑣</m:t>
                                    </m:r>
                                  </m:e>
                                </m:d>
                              </m:e>
                            </m:d>
                          </m:e>
                        </m:func>
                        <m:f>
                          <m:fPr>
                            <m:ctrlPr>
                              <a:rPr lang="zh-CN" altLang="ar-AE" sz="1800" dirty="0">
                                <a:solidFill>
                                  <a:schemeClr val="tx1"/>
                                </a:solidFill>
                                <a:latin typeface="Cambria Math" panose="02040503050406030204" pitchFamily="18" charset="0"/>
                                <a:cs typeface="Cambria Math" panose="02040503050406030204"/>
                              </a:rPr>
                            </m:ctrlPr>
                          </m:fPr>
                          <m:num>
                            <m:r>
                              <a:rPr lang="zh-CN" altLang="ar-AE" sz="1800" dirty="0">
                                <a:solidFill>
                                  <a:schemeClr val="tx1"/>
                                </a:solidFill>
                                <a:latin typeface="Cambria Math" panose="02040503050406030204" pitchFamily="18" charset="0"/>
                                <a:cs typeface="Cambria Math" panose="02040503050406030204"/>
                              </a:rPr>
                              <m:t>𝑣</m:t>
                            </m:r>
                          </m:num>
                          <m:den>
                            <m:rad>
                              <m:radPr>
                                <m:degHide m:val="on"/>
                                <m:ctrlPr>
                                  <a:rPr lang="ar-AE" altLang="zh-CN" sz="1800" i="1" dirty="0">
                                    <a:solidFill>
                                      <a:schemeClr val="tx1"/>
                                    </a:solidFill>
                                    <a:latin typeface="Cambria Math" panose="02040503050406030204" pitchFamily="18" charset="0"/>
                                    <a:cs typeface="Cambria Math" panose="02040503050406030204"/>
                                  </a:rPr>
                                </m:ctrlPr>
                              </m:radPr>
                              <m:deg/>
                              <m:e>
                                <m:r>
                                  <a:rPr lang="zh-CN" altLang="ar-AE" sz="1800" dirty="0">
                                    <a:solidFill>
                                      <a:schemeClr val="tx1"/>
                                    </a:solidFill>
                                    <a:latin typeface="Cambria Math" panose="02040503050406030204" pitchFamily="18" charset="0"/>
                                    <a:cs typeface="Cambria Math" panose="02040503050406030204"/>
                                  </a:rPr>
                                  <m:t>𝑐</m:t>
                                </m:r>
                              </m:e>
                            </m:rad>
                            <m:d>
                              <m:dPr>
                                <m:begChr m:val="‖"/>
                                <m:endChr m:val="‖"/>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𝑣</m:t>
                                </m:r>
                              </m:e>
                            </m:d>
                          </m:den>
                        </m:f>
                      </m:oMath>
                    </m:oMathPara>
                  </a14:m>
                  <a:endParaRPr lang="ar-AE" dirty="0">
                    <a:solidFill>
                      <a:schemeClr val="tx1"/>
                    </a:solidFill>
                    <a:latin typeface="+mn-ea"/>
                  </a:endParaRPr>
                </a:p>
              </p:txBody>
            </p:sp>
          </mc:Choice>
          <mc:Fallback xmlns="">
            <p:sp>
              <p:nvSpPr>
                <p:cNvPr id="27" name="formula-exp"/>
                <p:cNvSpPr txBox="1">
                  <a:spLocks noGrp="1" noRot="1" noChangeAspect="1" noMove="1" noResize="1" noEditPoints="1" noAdjustHandles="1" noChangeArrowheads="1" noChangeShapeType="1" noTextEdit="1"/>
                </p:cNvSpPr>
                <p:nvPr/>
              </p:nvSpPr>
              <p:spPr>
                <a:xfrm>
                  <a:off x="6572250" y="2000250"/>
                  <a:ext cx="4953000" cy="666750"/>
                </a:xfrm>
                <a:prstGeom prst="rect">
                  <a:avLst/>
                </a:prstGeom>
                <a:blipFill>
                  <a:blip r:embed="rId3"/>
                  <a:stretch>
                    <a:fillRect/>
                  </a:stretch>
                </a:blipFill>
                <a:ln>
                  <a:noFill/>
                </a:ln>
              </p:spPr>
              <p:txBody>
                <a:bodyPr/>
                <a:lstStyle/>
                <a:p>
                  <a:r>
                    <a:rPr lang="zh-CN" altLang="en-US">
                      <a:noFill/>
                    </a:rPr>
                    <a:t> </a:t>
                  </a:r>
                </a:p>
              </p:txBody>
            </p:sp>
          </mc:Fallback>
        </mc:AlternateContent>
        <p:sp>
          <p:nvSpPr>
            <p:cNvPr id="28" name="TextBox 28"/>
            <p:cNvSpPr txBox="1"/>
            <p:nvPr/>
          </p:nvSpPr>
          <p:spPr>
            <a:xfrm>
              <a:off x="6565392" y="2759392"/>
              <a:ext cx="4511520"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Logarithmic map (hyperbolic → Euclidean)</a:t>
              </a:r>
            </a:p>
          </p:txBody>
        </p:sp>
        <mc:AlternateContent xmlns:mc="http://schemas.openxmlformats.org/markup-compatibility/2006" xmlns:a14="http://schemas.microsoft.com/office/drawing/2010/main">
          <mc:Choice Requires="a14">
            <p:sp>
              <p:nvSpPr>
                <p:cNvPr id="29" name="formula-log"/>
                <p:cNvSpPr txBox="1">
                  <a:spLocks noGrp="1"/>
                </p:cNvSpPr>
                <p:nvPr/>
              </p:nvSpPr>
              <p:spPr>
                <a:xfrm>
                  <a:off x="6572250" y="3000375"/>
                  <a:ext cx="4953000" cy="6667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func>
                          <m:funcPr>
                            <m:ctrlPr>
                              <a:rPr lang="en-US" altLang="zh-CN" sz="1800" i="1" dirty="0">
                                <a:solidFill>
                                  <a:schemeClr val="tx1"/>
                                </a:solidFill>
                                <a:latin typeface="Cambria Math" panose="02040503050406030204" pitchFamily="18" charset="0"/>
                                <a:cs typeface="Cambria Math" panose="02040503050406030204"/>
                              </a:rPr>
                            </m:ctrlPr>
                          </m:funcPr>
                          <m:fName>
                            <m:sSubSup>
                              <m:sSubSupPr>
                                <m:ctrlPr>
                                  <a:rPr lang="en-US" altLang="zh-CN" sz="1800" dirty="0">
                                    <a:solidFill>
                                      <a:schemeClr val="tx1"/>
                                    </a:solidFill>
                                    <a:latin typeface="Cambria Math" panose="02040503050406030204" pitchFamily="18" charset="0"/>
                                    <a:cs typeface="Cambria Math" panose="02040503050406030204"/>
                                  </a:rPr>
                                </m:ctrlPr>
                              </m:sSubSupPr>
                              <m:e>
                                <m:r>
                                  <m:rPr>
                                    <m:sty m:val="p"/>
                                  </m:rPr>
                                  <a:rPr lang="en-US" altLang="zh-CN" sz="1800" dirty="0">
                                    <a:solidFill>
                                      <a:schemeClr val="tx1"/>
                                    </a:solidFill>
                                    <a:latin typeface="Cambria Math" panose="02040503050406030204" pitchFamily="18" charset="0"/>
                                    <a:cs typeface="Cambria Math" panose="02040503050406030204"/>
                                  </a:rPr>
                                  <m:t>log</m:t>
                                </m:r>
                              </m:e>
                              <m:sub>
                                <m:r>
                                  <a:rPr lang="ar-AE" altLang="zh-CN" sz="1800" dirty="0">
                                    <a:solidFill>
                                      <a:schemeClr val="tx1"/>
                                    </a:solidFill>
                                    <a:latin typeface="Cambria Math" panose="02040503050406030204" pitchFamily="18" charset="0"/>
                                    <a:cs typeface="Cambria Math" panose="02040503050406030204"/>
                                  </a:rPr>
                                  <m:t>0</m:t>
                                </m:r>
                              </m:sub>
                              <m:sup>
                                <m:r>
                                  <a:rPr lang="zh-CN" altLang="ar-AE" sz="1800" dirty="0">
                                    <a:solidFill>
                                      <a:schemeClr val="tx1"/>
                                    </a:solidFill>
                                    <a:latin typeface="Cambria Math" panose="02040503050406030204" pitchFamily="18" charset="0"/>
                                    <a:cs typeface="Cambria Math" panose="02040503050406030204"/>
                                  </a:rPr>
                                  <m:t>𝑐</m:t>
                                </m:r>
                              </m:sup>
                            </m:sSubSup>
                          </m:fName>
                          <m:e>
                            <m:d>
                              <m:dPr>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𝑦</m:t>
                                </m:r>
                              </m:e>
                            </m:d>
                          </m:e>
                        </m:func>
                        <m:r>
                          <a:rPr lang="ar-AE" altLang="zh-CN" sz="1800" dirty="0">
                            <a:solidFill>
                              <a:schemeClr val="tx1"/>
                            </a:solidFill>
                            <a:latin typeface="Cambria Math" panose="02040503050406030204" pitchFamily="18" charset="0"/>
                            <a:cs typeface="Cambria Math" panose="02040503050406030204"/>
                          </a:rPr>
                          <m:t>=</m:t>
                        </m:r>
                        <m:func>
                          <m:funcPr>
                            <m:ctrlPr>
                              <a:rPr lang="en-US" altLang="zh-CN" sz="1800" dirty="0">
                                <a:solidFill>
                                  <a:schemeClr val="tx1"/>
                                </a:solidFill>
                                <a:latin typeface="Cambria Math" panose="02040503050406030204" pitchFamily="18" charset="0"/>
                                <a:cs typeface="Cambria Math" panose="02040503050406030204"/>
                              </a:rPr>
                            </m:ctrlPr>
                          </m:funcPr>
                          <m:fName>
                            <m:r>
                              <m:rPr>
                                <m:sty m:val="p"/>
                              </m:rPr>
                              <a:rPr lang="en-US" altLang="zh-CN" sz="1800" dirty="0">
                                <a:solidFill>
                                  <a:schemeClr val="tx1"/>
                                </a:solidFill>
                                <a:latin typeface="Cambria Math" panose="02040503050406030204" pitchFamily="18" charset="0"/>
                                <a:cs typeface="Cambria Math" panose="02040503050406030204"/>
                              </a:rPr>
                              <m:t>arctanh</m:t>
                            </m:r>
                          </m:fName>
                          <m:e>
                            <m:d>
                              <m:dPr>
                                <m:ctrlPr>
                                  <a:rPr lang="ar-AE" altLang="zh-CN" sz="1800" i="1" dirty="0">
                                    <a:solidFill>
                                      <a:schemeClr val="tx1"/>
                                    </a:solidFill>
                                    <a:latin typeface="Cambria Math" panose="02040503050406030204" pitchFamily="18" charset="0"/>
                                    <a:cs typeface="Cambria Math" panose="02040503050406030204"/>
                                  </a:rPr>
                                </m:ctrlPr>
                              </m:dPr>
                              <m:e>
                                <m:rad>
                                  <m:radPr>
                                    <m:degHide m:val="on"/>
                                    <m:ctrlPr>
                                      <a:rPr lang="ar-AE" altLang="zh-CN" sz="1800" i="1" dirty="0">
                                        <a:solidFill>
                                          <a:schemeClr val="tx1"/>
                                        </a:solidFill>
                                        <a:latin typeface="Cambria Math" panose="02040503050406030204" pitchFamily="18" charset="0"/>
                                        <a:cs typeface="Cambria Math" panose="02040503050406030204"/>
                                      </a:rPr>
                                    </m:ctrlPr>
                                  </m:radPr>
                                  <m:deg/>
                                  <m:e>
                                    <m:r>
                                      <a:rPr lang="zh-CN" altLang="ar-AE" sz="1800" dirty="0">
                                        <a:solidFill>
                                          <a:schemeClr val="tx1"/>
                                        </a:solidFill>
                                        <a:latin typeface="Cambria Math" panose="02040503050406030204" pitchFamily="18" charset="0"/>
                                        <a:cs typeface="Cambria Math" panose="02040503050406030204"/>
                                      </a:rPr>
                                      <m:t>𝑐</m:t>
                                    </m:r>
                                  </m:e>
                                </m:rad>
                                <m:d>
                                  <m:dPr>
                                    <m:begChr m:val="‖"/>
                                    <m:endChr m:val="‖"/>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𝑦</m:t>
                                    </m:r>
                                  </m:e>
                                </m:d>
                              </m:e>
                            </m:d>
                          </m:e>
                        </m:func>
                        <m:f>
                          <m:fPr>
                            <m:ctrlPr>
                              <a:rPr lang="zh-CN" altLang="ar-AE" sz="1800" dirty="0">
                                <a:solidFill>
                                  <a:schemeClr val="tx1"/>
                                </a:solidFill>
                                <a:latin typeface="Cambria Math" panose="02040503050406030204" pitchFamily="18" charset="0"/>
                                <a:cs typeface="Cambria Math" panose="02040503050406030204"/>
                              </a:rPr>
                            </m:ctrlPr>
                          </m:fPr>
                          <m:num>
                            <m:r>
                              <a:rPr lang="zh-CN" altLang="ar-AE" sz="1800" dirty="0">
                                <a:solidFill>
                                  <a:schemeClr val="tx1"/>
                                </a:solidFill>
                                <a:latin typeface="Cambria Math" panose="02040503050406030204" pitchFamily="18" charset="0"/>
                                <a:cs typeface="Cambria Math" panose="02040503050406030204"/>
                              </a:rPr>
                              <m:t>𝑦</m:t>
                            </m:r>
                          </m:num>
                          <m:den>
                            <m:rad>
                              <m:radPr>
                                <m:degHide m:val="on"/>
                                <m:ctrlPr>
                                  <a:rPr lang="ar-AE" altLang="zh-CN" sz="1800" i="1" dirty="0">
                                    <a:solidFill>
                                      <a:schemeClr val="tx1"/>
                                    </a:solidFill>
                                    <a:latin typeface="Cambria Math" panose="02040503050406030204" pitchFamily="18" charset="0"/>
                                    <a:cs typeface="Cambria Math" panose="02040503050406030204"/>
                                  </a:rPr>
                                </m:ctrlPr>
                              </m:radPr>
                              <m:deg/>
                              <m:e>
                                <m:r>
                                  <a:rPr lang="zh-CN" altLang="ar-AE" sz="1800" dirty="0">
                                    <a:solidFill>
                                      <a:schemeClr val="tx1"/>
                                    </a:solidFill>
                                    <a:latin typeface="Cambria Math" panose="02040503050406030204" pitchFamily="18" charset="0"/>
                                    <a:cs typeface="Cambria Math" panose="02040503050406030204"/>
                                  </a:rPr>
                                  <m:t>𝑐</m:t>
                                </m:r>
                              </m:e>
                            </m:rad>
                            <m:d>
                              <m:dPr>
                                <m:begChr m:val="‖"/>
                                <m:endChr m:val="‖"/>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𝑦</m:t>
                                </m:r>
                              </m:e>
                            </m:d>
                          </m:den>
                        </m:f>
                      </m:oMath>
                    </m:oMathPara>
                  </a14:m>
                  <a:endParaRPr lang="ar-AE" dirty="0">
                    <a:solidFill>
                      <a:schemeClr val="tx1"/>
                    </a:solidFill>
                    <a:latin typeface="+mn-ea"/>
                  </a:endParaRPr>
                </a:p>
              </p:txBody>
            </p:sp>
          </mc:Choice>
          <mc:Fallback xmlns="">
            <p:sp>
              <p:nvSpPr>
                <p:cNvPr id="29" name="formula-log"/>
                <p:cNvSpPr txBox="1">
                  <a:spLocks noGrp="1" noRot="1" noChangeAspect="1" noMove="1" noResize="1" noEditPoints="1" noAdjustHandles="1" noChangeArrowheads="1" noChangeShapeType="1" noTextEdit="1"/>
                </p:cNvSpPr>
                <p:nvPr/>
              </p:nvSpPr>
              <p:spPr>
                <a:xfrm>
                  <a:off x="6572250" y="3000375"/>
                  <a:ext cx="4953000" cy="666750"/>
                </a:xfrm>
                <a:prstGeom prst="rect">
                  <a:avLst/>
                </a:prstGeom>
                <a:blipFill>
                  <a:blip r:embed="rId4"/>
                  <a:stretch>
                    <a:fillRect/>
                  </a:stretch>
                </a:blipFill>
                <a:ln>
                  <a:noFill/>
                </a:ln>
              </p:spPr>
              <p:txBody>
                <a:bodyPr/>
                <a:lstStyle/>
                <a:p>
                  <a:r>
                    <a:rPr lang="zh-CN" altLang="en-US">
                      <a:noFill/>
                    </a:rPr>
                    <a:t> </a:t>
                  </a:r>
                </a:p>
              </p:txBody>
            </p:sp>
          </mc:Fallback>
        </mc:AlternateContent>
        <p:sp>
          <p:nvSpPr>
            <p:cNvPr id="30" name="TextBox 30"/>
            <p:cNvSpPr txBox="1"/>
            <p:nvPr/>
          </p:nvSpPr>
          <p:spPr>
            <a:xfrm>
              <a:off x="6565392" y="3759518"/>
              <a:ext cx="4609014" cy="207749"/>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Neighbor aggregation in the tangent space</a:t>
              </a:r>
            </a:p>
          </p:txBody>
        </p:sp>
        <mc:AlternateContent xmlns:mc="http://schemas.openxmlformats.org/markup-compatibility/2006" xmlns:a14="http://schemas.microsoft.com/office/drawing/2010/main">
          <mc:Choice Requires="a14">
            <p:sp>
              <p:nvSpPr>
                <p:cNvPr id="31" name="formula-agg"/>
                <p:cNvSpPr txBox="1">
                  <a:spLocks noGrp="1"/>
                </p:cNvSpPr>
                <p:nvPr/>
              </p:nvSpPr>
              <p:spPr>
                <a:xfrm>
                  <a:off x="6572250" y="4000500"/>
                  <a:ext cx="4953000" cy="72390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sSub>
                          <m:sSubPr>
                            <m:ctrlPr>
                              <a:rPr lang="zh-CN" altLang="ar-AE" sz="1800" dirty="0">
                                <a:solidFill>
                                  <a:schemeClr val="tx1"/>
                                </a:solidFill>
                                <a:latin typeface="Cambria Math" panose="02040503050406030204" pitchFamily="18" charset="0"/>
                                <a:cs typeface="Cambria Math" panose="02040503050406030204"/>
                              </a:rPr>
                            </m:ctrlPr>
                          </m:sSubPr>
                          <m:e>
                            <m:r>
                              <a:rPr lang="zh-CN" altLang="ar-AE" sz="1800" dirty="0">
                                <a:solidFill>
                                  <a:schemeClr val="tx1"/>
                                </a:solidFill>
                                <a:latin typeface="Cambria Math" panose="02040503050406030204" pitchFamily="18" charset="0"/>
                                <a:cs typeface="Cambria Math" panose="02040503050406030204"/>
                              </a:rPr>
                              <m:t>𝐻</m:t>
                            </m:r>
                          </m:e>
                          <m:sub>
                            <m:r>
                              <a:rPr lang="zh-CN" altLang="ar-AE" sz="1800" dirty="0">
                                <a:solidFill>
                                  <a:schemeClr val="tx1"/>
                                </a:solidFill>
                                <a:latin typeface="Cambria Math" panose="02040503050406030204" pitchFamily="18" charset="0"/>
                                <a:cs typeface="Cambria Math" panose="02040503050406030204"/>
                              </a:rPr>
                              <m:t>𝑎𝑔𝑔</m:t>
                            </m:r>
                          </m:sub>
                        </m:sSub>
                        <m:r>
                          <a:rPr lang="ar-AE" altLang="zh-CN" sz="1800" dirty="0">
                            <a:solidFill>
                              <a:schemeClr val="tx1"/>
                            </a:solidFill>
                            <a:latin typeface="Cambria Math" panose="02040503050406030204" pitchFamily="18" charset="0"/>
                            <a:cs typeface="Cambria Math" panose="02040503050406030204"/>
                          </a:rPr>
                          <m:t>=</m:t>
                        </m:r>
                        <m:func>
                          <m:funcPr>
                            <m:ctrlPr>
                              <a:rPr lang="en-US" altLang="zh-CN" sz="1800" i="1" dirty="0">
                                <a:solidFill>
                                  <a:schemeClr val="tx1"/>
                                </a:solidFill>
                                <a:latin typeface="Cambria Math" panose="02040503050406030204" pitchFamily="18" charset="0"/>
                                <a:cs typeface="Cambria Math" panose="02040503050406030204"/>
                              </a:rPr>
                            </m:ctrlPr>
                          </m:funcPr>
                          <m:fName>
                            <m:sSubSup>
                              <m:sSubSupPr>
                                <m:ctrlPr>
                                  <a:rPr lang="en-US" altLang="zh-CN" sz="1800" dirty="0">
                                    <a:solidFill>
                                      <a:schemeClr val="tx1"/>
                                    </a:solidFill>
                                    <a:latin typeface="Cambria Math" panose="02040503050406030204" pitchFamily="18" charset="0"/>
                                    <a:cs typeface="Cambria Math" panose="02040503050406030204"/>
                                  </a:rPr>
                                </m:ctrlPr>
                              </m:sSubSupPr>
                              <m:e>
                                <m:r>
                                  <m:rPr>
                                    <m:sty m:val="p"/>
                                  </m:rPr>
                                  <a:rPr lang="en-US" altLang="zh-CN" sz="1800" dirty="0">
                                    <a:solidFill>
                                      <a:schemeClr val="tx1"/>
                                    </a:solidFill>
                                    <a:latin typeface="Cambria Math" panose="02040503050406030204" pitchFamily="18" charset="0"/>
                                    <a:cs typeface="Cambria Math" panose="02040503050406030204"/>
                                  </a:rPr>
                                  <m:t>exp</m:t>
                                </m:r>
                              </m:e>
                              <m:sub>
                                <m:r>
                                  <a:rPr lang="ar-AE" altLang="zh-CN" sz="1800" dirty="0">
                                    <a:solidFill>
                                      <a:schemeClr val="tx1"/>
                                    </a:solidFill>
                                    <a:latin typeface="Cambria Math" panose="02040503050406030204" pitchFamily="18" charset="0"/>
                                    <a:cs typeface="Cambria Math" panose="02040503050406030204"/>
                                  </a:rPr>
                                  <m:t>0</m:t>
                                </m:r>
                              </m:sub>
                              <m:sup>
                                <m:r>
                                  <a:rPr lang="zh-CN" altLang="ar-AE" sz="1800" dirty="0">
                                    <a:solidFill>
                                      <a:schemeClr val="tx1"/>
                                    </a:solidFill>
                                    <a:latin typeface="Cambria Math" panose="02040503050406030204" pitchFamily="18" charset="0"/>
                                    <a:cs typeface="Cambria Math" panose="02040503050406030204"/>
                                  </a:rPr>
                                  <m:t>𝑐</m:t>
                                </m:r>
                              </m:sup>
                            </m:sSubSup>
                          </m:fName>
                          <m:e>
                            <m:r>
                              <a:rPr lang="ar-AE" altLang="zh-CN" sz="1800" dirty="0">
                                <a:solidFill>
                                  <a:schemeClr val="tx1"/>
                                </a:solidFill>
                                <a:latin typeface="Cambria Math" panose="02040503050406030204" pitchFamily="18" charset="0"/>
                                <a:cs typeface="Cambria Math" panose="02040503050406030204"/>
                              </a:rPr>
                              <m:t>​</m:t>
                            </m:r>
                            <m:d>
                              <m:dPr>
                                <m:ctrlPr>
                                  <a:rPr lang="zh-CN" altLang="ar-AE" sz="1800" i="1" dirty="0">
                                    <a:solidFill>
                                      <a:schemeClr val="tx1"/>
                                    </a:solidFill>
                                    <a:latin typeface="Cambria Math" panose="02040503050406030204" pitchFamily="18" charset="0"/>
                                    <a:cs typeface="Cambria Math" panose="02040503050406030204"/>
                                  </a:rPr>
                                </m:ctrlPr>
                              </m:dPr>
                              <m:e>
                                <m:nary>
                                  <m:naryPr>
                                    <m:chr m:val="∑"/>
                                    <m:limLoc m:val="undOvr"/>
                                    <m:supHide m:val="on"/>
                                    <m:ctrlPr>
                                      <a:rPr lang="zh-CN" altLang="ar-AE" sz="1800" dirty="0">
                                        <a:solidFill>
                                          <a:schemeClr val="tx1"/>
                                        </a:solidFill>
                                        <a:latin typeface="Cambria Math" panose="02040503050406030204" pitchFamily="18" charset="0"/>
                                        <a:cs typeface="Cambria Math" panose="02040503050406030204"/>
                                      </a:rPr>
                                    </m:ctrlPr>
                                  </m:naryPr>
                                  <m:sub>
                                    <m:r>
                                      <a:rPr lang="zh-CN" altLang="ar-AE" sz="1800" dirty="0">
                                        <a:solidFill>
                                          <a:schemeClr val="tx1"/>
                                        </a:solidFill>
                                        <a:latin typeface="Cambria Math" panose="02040503050406030204" pitchFamily="18" charset="0"/>
                                        <a:cs typeface="Cambria Math" panose="02040503050406030204"/>
                                      </a:rPr>
                                      <m:t>𝑗</m:t>
                                    </m:r>
                                    <m:r>
                                      <a:rPr lang="zh-CN" altLang="ar-AE" sz="1800" dirty="0">
                                        <a:solidFill>
                                          <a:schemeClr val="tx1"/>
                                        </a:solidFill>
                                        <a:latin typeface="Cambria Math" panose="02040503050406030204" pitchFamily="18" charset="0"/>
                                        <a:cs typeface="Cambria Math" panose="02040503050406030204"/>
                                      </a:rPr>
                                      <m:t>∈</m:t>
                                    </m:r>
                                    <m:r>
                                      <a:rPr lang="zh-CN" altLang="ar-AE" sz="1800" dirty="0">
                                        <a:solidFill>
                                          <a:schemeClr val="tx1"/>
                                        </a:solidFill>
                                        <a:latin typeface="Cambria Math" panose="02040503050406030204" pitchFamily="18" charset="0"/>
                                        <a:cs typeface="Cambria Math" panose="02040503050406030204"/>
                                      </a:rPr>
                                      <m:t>𝒩</m:t>
                                    </m:r>
                                    <m:d>
                                      <m:dPr>
                                        <m:ctrlPr>
                                          <a:rPr lang="zh-CN" altLang="ar-AE" sz="1800" dirty="0">
                                            <a:solidFill>
                                              <a:schemeClr val="tx1"/>
                                            </a:solidFill>
                                            <a:latin typeface="Cambria Math" panose="02040503050406030204" pitchFamily="18" charset="0"/>
                                            <a:cs typeface="Cambria Math" panose="02040503050406030204"/>
                                          </a:rPr>
                                        </m:ctrlPr>
                                      </m:dPr>
                                      <m:e>
                                        <m:r>
                                          <a:rPr lang="zh-CN" altLang="ar-AE" sz="1800" dirty="0">
                                            <a:solidFill>
                                              <a:schemeClr val="tx1"/>
                                            </a:solidFill>
                                            <a:latin typeface="Cambria Math" panose="02040503050406030204" pitchFamily="18" charset="0"/>
                                            <a:cs typeface="Cambria Math" panose="02040503050406030204"/>
                                          </a:rPr>
                                          <m:t>𝑖</m:t>
                                        </m:r>
                                      </m:e>
                                    </m:d>
                                  </m:sub>
                                  <m:sup/>
                                  <m:e>
                                    <m:sSub>
                                      <m:sSubPr>
                                        <m:ctrlPr>
                                          <a:rPr lang="zh-CN" altLang="ar-AE" sz="1800" i="1" dirty="0">
                                            <a:solidFill>
                                              <a:schemeClr val="tx1"/>
                                            </a:solidFill>
                                            <a:latin typeface="Cambria Math" panose="02040503050406030204" pitchFamily="18" charset="0"/>
                                            <a:cs typeface="Cambria Math" panose="02040503050406030204"/>
                                          </a:rPr>
                                        </m:ctrlPr>
                                      </m:sSubPr>
                                      <m:e>
                                        <m:acc>
                                          <m:accPr>
                                            <m:chr m:val="ˆ"/>
                                            <m:ctrlPr>
                                              <a:rPr lang="zh-CN" altLang="ar-AE" sz="1800" dirty="0">
                                                <a:solidFill>
                                                  <a:schemeClr val="tx1"/>
                                                </a:solidFill>
                                                <a:latin typeface="Cambria Math" panose="02040503050406030204" pitchFamily="18" charset="0"/>
                                                <a:cs typeface="Cambria Math" panose="02040503050406030204"/>
                                              </a:rPr>
                                            </m:ctrlPr>
                                          </m:accPr>
                                          <m:e>
                                            <m:r>
                                              <a:rPr lang="zh-CN" altLang="ar-AE" sz="1800" dirty="0">
                                                <a:solidFill>
                                                  <a:schemeClr val="tx1"/>
                                                </a:solidFill>
                                                <a:latin typeface="Cambria Math" panose="02040503050406030204" pitchFamily="18" charset="0"/>
                                                <a:cs typeface="Cambria Math" panose="02040503050406030204"/>
                                              </a:rPr>
                                              <m:t>𝐴</m:t>
                                            </m:r>
                                          </m:e>
                                        </m:acc>
                                      </m:e>
                                      <m:sub>
                                        <m:r>
                                          <a:rPr lang="zh-CN" altLang="ar-AE" sz="1800" dirty="0">
                                            <a:solidFill>
                                              <a:schemeClr val="tx1"/>
                                            </a:solidFill>
                                            <a:latin typeface="Cambria Math" panose="02040503050406030204" pitchFamily="18" charset="0"/>
                                            <a:cs typeface="Cambria Math" panose="02040503050406030204"/>
                                          </a:rPr>
                                          <m:t>𝑖𝑗</m:t>
                                        </m:r>
                                      </m:sub>
                                    </m:sSub>
                                    <m:func>
                                      <m:funcPr>
                                        <m:ctrlPr>
                                          <a:rPr lang="en-US" altLang="zh-CN" sz="1800" i="1" dirty="0">
                                            <a:solidFill>
                                              <a:schemeClr val="tx1"/>
                                            </a:solidFill>
                                            <a:latin typeface="Cambria Math" panose="02040503050406030204" pitchFamily="18" charset="0"/>
                                            <a:cs typeface="Cambria Math" panose="02040503050406030204"/>
                                          </a:rPr>
                                        </m:ctrlPr>
                                      </m:funcPr>
                                      <m:fName>
                                        <m:sSubSup>
                                          <m:sSubSupPr>
                                            <m:ctrlPr>
                                              <a:rPr lang="en-US" altLang="zh-CN" sz="1800" dirty="0">
                                                <a:solidFill>
                                                  <a:schemeClr val="tx1"/>
                                                </a:solidFill>
                                                <a:latin typeface="Cambria Math" panose="02040503050406030204" pitchFamily="18" charset="0"/>
                                                <a:cs typeface="Cambria Math" panose="02040503050406030204"/>
                                              </a:rPr>
                                            </m:ctrlPr>
                                          </m:sSubSupPr>
                                          <m:e>
                                            <m:r>
                                              <m:rPr>
                                                <m:sty m:val="p"/>
                                              </m:rPr>
                                              <a:rPr lang="en-US" altLang="zh-CN" sz="1800" dirty="0">
                                                <a:solidFill>
                                                  <a:schemeClr val="tx1"/>
                                                </a:solidFill>
                                                <a:latin typeface="Cambria Math" panose="02040503050406030204" pitchFamily="18" charset="0"/>
                                                <a:cs typeface="Cambria Math" panose="02040503050406030204"/>
                                              </a:rPr>
                                              <m:t>log</m:t>
                                            </m:r>
                                          </m:e>
                                          <m:sub>
                                            <m:r>
                                              <a:rPr lang="ar-AE" altLang="zh-CN" sz="1800" dirty="0">
                                                <a:solidFill>
                                                  <a:schemeClr val="tx1"/>
                                                </a:solidFill>
                                                <a:latin typeface="Cambria Math" panose="02040503050406030204" pitchFamily="18" charset="0"/>
                                                <a:cs typeface="Cambria Math" panose="02040503050406030204"/>
                                              </a:rPr>
                                              <m:t>0</m:t>
                                            </m:r>
                                          </m:sub>
                                          <m:sup>
                                            <m:r>
                                              <a:rPr lang="zh-CN" altLang="ar-AE" sz="1800" dirty="0">
                                                <a:solidFill>
                                                  <a:schemeClr val="tx1"/>
                                                </a:solidFill>
                                                <a:latin typeface="Cambria Math" panose="02040503050406030204" pitchFamily="18" charset="0"/>
                                                <a:cs typeface="Cambria Math" panose="02040503050406030204"/>
                                              </a:rPr>
                                              <m:t>𝑐</m:t>
                                            </m:r>
                                          </m:sup>
                                        </m:sSubSup>
                                      </m:fName>
                                      <m:e>
                                        <m:d>
                                          <m:dPr>
                                            <m:ctrlPr>
                                              <a:rPr lang="zh-CN" altLang="ar-AE" sz="1800" i="1" dirty="0">
                                                <a:solidFill>
                                                  <a:schemeClr val="tx1"/>
                                                </a:solidFill>
                                                <a:latin typeface="Cambria Math" panose="02040503050406030204" pitchFamily="18" charset="0"/>
                                                <a:cs typeface="Cambria Math" panose="02040503050406030204"/>
                                              </a:rPr>
                                            </m:ctrlPr>
                                          </m:dPr>
                                          <m:e>
                                            <m:sSub>
                                              <m:sSubPr>
                                                <m:ctrlPr>
                                                  <a:rPr lang="zh-CN" altLang="ar-AE" sz="1800" dirty="0">
                                                    <a:solidFill>
                                                      <a:schemeClr val="tx1"/>
                                                    </a:solidFill>
                                                    <a:latin typeface="Cambria Math" panose="02040503050406030204" pitchFamily="18" charset="0"/>
                                                    <a:cs typeface="Cambria Math" panose="02040503050406030204"/>
                                                  </a:rPr>
                                                </m:ctrlPr>
                                              </m:sSubPr>
                                              <m:e>
                                                <m:r>
                                                  <a:rPr lang="zh-CN" altLang="ar-AE" sz="1800" dirty="0">
                                                    <a:solidFill>
                                                      <a:schemeClr val="tx1"/>
                                                    </a:solidFill>
                                                    <a:latin typeface="Cambria Math" panose="02040503050406030204" pitchFamily="18" charset="0"/>
                                                    <a:cs typeface="Cambria Math" panose="02040503050406030204"/>
                                                  </a:rPr>
                                                  <m:t>𝐻</m:t>
                                                </m:r>
                                              </m:e>
                                              <m:sub>
                                                <m:r>
                                                  <a:rPr lang="zh-CN" altLang="ar-AE" sz="1800" dirty="0">
                                                    <a:solidFill>
                                                      <a:schemeClr val="tx1"/>
                                                    </a:solidFill>
                                                    <a:latin typeface="Cambria Math" panose="02040503050406030204" pitchFamily="18" charset="0"/>
                                                    <a:cs typeface="Cambria Math" panose="02040503050406030204"/>
                                                  </a:rPr>
                                                  <m:t>𝑙𝑖𝑛</m:t>
                                                </m:r>
                                                <m:r>
                                                  <a:rPr lang="ar-AE" altLang="zh-CN" sz="1800" dirty="0">
                                                    <a:solidFill>
                                                      <a:schemeClr val="tx1"/>
                                                    </a:solidFill>
                                                    <a:latin typeface="Cambria Math" panose="02040503050406030204" pitchFamily="18" charset="0"/>
                                                    <a:cs typeface="Cambria Math" panose="02040503050406030204"/>
                                                  </a:rPr>
                                                  <m:t>,</m:t>
                                                </m:r>
                                                <m:r>
                                                  <a:rPr lang="zh-CN" altLang="ar-AE" sz="1800" dirty="0">
                                                    <a:solidFill>
                                                      <a:schemeClr val="tx1"/>
                                                    </a:solidFill>
                                                    <a:latin typeface="Cambria Math" panose="02040503050406030204" pitchFamily="18" charset="0"/>
                                                    <a:cs typeface="Cambria Math" panose="02040503050406030204"/>
                                                  </a:rPr>
                                                  <m:t>𝑗</m:t>
                                                </m:r>
                                              </m:sub>
                                            </m:sSub>
                                          </m:e>
                                        </m:d>
                                      </m:e>
                                    </m:func>
                                  </m:e>
                                </m:nary>
                              </m:e>
                            </m:d>
                          </m:e>
                        </m:func>
                      </m:oMath>
                    </m:oMathPara>
                  </a14:m>
                  <a:endParaRPr lang="ar-AE" dirty="0">
                    <a:solidFill>
                      <a:schemeClr val="tx1"/>
                    </a:solidFill>
                    <a:latin typeface="+mn-ea"/>
                  </a:endParaRPr>
                </a:p>
              </p:txBody>
            </p:sp>
          </mc:Choice>
          <mc:Fallback xmlns="">
            <p:sp>
              <p:nvSpPr>
                <p:cNvPr id="31" name="formula-agg"/>
                <p:cNvSpPr txBox="1">
                  <a:spLocks noGrp="1" noRot="1" noChangeAspect="1" noMove="1" noResize="1" noEditPoints="1" noAdjustHandles="1" noChangeArrowheads="1" noChangeShapeType="1" noTextEdit="1"/>
                </p:cNvSpPr>
                <p:nvPr/>
              </p:nvSpPr>
              <p:spPr>
                <a:xfrm>
                  <a:off x="6572250" y="4000500"/>
                  <a:ext cx="4953000" cy="723900"/>
                </a:xfrm>
                <a:prstGeom prst="rect">
                  <a:avLst/>
                </a:prstGeom>
                <a:blipFill>
                  <a:blip r:embed="rId5"/>
                  <a:stretch>
                    <a:fillRect b="-847"/>
                  </a:stretch>
                </a:blipFill>
                <a:ln>
                  <a:noFill/>
                </a:ln>
              </p:spPr>
              <p:txBody>
                <a:bodyPr/>
                <a:lstStyle/>
                <a:p>
                  <a:r>
                    <a:rPr lang="zh-CN" altLang="en-US">
                      <a:noFill/>
                    </a:rPr>
                    <a:t> </a:t>
                  </a:r>
                </a:p>
              </p:txBody>
            </p:sp>
          </mc:Fallback>
        </mc:AlternateContent>
        <p:sp>
          <p:nvSpPr>
            <p:cNvPr id="32" name="TextBox 32"/>
            <p:cNvSpPr txBox="1"/>
            <p:nvPr/>
          </p:nvSpPr>
          <p:spPr>
            <a:xfrm>
              <a:off x="6565392" y="4902518"/>
              <a:ext cx="3156790" cy="477503"/>
            </a:xfrm>
            <a:prstGeom prst="rect">
              <a:avLst/>
            </a:prstGeom>
            <a:noFill/>
            <a:ln>
              <a:noFill/>
            </a:ln>
          </p:spPr>
          <p:txBody>
            <a:bodyPr wrap="none" lIns="0" tIns="0" rIns="0" bIns="0" anchor="t" anchorCtr="0">
              <a:spAutoFit/>
            </a:bodyPr>
            <a:lstStyle/>
            <a:p>
              <a:pPr algn="l">
                <a:lnSpc>
                  <a:spcPct val="120000"/>
                </a:lnSpc>
              </a:pPr>
              <a:r>
                <a:rPr lang="zh-CN" sz="1350" dirty="0">
                  <a:latin typeface="+mn-ea"/>
                  <a:cs typeface="微软雅黑" panose="020B0503020204020204" charset="-122"/>
                </a:rPr>
                <a:t>𝒩(i): neighbor set of node i;</a:t>
              </a:r>
              <a:br>
                <a:rPr lang="zh-CN" sz="1350" dirty="0">
                  <a:latin typeface="+mn-ea"/>
                  <a:cs typeface="微软雅黑" panose="020B0503020204020204" charset="-122"/>
                </a:rPr>
              </a:br>
              <a:r>
                <a:rPr lang="zh-CN" sz="1350" dirty="0">
                  <a:latin typeface="+mn-ea"/>
                  <a:cs typeface="微软雅黑" panose="020B0503020204020204" charset="-122"/>
                </a:rPr>
                <a:t>Â: normalized adjacency matrix</a:t>
              </a:r>
            </a:p>
          </p:txBody>
        </p:sp>
      </p:gr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6796126"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Module 3: Attention Pooling (AP) and Loss</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8</a:t>
            </a:fld>
            <a:endParaRPr lang="zh-CN" sz="1050" dirty="0">
              <a:solidFill>
                <a:schemeClr val="accent5"/>
              </a:solidFill>
              <a:latin typeface="+mn-lt"/>
              <a:ea typeface="+mn-ea"/>
              <a:cs typeface="+mn-cs"/>
            </a:endParaRPr>
          </a:p>
        </p:txBody>
      </p:sp>
      <p:sp>
        <p:nvSpPr>
          <p:cNvPr id="11" name="TextBox 11"/>
          <p:cNvSpPr txBox="1"/>
          <p:nvPr/>
        </p:nvSpPr>
        <p:spPr>
          <a:xfrm>
            <a:off x="517799" y="1683068"/>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1</a:t>
            </a:r>
          </a:p>
        </p:txBody>
      </p:sp>
      <p:sp>
        <p:nvSpPr>
          <p:cNvPr id="12" name="TextBox 12"/>
          <p:cNvSpPr txBox="1"/>
          <p:nvPr/>
        </p:nvSpPr>
        <p:spPr>
          <a:xfrm>
            <a:off x="867918" y="1574482"/>
            <a:ext cx="2138214"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Global node scoring</a:t>
            </a:r>
          </a:p>
        </p:txBody>
      </p:sp>
      <mc:AlternateContent xmlns:mc="http://schemas.openxmlformats.org/markup-compatibility/2006" xmlns:a14="http://schemas.microsoft.com/office/drawing/2010/main">
        <mc:Choice Requires="a14">
          <p:sp>
            <p:nvSpPr>
              <p:cNvPr id="13" name="TextBox 13"/>
              <p:cNvSpPr txBox="1"/>
              <p:nvPr/>
            </p:nvSpPr>
            <p:spPr>
              <a:xfrm>
                <a:off x="869316" y="1921192"/>
                <a:ext cx="5283520" cy="809902"/>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A learnable global node attends to all electrodes via multi-head self-attention</a:t>
                </a:r>
                <a:r>
                  <a:rPr lang="en-US" altLang="zh-CN" dirty="0">
                    <a:latin typeface="+mn-ea"/>
                  </a:rPr>
                  <a:t> </a:t>
                </a:r>
                <a:r>
                  <a:rPr lang="zh-CN" sz="1350" dirty="0">
                    <a:solidFill>
                      <a:schemeClr val="dk1"/>
                    </a:solidFill>
                    <a:latin typeface="+mn-ea"/>
                    <a:cs typeface="微软雅黑" panose="020B0503020204020204" charset="-122"/>
                  </a:rPr>
                  <a:t>Head-averaged weights give each node an importance score </a:t>
                </a:r>
                <a14:m>
                  <m:oMath xmlns:m="http://schemas.openxmlformats.org/officeDocument/2006/math">
                    <m:sSub>
                      <m:sSubPr>
                        <m:ctrlPr>
                          <a:rPr lang="en-US" altLang="zh-CN" sz="1350" i="1" dirty="0">
                            <a:solidFill>
                              <a:schemeClr val="dk1"/>
                            </a:solidFill>
                            <a:latin typeface="Cambria Math" panose="02040503050406030204" pitchFamily="18" charset="0"/>
                            <a:cs typeface="Cambria Math" panose="02040503050406030204" pitchFamily="18" charset="0"/>
                          </a:rPr>
                        </m:ctrlPr>
                      </m:sSubPr>
                      <m:e>
                        <m:r>
                          <a:rPr lang="en-US" altLang="zh-CN" sz="1350" i="1" dirty="0">
                            <a:solidFill>
                              <a:schemeClr val="dk1"/>
                            </a:solidFill>
                            <a:latin typeface="Cambria Math" panose="02040503050406030204" pitchFamily="18" charset="0"/>
                            <a:cs typeface="Cambria Math" panose="02040503050406030204" pitchFamily="18" charset="0"/>
                          </a:rPr>
                          <m:t>𝑠</m:t>
                        </m:r>
                      </m:e>
                      <m:sub>
                        <m:r>
                          <a:rPr lang="en-US" altLang="zh-CN" sz="1350" i="1" dirty="0">
                            <a:solidFill>
                              <a:schemeClr val="dk1"/>
                            </a:solidFill>
                            <a:latin typeface="Cambria Math" panose="02040503050406030204" pitchFamily="18" charset="0"/>
                            <a:cs typeface="Cambria Math" panose="02040503050406030204" pitchFamily="18" charset="0"/>
                          </a:rPr>
                          <m:t>𝑖</m:t>
                        </m:r>
                      </m:sub>
                    </m:sSub>
                  </m:oMath>
                </a14:m>
                <a:endParaRPr lang="en-US" altLang="zh-CN" sz="1350" dirty="0">
                  <a:solidFill>
                    <a:schemeClr val="dk1"/>
                  </a:solidFill>
                  <a:latin typeface="+mn-ea"/>
                  <a:cs typeface="Cambria Math" panose="02040503050406030204" pitchFamily="18" charset="0"/>
                </a:endParaRPr>
              </a:p>
            </p:txBody>
          </p:sp>
        </mc:Choice>
        <mc:Fallback xmlns="">
          <p:sp>
            <p:nvSpPr>
              <p:cNvPr id="13" name="TextBox 13"/>
              <p:cNvSpPr txBox="1">
                <a:spLocks noRot="1" noChangeAspect="1" noMove="1" noResize="1" noEditPoints="1" noAdjustHandles="1" noChangeArrowheads="1" noChangeShapeType="1" noTextEdit="1"/>
              </p:cNvSpPr>
              <p:nvPr/>
            </p:nvSpPr>
            <p:spPr>
              <a:xfrm>
                <a:off x="869316" y="1921192"/>
                <a:ext cx="5283520" cy="809902"/>
              </a:xfrm>
              <a:prstGeom prst="rect">
                <a:avLst/>
              </a:prstGeom>
              <a:blipFill>
                <a:blip r:embed="rId3"/>
                <a:stretch>
                  <a:fillRect l="-2079" t="-5263" r="-1848" b="-12030"/>
                </a:stretch>
              </a:blipFill>
              <a:ln>
                <a:noFill/>
              </a:ln>
            </p:spPr>
            <p:txBody>
              <a:bodyPr/>
              <a:lstStyle/>
              <a:p>
                <a:r>
                  <a:rPr lang="zh-CN" altLang="en-US">
                    <a:noFill/>
                  </a:rPr>
                  <a:t> </a:t>
                </a:r>
              </a:p>
            </p:txBody>
          </p:sp>
        </mc:Fallback>
      </mc:AlternateContent>
      <p:sp>
        <p:nvSpPr>
          <p:cNvPr id="16" name="TextBox 16"/>
          <p:cNvSpPr txBox="1"/>
          <p:nvPr/>
        </p:nvSpPr>
        <p:spPr>
          <a:xfrm>
            <a:off x="517799" y="3092768"/>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2</a:t>
            </a:r>
          </a:p>
        </p:txBody>
      </p:sp>
      <p:sp>
        <p:nvSpPr>
          <p:cNvPr id="17" name="TextBox 17"/>
          <p:cNvSpPr txBox="1"/>
          <p:nvPr/>
        </p:nvSpPr>
        <p:spPr>
          <a:xfrm>
            <a:off x="867918" y="2984182"/>
            <a:ext cx="4362605"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Top-K selection forms a coarsened graph</a:t>
            </a:r>
          </a:p>
        </p:txBody>
      </p:sp>
      <p:sp>
        <p:nvSpPr>
          <p:cNvPr id="18" name="TextBox 18"/>
          <p:cNvSpPr txBox="1"/>
          <p:nvPr/>
        </p:nvSpPr>
        <p:spPr>
          <a:xfrm>
            <a:off x="869315" y="3330892"/>
            <a:ext cx="5176520" cy="477503"/>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Each layer keeps the K highest-scoring nodes</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to obtain pooled features and a coarsened adjacency matrix</a:t>
            </a:r>
          </a:p>
        </p:txBody>
      </p:sp>
      <p:sp>
        <p:nvSpPr>
          <p:cNvPr id="21" name="TextBox 21"/>
          <p:cNvSpPr txBox="1"/>
          <p:nvPr/>
        </p:nvSpPr>
        <p:spPr>
          <a:xfrm>
            <a:off x="517799" y="4502468"/>
            <a:ext cx="107401" cy="207749"/>
          </a:xfrm>
          <a:prstGeom prst="rect">
            <a:avLst/>
          </a:prstGeom>
          <a:noFill/>
          <a:ln>
            <a:noFill/>
          </a:ln>
        </p:spPr>
        <p:txBody>
          <a:bodyPr wrap="none" lIns="0" tIns="0" rIns="0" bIns="0" anchor="t" anchorCtr="0">
            <a:spAutoFit/>
          </a:bodyPr>
          <a:lstStyle/>
          <a:p>
            <a:pPr algn="ctr"/>
            <a:r>
              <a:rPr lang="zh-CN" sz="1350" b="1" dirty="0">
                <a:solidFill>
                  <a:srgbClr val="FFFFFF"/>
                </a:solidFill>
                <a:latin typeface="+mn-ea"/>
                <a:cs typeface="+mn-cs"/>
              </a:rPr>
              <a:t>3</a:t>
            </a:r>
          </a:p>
        </p:txBody>
      </p:sp>
      <p:sp>
        <p:nvSpPr>
          <p:cNvPr id="22" name="TextBox 22"/>
          <p:cNvSpPr txBox="1"/>
          <p:nvPr/>
        </p:nvSpPr>
        <p:spPr>
          <a:xfrm>
            <a:off x="867918" y="4393882"/>
            <a:ext cx="2300823" cy="253916"/>
          </a:xfrm>
          <a:prstGeom prst="rect">
            <a:avLst/>
          </a:prstGeom>
          <a:noFill/>
          <a:ln>
            <a:noFill/>
          </a:ln>
        </p:spPr>
        <p:txBody>
          <a:bodyPr wrap="none" lIns="0" tIns="0" rIns="0" bIns="0" anchor="t" anchorCtr="0">
            <a:spAutoFit/>
          </a:bodyPr>
          <a:lstStyle/>
          <a:p>
            <a:pPr algn="l"/>
            <a:r>
              <a:rPr lang="zh-CN" sz="1650" b="1" dirty="0">
                <a:solidFill>
                  <a:schemeClr val="accent1"/>
                </a:solidFill>
                <a:latin typeface="+mn-ea"/>
                <a:cs typeface="微软雅黑" panose="020B0503020204020204" charset="-122"/>
              </a:rPr>
              <a:t>Uniformity constraint</a:t>
            </a:r>
          </a:p>
        </p:txBody>
      </p:sp>
      <p:sp>
        <p:nvSpPr>
          <p:cNvPr id="23" name="TextBox 23"/>
          <p:cNvSpPr txBox="1"/>
          <p:nvPr/>
        </p:nvSpPr>
        <p:spPr>
          <a:xfrm>
            <a:off x="869315" y="4740592"/>
            <a:ext cx="5283200" cy="477503"/>
          </a:xfrm>
          <a:prstGeom prst="rect">
            <a:avLst/>
          </a:prstGeom>
          <a:noFill/>
          <a:ln>
            <a:noFill/>
          </a:ln>
        </p:spPr>
        <p:txBody>
          <a:bodyPr wrap="square" lIns="0" tIns="0" rIns="0" bIns="0" anchor="t" anchorCtr="0">
            <a:spAutoFit/>
          </a:bodyPr>
          <a:lstStyle/>
          <a:p>
            <a:pPr algn="l">
              <a:lnSpc>
                <a:spcPct val="120000"/>
              </a:lnSpc>
            </a:pPr>
            <a:r>
              <a:rPr lang="zh-CN" sz="1350" dirty="0">
                <a:solidFill>
                  <a:schemeClr val="dk1"/>
                </a:solidFill>
                <a:latin typeface="+mn-ea"/>
                <a:cs typeface="微软雅黑" panose="020B0503020204020204" charset="-122"/>
              </a:rPr>
              <a:t>An AP uniformity loss constrains discarded nodes</a:t>
            </a:r>
            <a:br>
              <a:rPr lang="zh-CN" sz="1350" dirty="0">
                <a:solidFill>
                  <a:schemeClr val="dk1"/>
                </a:solidFill>
                <a:latin typeface="+mn-ea"/>
                <a:cs typeface="微软雅黑" panose="020B0503020204020204" charset="-122"/>
              </a:rPr>
            </a:br>
            <a:r>
              <a:rPr lang="zh-CN" sz="1350" dirty="0">
                <a:solidFill>
                  <a:schemeClr val="dk1"/>
                </a:solidFill>
                <a:latin typeface="+mn-ea"/>
                <a:cs typeface="微软雅黑" panose="020B0503020204020204" charset="-122"/>
              </a:rPr>
              <a:t>to mitigate over-smoothing and keep representation diversity</a:t>
            </a:r>
          </a:p>
        </p:txBody>
      </p:sp>
      <p:grpSp>
        <p:nvGrpSpPr>
          <p:cNvPr id="3" name="组合 2"/>
          <p:cNvGrpSpPr/>
          <p:nvPr/>
        </p:nvGrpSpPr>
        <p:grpSpPr>
          <a:xfrm>
            <a:off x="7694930" y="1657985"/>
            <a:ext cx="4959985" cy="2955925"/>
            <a:chOff x="10979" y="2685"/>
            <a:chExt cx="7811" cy="4655"/>
          </a:xfrm>
        </p:grpSpPr>
        <p:sp>
          <p:nvSpPr>
            <p:cNvPr id="26" name="TextBox 26"/>
            <p:cNvSpPr txBox="1"/>
            <p:nvPr/>
          </p:nvSpPr>
          <p:spPr>
            <a:xfrm>
              <a:off x="10979" y="2685"/>
              <a:ext cx="6663" cy="327"/>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Node importance score (averaged over H heads)</a:t>
              </a:r>
            </a:p>
          </p:txBody>
        </p:sp>
        <mc:AlternateContent xmlns:mc="http://schemas.openxmlformats.org/markup-compatibility/2006" xmlns:a14="http://schemas.microsoft.com/office/drawing/2010/main">
          <mc:Choice Requires="a14">
            <p:sp>
              <p:nvSpPr>
                <p:cNvPr id="27" name="formula-score"/>
                <p:cNvSpPr txBox="1">
                  <a:spLocks noGrp="1"/>
                </p:cNvSpPr>
                <p:nvPr/>
              </p:nvSpPr>
              <p:spPr>
                <a:xfrm>
                  <a:off x="10990" y="3065"/>
                  <a:ext cx="7800" cy="1050"/>
                </a:xfrm>
                <a:prstGeom prst="rect">
                  <a:avLst/>
                </a:prstGeom>
                <a:noFill/>
                <a:ln>
                  <a:noFill/>
                </a:ln>
              </p:spPr>
              <p:txBody>
                <a:bodyPr wrap="none" lIns="0" tIns="0" rIns="0" bIns="0" anchor="ctr">
                  <a:normAutofit fontScale="85000" lnSpcReduction="10000"/>
                </a:bodyPr>
                <a:lstStyle/>
                <a:p>
                  <a:pPr algn="l"/>
                  <a14:m>
                    <m:oMathPara xmlns:m="http://schemas.openxmlformats.org/officeDocument/2006/math">
                      <m:oMathParaPr>
                        <m:jc m:val="left"/>
                      </m:oMathParaPr>
                      <m:oMath>
                        <m:sSub>
                          <m:sSubPr>
                            <m:ctrlPr>
                              <a:rPr lang="zh-CN" altLang="ar-AE" sz="1800" dirty="0">
                                <a:solidFill>
                                  <a:schemeClr val="tx1"/>
                                </a:solidFill>
                                <a:latin typeface="Cambria Math" panose="02040503050406030204" pitchFamily="18" charset="0"/>
                                <a:cs typeface="Cambria Math" panose="02040503050406030204"/>
                              </a:rPr>
                            </m:ctrlPr>
                          </m:sSubPr>
                          <m:e>
                            <m:r>
                              <a:rPr lang="zh-CN" altLang="ar-AE" sz="1800" dirty="0">
                                <a:solidFill>
                                  <a:schemeClr val="tx1"/>
                                </a:solidFill>
                                <a:latin typeface="Cambria Math" panose="02040503050406030204" pitchFamily="18" charset="0"/>
                                <a:cs typeface="Cambria Math" panose="02040503050406030204"/>
                              </a:rPr>
                              <m:t>𝑠</m:t>
                            </m:r>
                          </m:e>
                          <m:sub>
                            <m:r>
                              <a:rPr lang="zh-CN" altLang="ar-AE" sz="1800" dirty="0">
                                <a:solidFill>
                                  <a:schemeClr val="tx1"/>
                                </a:solidFill>
                                <a:latin typeface="Cambria Math" panose="02040503050406030204" pitchFamily="18" charset="0"/>
                                <a:cs typeface="Cambria Math" panose="02040503050406030204"/>
                              </a:rPr>
                              <m:t>𝑖</m:t>
                            </m:r>
                          </m:sub>
                        </m:sSub>
                        <m:r>
                          <a:rPr lang="ar-AE" altLang="zh-CN" sz="1800" dirty="0">
                            <a:solidFill>
                              <a:schemeClr val="tx1"/>
                            </a:solidFill>
                            <a:latin typeface="Cambria Math" panose="02040503050406030204" pitchFamily="18" charset="0"/>
                            <a:cs typeface="Cambria Math" panose="02040503050406030204"/>
                          </a:rPr>
                          <m:t>=</m:t>
                        </m:r>
                        <m:f>
                          <m:fPr>
                            <m:ctrlPr>
                              <a:rPr lang="ar-AE" altLang="zh-CN" sz="1800" dirty="0">
                                <a:solidFill>
                                  <a:schemeClr val="tx1"/>
                                </a:solidFill>
                                <a:latin typeface="Cambria Math" panose="02040503050406030204" pitchFamily="18" charset="0"/>
                                <a:cs typeface="Cambria Math" panose="02040503050406030204"/>
                              </a:rPr>
                            </m:ctrlPr>
                          </m:fPr>
                          <m:num>
                            <m:r>
                              <a:rPr lang="ar-AE" altLang="zh-CN" sz="1800" dirty="0">
                                <a:solidFill>
                                  <a:schemeClr val="tx1"/>
                                </a:solidFill>
                                <a:latin typeface="Cambria Math" panose="02040503050406030204" pitchFamily="18" charset="0"/>
                                <a:cs typeface="Cambria Math" panose="02040503050406030204"/>
                              </a:rPr>
                              <m:t>1</m:t>
                            </m:r>
                          </m:num>
                          <m:den>
                            <m:r>
                              <a:rPr lang="zh-CN" altLang="ar-AE" sz="1800" dirty="0">
                                <a:solidFill>
                                  <a:schemeClr val="tx1"/>
                                </a:solidFill>
                                <a:latin typeface="Cambria Math" panose="02040503050406030204" pitchFamily="18" charset="0"/>
                                <a:cs typeface="Cambria Math" panose="02040503050406030204"/>
                              </a:rPr>
                              <m:t>𝐻</m:t>
                            </m:r>
                          </m:den>
                        </m:f>
                        <m:nary>
                          <m:naryPr>
                            <m:chr m:val="∑"/>
                            <m:limLoc m:val="undOvr"/>
                            <m:ctrlPr>
                              <a:rPr lang="ar-AE" altLang="zh-CN" sz="1800" dirty="0">
                                <a:solidFill>
                                  <a:schemeClr val="tx1"/>
                                </a:solidFill>
                                <a:latin typeface="Cambria Math" panose="02040503050406030204" pitchFamily="18" charset="0"/>
                                <a:cs typeface="Cambria Math" panose="02040503050406030204"/>
                              </a:rPr>
                            </m:ctrlPr>
                          </m:naryPr>
                          <m:sub>
                            <m:r>
                              <a:rPr lang="ar-AE" altLang="zh-CN" sz="1800" dirty="0">
                                <a:solidFill>
                                  <a:schemeClr val="tx1"/>
                                </a:solidFill>
                                <a:latin typeface="Cambria Math" panose="02040503050406030204" pitchFamily="18" charset="0"/>
                                <a:cs typeface="Cambria Math" panose="02040503050406030204"/>
                              </a:rPr>
                              <m:t>ℎ</m:t>
                            </m:r>
                            <m:r>
                              <a:rPr lang="ar-AE" altLang="zh-CN" sz="1800" dirty="0">
                                <a:solidFill>
                                  <a:schemeClr val="tx1"/>
                                </a:solidFill>
                                <a:latin typeface="Cambria Math" panose="02040503050406030204" pitchFamily="18" charset="0"/>
                                <a:cs typeface="Cambria Math" panose="02040503050406030204"/>
                              </a:rPr>
                              <m:t>=1</m:t>
                            </m:r>
                          </m:sub>
                          <m:sup>
                            <m:r>
                              <a:rPr lang="zh-CN" altLang="ar-AE" sz="1800" dirty="0">
                                <a:solidFill>
                                  <a:schemeClr val="tx1"/>
                                </a:solidFill>
                                <a:latin typeface="Cambria Math" panose="02040503050406030204" pitchFamily="18" charset="0"/>
                                <a:cs typeface="Cambria Math" panose="02040503050406030204"/>
                              </a:rPr>
                              <m:t>𝐻</m:t>
                            </m:r>
                          </m:sup>
                          <m:e>
                            <m:sSubSup>
                              <m:sSubSupPr>
                                <m:ctrlPr>
                                  <a:rPr lang="zh-CN" altLang="ar-AE" sz="1800" dirty="0">
                                    <a:solidFill>
                                      <a:schemeClr val="tx1"/>
                                    </a:solidFill>
                                    <a:latin typeface="Cambria Math" panose="02040503050406030204" pitchFamily="18" charset="0"/>
                                    <a:cs typeface="Cambria Math" panose="02040503050406030204"/>
                                  </a:rPr>
                                </m:ctrlPr>
                              </m:sSubSupPr>
                              <m:e>
                                <m:r>
                                  <a:rPr lang="zh-CN" altLang="ar-AE" sz="1800" dirty="0">
                                    <a:solidFill>
                                      <a:schemeClr val="tx1"/>
                                    </a:solidFill>
                                    <a:latin typeface="Cambria Math" panose="02040503050406030204" pitchFamily="18" charset="0"/>
                                    <a:cs typeface="Cambria Math" panose="02040503050406030204"/>
                                  </a:rPr>
                                  <m:t>𝑊</m:t>
                                </m:r>
                              </m:e>
                              <m:sub>
                                <m:r>
                                  <a:rPr lang="zh-CN" altLang="ar-AE" sz="1800" dirty="0">
                                    <a:solidFill>
                                      <a:schemeClr val="tx1"/>
                                    </a:solidFill>
                                    <a:latin typeface="Cambria Math" panose="02040503050406030204" pitchFamily="18" charset="0"/>
                                    <a:cs typeface="Cambria Math" panose="02040503050406030204"/>
                                  </a:rPr>
                                  <m:t>𝑖</m:t>
                                </m:r>
                              </m:sub>
                              <m:sup>
                                <m:d>
                                  <m:dPr>
                                    <m:ctrlPr>
                                      <a:rPr lang="ar-AE" altLang="zh-CN" sz="1800" dirty="0">
                                        <a:solidFill>
                                          <a:schemeClr val="tx1"/>
                                        </a:solidFill>
                                        <a:latin typeface="Cambria Math" panose="02040503050406030204" pitchFamily="18" charset="0"/>
                                        <a:cs typeface="Cambria Math" panose="02040503050406030204"/>
                                      </a:rPr>
                                    </m:ctrlPr>
                                  </m:dPr>
                                  <m:e>
                                    <m:r>
                                      <a:rPr lang="ar-AE" altLang="zh-CN" sz="1800" dirty="0">
                                        <a:solidFill>
                                          <a:schemeClr val="tx1"/>
                                        </a:solidFill>
                                        <a:latin typeface="Cambria Math" panose="02040503050406030204" pitchFamily="18" charset="0"/>
                                        <a:cs typeface="Cambria Math" panose="02040503050406030204"/>
                                      </a:rPr>
                                      <m:t>ℎ</m:t>
                                    </m:r>
                                  </m:e>
                                </m:d>
                              </m:sup>
                            </m:sSubSup>
                          </m:e>
                        </m:nary>
                      </m:oMath>
                    </m:oMathPara>
                  </a14:m>
                  <a:endParaRPr lang="ar-AE" dirty="0">
                    <a:solidFill>
                      <a:schemeClr val="tx1"/>
                    </a:solidFill>
                    <a:latin typeface="+mn-ea"/>
                  </a:endParaRPr>
                </a:p>
              </p:txBody>
            </p:sp>
          </mc:Choice>
          <mc:Fallback xmlns="">
            <p:sp>
              <p:nvSpPr>
                <p:cNvPr id="27" name="formula-score"/>
                <p:cNvSpPr txBox="1">
                  <a:spLocks noGrp="1" noRot="1" noChangeAspect="1" noMove="1" noResize="1" noEditPoints="1" noAdjustHandles="1" noChangeArrowheads="1" noChangeShapeType="1" noTextEdit="1"/>
                </p:cNvSpPr>
                <p:nvPr/>
              </p:nvSpPr>
              <p:spPr>
                <a:xfrm>
                  <a:off x="10990" y="3065"/>
                  <a:ext cx="7800" cy="1050"/>
                </a:xfrm>
                <a:prstGeom prst="rect">
                  <a:avLst/>
                </a:prstGeom>
                <a:blipFill>
                  <a:blip r:embed="rId4"/>
                  <a:stretch>
                    <a:fillRect/>
                  </a:stretch>
                </a:blipFill>
                <a:ln>
                  <a:noFill/>
                </a:ln>
              </p:spPr>
              <p:txBody>
                <a:bodyPr/>
                <a:lstStyle/>
                <a:p>
                  <a:r>
                    <a:rPr lang="zh-CN" altLang="en-US">
                      <a:noFill/>
                    </a:rPr>
                    <a:t> </a:t>
                  </a:r>
                </a:p>
              </p:txBody>
            </p:sp>
          </mc:Fallback>
        </mc:AlternateContent>
        <p:sp>
          <p:nvSpPr>
            <p:cNvPr id="28" name="TextBox 28"/>
            <p:cNvSpPr txBox="1"/>
            <p:nvPr/>
          </p:nvSpPr>
          <p:spPr>
            <a:xfrm>
              <a:off x="10979" y="4261"/>
              <a:ext cx="5668" cy="327"/>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Pooled features and coarsened adjacency</a:t>
              </a:r>
            </a:p>
          </p:txBody>
        </p:sp>
        <mc:AlternateContent xmlns:mc="http://schemas.openxmlformats.org/markup-compatibility/2006" xmlns:a14="http://schemas.microsoft.com/office/drawing/2010/main">
          <mc:Choice Requires="a14">
            <p:sp>
              <p:nvSpPr>
                <p:cNvPr id="29" name="formula-pool"/>
                <p:cNvSpPr txBox="1">
                  <a:spLocks noGrp="1"/>
                </p:cNvSpPr>
                <p:nvPr/>
              </p:nvSpPr>
              <p:spPr>
                <a:xfrm>
                  <a:off x="10990" y="4640"/>
                  <a:ext cx="7800" cy="10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sSubSup>
                          <m:sSubSupPr>
                            <m:ctrlPr>
                              <a:rPr lang="zh-CN" altLang="ar-AE" sz="1800" dirty="0">
                                <a:solidFill>
                                  <a:schemeClr val="tx1"/>
                                </a:solidFill>
                                <a:latin typeface="Cambria Math" panose="02040503050406030204" pitchFamily="18" charset="0"/>
                                <a:cs typeface="Cambria Math" panose="02040503050406030204"/>
                              </a:rPr>
                            </m:ctrlPr>
                          </m:sSubSupPr>
                          <m:e>
                            <m:r>
                              <a:rPr lang="zh-CN" altLang="ar-AE" sz="1800" dirty="0">
                                <a:solidFill>
                                  <a:schemeClr val="tx1"/>
                                </a:solidFill>
                                <a:latin typeface="Cambria Math" panose="02040503050406030204" pitchFamily="18" charset="0"/>
                                <a:cs typeface="Cambria Math" panose="02040503050406030204"/>
                              </a:rPr>
                              <m:t>𝑌</m:t>
                            </m:r>
                          </m:e>
                          <m:sub>
                            <m:r>
                              <a:rPr lang="zh-CN" altLang="ar-AE" sz="1800" dirty="0">
                                <a:solidFill>
                                  <a:schemeClr val="tx1"/>
                                </a:solidFill>
                                <a:latin typeface="Cambria Math" panose="02040503050406030204" pitchFamily="18" charset="0"/>
                                <a:cs typeface="Cambria Math" panose="02040503050406030204"/>
                              </a:rPr>
                              <m:t>𝑝𝑜𝑜𝑙</m:t>
                            </m:r>
                          </m:sub>
                          <m:sup>
                            <m:r>
                              <a:rPr lang="zh-CN" altLang="ar-AE" sz="1800" dirty="0">
                                <a:solidFill>
                                  <a:schemeClr val="tx1"/>
                                </a:solidFill>
                                <a:latin typeface="Cambria Math" panose="02040503050406030204" pitchFamily="18" charset="0"/>
                                <a:cs typeface="Cambria Math" panose="02040503050406030204"/>
                              </a:rPr>
                              <m:t>𝑙</m:t>
                            </m:r>
                            <m:r>
                              <a:rPr lang="ar-AE" altLang="zh-CN" sz="1800" dirty="0">
                                <a:solidFill>
                                  <a:schemeClr val="tx1"/>
                                </a:solidFill>
                                <a:latin typeface="Cambria Math" panose="02040503050406030204" pitchFamily="18" charset="0"/>
                                <a:cs typeface="Cambria Math" panose="02040503050406030204"/>
                              </a:rPr>
                              <m:t>+1</m:t>
                            </m:r>
                          </m:sup>
                        </m:sSubSup>
                        <m:r>
                          <a:rPr lang="ar-AE" altLang="zh-CN" sz="1800" dirty="0">
                            <a:solidFill>
                              <a:schemeClr val="tx1"/>
                            </a:solidFill>
                            <a:latin typeface="Cambria Math" panose="02040503050406030204" pitchFamily="18" charset="0"/>
                            <a:cs typeface="Cambria Math" panose="02040503050406030204"/>
                          </a:rPr>
                          <m:t>=</m:t>
                        </m:r>
                        <m:sSub>
                          <m:sSubPr>
                            <m:ctrlPr>
                              <a:rPr lang="zh-CN" altLang="ar-AE" sz="1800" i="1" dirty="0">
                                <a:solidFill>
                                  <a:schemeClr val="tx1"/>
                                </a:solidFill>
                                <a:latin typeface="Cambria Math" panose="02040503050406030204" pitchFamily="18" charset="0"/>
                                <a:cs typeface="Cambria Math" panose="02040503050406030204"/>
                              </a:rPr>
                            </m:ctrlPr>
                          </m:sSubPr>
                          <m:e>
                            <m:d>
                              <m:dPr>
                                <m:ctrlPr>
                                  <a:rPr lang="zh-CN" altLang="ar-AE" sz="1800" i="1" dirty="0">
                                    <a:solidFill>
                                      <a:schemeClr val="tx1"/>
                                    </a:solidFill>
                                    <a:latin typeface="Cambria Math" panose="02040503050406030204" pitchFamily="18" charset="0"/>
                                    <a:cs typeface="Cambria Math" panose="02040503050406030204"/>
                                  </a:rPr>
                                </m:ctrlPr>
                              </m:dPr>
                              <m:e>
                                <m:sSubSup>
                                  <m:sSubSupPr>
                                    <m:ctrlPr>
                                      <a:rPr lang="zh-CN" altLang="ar-AE" sz="1800" dirty="0">
                                        <a:solidFill>
                                          <a:schemeClr val="tx1"/>
                                        </a:solidFill>
                                        <a:latin typeface="Cambria Math" panose="02040503050406030204" pitchFamily="18" charset="0"/>
                                        <a:cs typeface="Cambria Math" panose="02040503050406030204"/>
                                      </a:rPr>
                                    </m:ctrlPr>
                                  </m:sSubSupPr>
                                  <m:e>
                                    <m:r>
                                      <a:rPr lang="zh-CN" altLang="ar-AE" sz="1800" dirty="0">
                                        <a:solidFill>
                                          <a:schemeClr val="tx1"/>
                                        </a:solidFill>
                                        <a:latin typeface="Cambria Math" panose="02040503050406030204" pitchFamily="18" charset="0"/>
                                        <a:cs typeface="Cambria Math" panose="02040503050406030204"/>
                                      </a:rPr>
                                      <m:t>𝑌</m:t>
                                    </m:r>
                                  </m:e>
                                  <m:sub>
                                    <m:r>
                                      <a:rPr lang="zh-CN" altLang="ar-AE" sz="1800" dirty="0">
                                        <a:solidFill>
                                          <a:schemeClr val="tx1"/>
                                        </a:solidFill>
                                        <a:latin typeface="Cambria Math" panose="02040503050406030204" pitchFamily="18" charset="0"/>
                                        <a:cs typeface="Cambria Math" panose="02040503050406030204"/>
                                      </a:rPr>
                                      <m:t>𝑒𝑢𝑐</m:t>
                                    </m:r>
                                  </m:sub>
                                  <m:sup>
                                    <m:r>
                                      <a:rPr lang="zh-CN" altLang="ar-AE" sz="1800" dirty="0">
                                        <a:solidFill>
                                          <a:schemeClr val="tx1"/>
                                        </a:solidFill>
                                        <a:latin typeface="Cambria Math" panose="02040503050406030204" pitchFamily="18" charset="0"/>
                                        <a:cs typeface="Cambria Math" panose="02040503050406030204"/>
                                      </a:rPr>
                                      <m:t>𝑙</m:t>
                                    </m:r>
                                  </m:sup>
                                </m:sSubSup>
                                <m:r>
                                  <a:rPr lang="ar-AE" altLang="zh-CN" sz="1800" dirty="0">
                                    <a:solidFill>
                                      <a:schemeClr val="tx1"/>
                                    </a:solidFill>
                                    <a:latin typeface="Cambria Math" panose="02040503050406030204" pitchFamily="18" charset="0"/>
                                    <a:cs typeface="Cambria Math" panose="02040503050406030204"/>
                                  </a:rPr>
                                  <m:t>⊙</m:t>
                                </m:r>
                                <m:r>
                                  <a:rPr lang="zh-CN" altLang="ar-AE" sz="1800" dirty="0">
                                    <a:solidFill>
                                      <a:schemeClr val="tx1"/>
                                    </a:solidFill>
                                    <a:latin typeface="Cambria Math" panose="02040503050406030204" pitchFamily="18" charset="0"/>
                                    <a:cs typeface="Cambria Math" panose="02040503050406030204"/>
                                  </a:rPr>
                                  <m:t>𝑆</m:t>
                                </m:r>
                              </m:e>
                            </m:d>
                          </m:e>
                          <m:sub>
                            <m:r>
                              <a:rPr lang="ar-AE" altLang="zh-CN" sz="1800" dirty="0">
                                <a:solidFill>
                                  <a:schemeClr val="tx1"/>
                                </a:solidFill>
                                <a:latin typeface="Cambria Math" panose="02040503050406030204" pitchFamily="18" charset="0"/>
                                <a:cs typeface="Cambria Math" panose="02040503050406030204"/>
                              </a:rPr>
                              <m:t>ℐ</m:t>
                            </m:r>
                          </m:sub>
                        </m:sSub>
                        <m:r>
                          <a:rPr lang="ar-AE" altLang="zh-CN" sz="1800" dirty="0">
                            <a:solidFill>
                              <a:schemeClr val="tx1"/>
                            </a:solidFill>
                            <a:latin typeface="Cambria Math" panose="02040503050406030204" pitchFamily="18" charset="0"/>
                            <a:cs typeface="Cambria Math" panose="02040503050406030204"/>
                          </a:rPr>
                          <m:t>, </m:t>
                        </m:r>
                        <m:sSup>
                          <m:sSupPr>
                            <m:ctrlPr>
                              <a:rPr lang="zh-CN" altLang="ar-AE" sz="1800" dirty="0">
                                <a:solidFill>
                                  <a:schemeClr val="tx1"/>
                                </a:solidFill>
                                <a:latin typeface="Cambria Math" panose="02040503050406030204" pitchFamily="18" charset="0"/>
                                <a:cs typeface="Cambria Math" panose="02040503050406030204"/>
                              </a:rPr>
                            </m:ctrlPr>
                          </m:sSupPr>
                          <m:e>
                            <m:r>
                              <a:rPr lang="zh-CN" altLang="ar-AE" sz="1800" dirty="0">
                                <a:solidFill>
                                  <a:schemeClr val="tx1"/>
                                </a:solidFill>
                                <a:latin typeface="Cambria Math" panose="02040503050406030204" pitchFamily="18" charset="0"/>
                                <a:cs typeface="Cambria Math" panose="02040503050406030204"/>
                              </a:rPr>
                              <m:t>𝐴</m:t>
                            </m:r>
                          </m:e>
                          <m:sup>
                            <m:r>
                              <a:rPr lang="zh-CN" altLang="ar-AE" sz="1800" dirty="0">
                                <a:solidFill>
                                  <a:schemeClr val="tx1"/>
                                </a:solidFill>
                                <a:latin typeface="Cambria Math" panose="02040503050406030204" pitchFamily="18" charset="0"/>
                                <a:cs typeface="Cambria Math" panose="02040503050406030204"/>
                              </a:rPr>
                              <m:t>𝑙</m:t>
                            </m:r>
                            <m:r>
                              <a:rPr lang="ar-AE" altLang="zh-CN" sz="1800" dirty="0">
                                <a:solidFill>
                                  <a:schemeClr val="tx1"/>
                                </a:solidFill>
                                <a:latin typeface="Cambria Math" panose="02040503050406030204" pitchFamily="18" charset="0"/>
                                <a:cs typeface="Cambria Math" panose="02040503050406030204"/>
                              </a:rPr>
                              <m:t>+1</m:t>
                            </m:r>
                          </m:sup>
                        </m:sSup>
                        <m:r>
                          <a:rPr lang="ar-AE" altLang="zh-CN" sz="1800" dirty="0">
                            <a:solidFill>
                              <a:schemeClr val="tx1"/>
                            </a:solidFill>
                            <a:latin typeface="Cambria Math" panose="02040503050406030204" pitchFamily="18" charset="0"/>
                            <a:cs typeface="Cambria Math" panose="02040503050406030204"/>
                          </a:rPr>
                          <m:t>=</m:t>
                        </m:r>
                        <m:sSubSup>
                          <m:sSubSupPr>
                            <m:ctrlPr>
                              <a:rPr lang="zh-CN" altLang="ar-AE" sz="1800" i="1" dirty="0">
                                <a:solidFill>
                                  <a:schemeClr val="tx1"/>
                                </a:solidFill>
                                <a:latin typeface="Cambria Math" panose="02040503050406030204" pitchFamily="18" charset="0"/>
                                <a:cs typeface="Cambria Math" panose="02040503050406030204"/>
                              </a:rPr>
                            </m:ctrlPr>
                          </m:sSubSupPr>
                          <m:e>
                            <m:acc>
                              <m:accPr>
                                <m:chr m:val="ˆ"/>
                                <m:ctrlPr>
                                  <a:rPr lang="zh-CN" altLang="ar-AE" sz="1800" dirty="0">
                                    <a:solidFill>
                                      <a:schemeClr val="tx1"/>
                                    </a:solidFill>
                                    <a:latin typeface="Cambria Math" panose="02040503050406030204" pitchFamily="18" charset="0"/>
                                    <a:cs typeface="Cambria Math" panose="02040503050406030204"/>
                                  </a:rPr>
                                </m:ctrlPr>
                              </m:accPr>
                              <m:e>
                                <m:r>
                                  <a:rPr lang="zh-CN" altLang="ar-AE" sz="1800" dirty="0">
                                    <a:solidFill>
                                      <a:schemeClr val="tx1"/>
                                    </a:solidFill>
                                    <a:latin typeface="Cambria Math" panose="02040503050406030204" pitchFamily="18" charset="0"/>
                                    <a:cs typeface="Cambria Math" panose="02040503050406030204"/>
                                  </a:rPr>
                                  <m:t>𝐴</m:t>
                                </m:r>
                              </m:e>
                            </m:acc>
                          </m:e>
                          <m:sub>
                            <m:r>
                              <a:rPr lang="ar-AE" altLang="zh-CN" sz="1800" dirty="0">
                                <a:solidFill>
                                  <a:schemeClr val="tx1"/>
                                </a:solidFill>
                                <a:latin typeface="Cambria Math" panose="02040503050406030204" pitchFamily="18" charset="0"/>
                                <a:cs typeface="Cambria Math" panose="02040503050406030204"/>
                              </a:rPr>
                              <m:t>ℐ</m:t>
                            </m:r>
                            <m:r>
                              <a:rPr lang="ar-AE" altLang="zh-CN" sz="1800" dirty="0">
                                <a:solidFill>
                                  <a:schemeClr val="tx1"/>
                                </a:solidFill>
                                <a:latin typeface="Cambria Math" panose="02040503050406030204" pitchFamily="18" charset="0"/>
                                <a:cs typeface="Cambria Math" panose="02040503050406030204"/>
                              </a:rPr>
                              <m:t>,</m:t>
                            </m:r>
                            <m:r>
                              <a:rPr lang="ar-AE" altLang="zh-CN" sz="1800" dirty="0">
                                <a:solidFill>
                                  <a:schemeClr val="tx1"/>
                                </a:solidFill>
                                <a:latin typeface="Cambria Math" panose="02040503050406030204" pitchFamily="18" charset="0"/>
                                <a:cs typeface="Cambria Math" panose="02040503050406030204"/>
                              </a:rPr>
                              <m:t>ℐ</m:t>
                            </m:r>
                          </m:sub>
                          <m:sup>
                            <m:r>
                              <a:rPr lang="zh-CN" altLang="ar-AE" sz="1800" dirty="0">
                                <a:solidFill>
                                  <a:schemeClr val="tx1"/>
                                </a:solidFill>
                                <a:latin typeface="Cambria Math" panose="02040503050406030204" pitchFamily="18" charset="0"/>
                                <a:cs typeface="Cambria Math" panose="02040503050406030204"/>
                              </a:rPr>
                              <m:t>𝑙</m:t>
                            </m:r>
                          </m:sup>
                        </m:sSubSup>
                      </m:oMath>
                    </m:oMathPara>
                  </a14:m>
                  <a:endParaRPr lang="ar-AE" dirty="0">
                    <a:solidFill>
                      <a:schemeClr val="tx1"/>
                    </a:solidFill>
                    <a:latin typeface="+mn-ea"/>
                  </a:endParaRPr>
                </a:p>
              </p:txBody>
            </p:sp>
          </mc:Choice>
          <mc:Fallback xmlns="">
            <p:sp>
              <p:nvSpPr>
                <p:cNvPr id="29" name="formula-pool"/>
                <p:cNvSpPr txBox="1">
                  <a:spLocks noGrp="1" noRot="1" noChangeAspect="1" noMove="1" noResize="1" noEditPoints="1" noAdjustHandles="1" noChangeArrowheads="1" noChangeShapeType="1" noTextEdit="1"/>
                </p:cNvSpPr>
                <p:nvPr/>
              </p:nvSpPr>
              <p:spPr>
                <a:xfrm>
                  <a:off x="10990" y="4640"/>
                  <a:ext cx="7800" cy="1050"/>
                </a:xfrm>
                <a:prstGeom prst="rect">
                  <a:avLst/>
                </a:prstGeom>
                <a:blipFill>
                  <a:blip r:embed="rId5"/>
                  <a:stretch>
                    <a:fillRect l="-1599"/>
                  </a:stretch>
                </a:blipFill>
                <a:ln>
                  <a:noFill/>
                </a:ln>
              </p:spPr>
              <p:txBody>
                <a:bodyPr/>
                <a:lstStyle/>
                <a:p>
                  <a:r>
                    <a:rPr lang="zh-CN" altLang="en-US">
                      <a:noFill/>
                    </a:rPr>
                    <a:t> </a:t>
                  </a:r>
                </a:p>
              </p:txBody>
            </p:sp>
          </mc:Fallback>
        </mc:AlternateContent>
        <p:sp>
          <p:nvSpPr>
            <p:cNvPr id="30" name="TextBox 30"/>
            <p:cNvSpPr txBox="1"/>
            <p:nvPr/>
          </p:nvSpPr>
          <p:spPr>
            <a:xfrm>
              <a:off x="10979" y="5911"/>
              <a:ext cx="1283" cy="327"/>
            </a:xfrm>
            <a:prstGeom prst="rect">
              <a:avLst/>
            </a:prstGeom>
            <a:noFill/>
            <a:ln>
              <a:noFill/>
            </a:ln>
          </p:spPr>
          <p:txBody>
            <a:bodyPr wrap="none" lIns="0" tIns="0" rIns="0" bIns="0" anchor="t" anchorCtr="0">
              <a:spAutoFit/>
            </a:bodyPr>
            <a:lstStyle/>
            <a:p>
              <a:pPr algn="l"/>
              <a:r>
                <a:rPr lang="zh-CN" sz="1350" b="1" dirty="0">
                  <a:solidFill>
                    <a:srgbClr val="002060"/>
                  </a:solidFill>
                  <a:latin typeface="+mn-ea"/>
                  <a:cs typeface="微软雅黑" panose="020B0503020204020204" charset="-122"/>
                </a:rPr>
                <a:t>Total loss</a:t>
              </a:r>
            </a:p>
          </p:txBody>
        </p:sp>
        <mc:AlternateContent xmlns:mc="http://schemas.openxmlformats.org/markup-compatibility/2006" xmlns:a14="http://schemas.microsoft.com/office/drawing/2010/main">
          <mc:Choice Requires="a14">
            <p:sp>
              <p:nvSpPr>
                <p:cNvPr id="31" name="formula-loss"/>
                <p:cNvSpPr txBox="1">
                  <a:spLocks noGrp="1"/>
                </p:cNvSpPr>
                <p:nvPr/>
              </p:nvSpPr>
              <p:spPr>
                <a:xfrm>
                  <a:off x="10990" y="6290"/>
                  <a:ext cx="7800" cy="1050"/>
                </a:xfrm>
                <a:prstGeom prst="rect">
                  <a:avLst/>
                </a:prstGeom>
                <a:noFill/>
                <a:ln>
                  <a:noFill/>
                </a:ln>
              </p:spPr>
              <p:txBody>
                <a:bodyPr wrap="none" lIns="0" tIns="0" rIns="0" bIns="0" anchor="ctr">
                  <a:normAutofit/>
                </a:bodyPr>
                <a:lstStyle/>
                <a:p>
                  <a:pPr algn="l"/>
                  <a14:m>
                    <m:oMathPara xmlns:m="http://schemas.openxmlformats.org/officeDocument/2006/math">
                      <m:oMathParaPr>
                        <m:jc m:val="left"/>
                      </m:oMathParaPr>
                      <m:oMath>
                        <m:r>
                          <a:rPr lang="ar-AE" altLang="zh-CN" sz="1800" dirty="0" smtClean="0">
                            <a:solidFill>
                              <a:schemeClr val="tx1"/>
                            </a:solidFill>
                            <a:latin typeface="Cambria Math" panose="02040503050406030204" pitchFamily="18" charset="0"/>
                            <a:cs typeface="Cambria Math" panose="02040503050406030204"/>
                          </a:rPr>
                          <m:t>ℒ</m:t>
                        </m:r>
                        <m:r>
                          <a:rPr lang="ar-AE" altLang="zh-CN" sz="1800" dirty="0" smtClean="0">
                            <a:solidFill>
                              <a:schemeClr val="tx1"/>
                            </a:solidFill>
                            <a:latin typeface="Cambria Math" panose="02040503050406030204" pitchFamily="18" charset="0"/>
                            <a:cs typeface="Cambria Math" panose="02040503050406030204"/>
                          </a:rPr>
                          <m:t>=</m:t>
                        </m:r>
                        <m:sSub>
                          <m:sSubPr>
                            <m:ctrlPr>
                              <a:rPr lang="ar-AE" altLang="zh-CN" sz="1800" dirty="0">
                                <a:solidFill>
                                  <a:schemeClr val="tx1"/>
                                </a:solidFill>
                                <a:latin typeface="Cambria Math" panose="02040503050406030204" pitchFamily="18" charset="0"/>
                                <a:cs typeface="Cambria Math" panose="02040503050406030204"/>
                              </a:rPr>
                            </m:ctrlPr>
                          </m:sSubPr>
                          <m:e>
                            <m:r>
                              <a:rPr lang="ar-AE" altLang="zh-CN" sz="1800" dirty="0">
                                <a:solidFill>
                                  <a:schemeClr val="tx1"/>
                                </a:solidFill>
                                <a:latin typeface="Cambria Math" panose="02040503050406030204" pitchFamily="18" charset="0"/>
                                <a:cs typeface="Cambria Math" panose="02040503050406030204"/>
                              </a:rPr>
                              <m:t>ℒ</m:t>
                            </m:r>
                          </m:e>
                          <m:sub>
                            <m:r>
                              <a:rPr lang="zh-CN" altLang="ar-AE" sz="1800" dirty="0">
                                <a:solidFill>
                                  <a:schemeClr val="tx1"/>
                                </a:solidFill>
                                <a:latin typeface="Cambria Math" panose="02040503050406030204" pitchFamily="18" charset="0"/>
                                <a:cs typeface="Cambria Math" panose="02040503050406030204"/>
                              </a:rPr>
                              <m:t>𝑐𝑙𝑠</m:t>
                            </m:r>
                          </m:sub>
                        </m:sSub>
                        <m:r>
                          <a:rPr lang="ar-AE" altLang="zh-CN" sz="1800" dirty="0">
                            <a:solidFill>
                              <a:schemeClr val="tx1"/>
                            </a:solidFill>
                            <a:latin typeface="Cambria Math" panose="02040503050406030204" pitchFamily="18" charset="0"/>
                            <a:cs typeface="Cambria Math" panose="02040503050406030204"/>
                          </a:rPr>
                          <m:t>+</m:t>
                        </m:r>
                        <m:r>
                          <a:rPr lang="zh-CN" altLang="ar-AE" sz="1800" dirty="0">
                            <a:solidFill>
                              <a:schemeClr val="tx1"/>
                            </a:solidFill>
                            <a:latin typeface="Cambria Math" panose="02040503050406030204" pitchFamily="18" charset="0"/>
                            <a:cs typeface="Cambria Math" panose="02040503050406030204"/>
                          </a:rPr>
                          <m:t>𝛼</m:t>
                        </m:r>
                        <m:sSub>
                          <m:sSubPr>
                            <m:ctrlPr>
                              <a:rPr lang="ar-AE" altLang="zh-CN" sz="1800" dirty="0">
                                <a:solidFill>
                                  <a:schemeClr val="tx1"/>
                                </a:solidFill>
                                <a:latin typeface="Cambria Math" panose="02040503050406030204" pitchFamily="18" charset="0"/>
                                <a:cs typeface="Cambria Math" panose="02040503050406030204"/>
                              </a:rPr>
                            </m:ctrlPr>
                          </m:sSubPr>
                          <m:e>
                            <m:r>
                              <a:rPr lang="ar-AE" altLang="zh-CN" sz="1800" dirty="0">
                                <a:solidFill>
                                  <a:schemeClr val="tx1"/>
                                </a:solidFill>
                                <a:latin typeface="Cambria Math" panose="02040503050406030204" pitchFamily="18" charset="0"/>
                                <a:cs typeface="Cambria Math" panose="02040503050406030204"/>
                              </a:rPr>
                              <m:t>ℒ</m:t>
                            </m:r>
                          </m:e>
                          <m:sub>
                            <m:r>
                              <a:rPr lang="zh-CN" altLang="ar-AE" sz="1800" dirty="0">
                                <a:solidFill>
                                  <a:schemeClr val="tx1"/>
                                </a:solidFill>
                                <a:latin typeface="Cambria Math" panose="02040503050406030204" pitchFamily="18" charset="0"/>
                                <a:cs typeface="Cambria Math" panose="02040503050406030204"/>
                              </a:rPr>
                              <m:t>𝑠𝑝𝑎𝑟𝑠𝑒</m:t>
                            </m:r>
                          </m:sub>
                        </m:sSub>
                        <m:r>
                          <a:rPr lang="ar-AE" altLang="zh-CN" sz="1800" dirty="0">
                            <a:solidFill>
                              <a:schemeClr val="tx1"/>
                            </a:solidFill>
                            <a:latin typeface="Cambria Math" panose="02040503050406030204" pitchFamily="18" charset="0"/>
                            <a:cs typeface="Cambria Math" panose="02040503050406030204"/>
                          </a:rPr>
                          <m:t>+</m:t>
                        </m:r>
                        <m:r>
                          <a:rPr lang="zh-CN" altLang="ar-AE" sz="1800" dirty="0">
                            <a:solidFill>
                              <a:schemeClr val="tx1"/>
                            </a:solidFill>
                            <a:latin typeface="Cambria Math" panose="02040503050406030204" pitchFamily="18" charset="0"/>
                            <a:cs typeface="Cambria Math" panose="02040503050406030204"/>
                          </a:rPr>
                          <m:t>𝛽</m:t>
                        </m:r>
                        <m:sSub>
                          <m:sSubPr>
                            <m:ctrlPr>
                              <a:rPr lang="ar-AE" altLang="zh-CN" sz="1800" dirty="0">
                                <a:solidFill>
                                  <a:schemeClr val="tx1"/>
                                </a:solidFill>
                                <a:latin typeface="Cambria Math" panose="02040503050406030204" pitchFamily="18" charset="0"/>
                                <a:cs typeface="Cambria Math" panose="02040503050406030204"/>
                              </a:rPr>
                            </m:ctrlPr>
                          </m:sSubPr>
                          <m:e>
                            <m:r>
                              <a:rPr lang="ar-AE" altLang="zh-CN" sz="1800" dirty="0">
                                <a:solidFill>
                                  <a:schemeClr val="tx1"/>
                                </a:solidFill>
                                <a:latin typeface="Cambria Math" panose="02040503050406030204" pitchFamily="18" charset="0"/>
                                <a:cs typeface="Cambria Math" panose="02040503050406030204"/>
                              </a:rPr>
                              <m:t>ℒ</m:t>
                            </m:r>
                          </m:e>
                          <m:sub>
                            <m:r>
                              <a:rPr lang="zh-CN" altLang="ar-AE" sz="1800" dirty="0">
                                <a:solidFill>
                                  <a:schemeClr val="tx1"/>
                                </a:solidFill>
                                <a:latin typeface="Cambria Math" panose="02040503050406030204" pitchFamily="18" charset="0"/>
                                <a:cs typeface="Cambria Math" panose="02040503050406030204"/>
                              </a:rPr>
                              <m:t>𝑢𝑛𝑖</m:t>
                            </m:r>
                          </m:sub>
                        </m:sSub>
                      </m:oMath>
                    </m:oMathPara>
                  </a14:m>
                  <a:endParaRPr lang="ar-AE" dirty="0">
                    <a:solidFill>
                      <a:schemeClr val="tx1"/>
                    </a:solidFill>
                    <a:latin typeface="+mn-ea"/>
                  </a:endParaRPr>
                </a:p>
              </p:txBody>
            </p:sp>
          </mc:Choice>
          <mc:Fallback xmlns="">
            <p:sp>
              <p:nvSpPr>
                <p:cNvPr id="31" name="formula-loss"/>
                <p:cNvSpPr txBox="1">
                  <a:spLocks noGrp="1" noRot="1" noChangeAspect="1" noMove="1" noResize="1" noEditPoints="1" noAdjustHandles="1" noChangeArrowheads="1" noChangeShapeType="1" noTextEdit="1"/>
                </p:cNvSpPr>
                <p:nvPr/>
              </p:nvSpPr>
              <p:spPr>
                <a:xfrm>
                  <a:off x="10990" y="6290"/>
                  <a:ext cx="7800" cy="1050"/>
                </a:xfrm>
                <a:prstGeom prst="rect">
                  <a:avLst/>
                </a:prstGeom>
                <a:blipFill>
                  <a:blip r:embed="rId6"/>
                  <a:stretch>
                    <a:fillRect l="-1599"/>
                  </a:stretch>
                </a:blipFill>
                <a:ln>
                  <a:noFill/>
                </a:ln>
              </p:spPr>
              <p:txBody>
                <a:bodyPr/>
                <a:lstStyle/>
                <a:p>
                  <a:r>
                    <a:rPr lang="zh-CN" altLang="en-US">
                      <a:noFill/>
                    </a:rPr>
                    <a:t> </a:t>
                  </a:r>
                </a:p>
              </p:txBody>
            </p:sp>
          </mc:Fallback>
        </mc:AlternateContent>
      </p:grpSp>
      <p:sp>
        <p:nvSpPr>
          <p:cNvPr id="2" name="TextBox 44"/>
          <p:cNvSpPr txBox="1"/>
          <p:nvPr/>
        </p:nvSpPr>
        <p:spPr>
          <a:xfrm>
            <a:off x="7701915" y="4716589"/>
            <a:ext cx="3849836" cy="477503"/>
          </a:xfrm>
          <a:prstGeom prst="rect">
            <a:avLst/>
          </a:prstGeom>
          <a:noFill/>
          <a:ln>
            <a:noFill/>
          </a:ln>
        </p:spPr>
        <p:txBody>
          <a:bodyPr wrap="none" lIns="0" tIns="0" rIns="0" bIns="0" anchor="t" anchorCtr="0">
            <a:spAutoFit/>
          </a:bodyPr>
          <a:lstStyle/>
          <a:p>
            <a:pPr algn="l">
              <a:lnSpc>
                <a:spcPct val="120000"/>
              </a:lnSpc>
            </a:pPr>
            <a:r>
              <a:rPr lang="zh-CN" sz="1350" dirty="0">
                <a:latin typeface="+mn-ea"/>
                <a:cs typeface="微软雅黑" panose="020B0503020204020204" charset="-122"/>
              </a:rPr>
              <a:t>Global embeddings are summed across layers </a:t>
            </a:r>
            <a:br>
              <a:rPr lang="zh-CN" sz="1350" dirty="0">
                <a:latin typeface="+mn-ea"/>
                <a:cs typeface="微软雅黑" panose="020B0503020204020204" charset="-122"/>
              </a:rPr>
            </a:br>
            <a:r>
              <a:rPr lang="zh-CN" sz="1350" dirty="0">
                <a:latin typeface="+mn-ea"/>
                <a:cs typeface="微软雅黑" panose="020B0503020204020204" charset="-122"/>
              </a:rPr>
              <a:t>and fed to a linear classifier</a:t>
            </a: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4594206" cy="461665"/>
          </a:xfrm>
          <a:prstGeom prst="rect">
            <a:avLst/>
          </a:prstGeom>
          <a:noFill/>
          <a:ln>
            <a:noFill/>
          </a:ln>
        </p:spPr>
        <p:txBody>
          <a:bodyPr wrap="none" lIns="0" tIns="0" rIns="0" bIns="0" anchor="t" anchorCtr="0">
            <a:spAutoFit/>
          </a:bodyPr>
          <a:lstStyle/>
          <a:p>
            <a:pPr algn="l"/>
            <a:r>
              <a:rPr lang="en-US" altLang="zh-CN" sz="3000" b="1" dirty="0">
                <a:solidFill>
                  <a:schemeClr val="accent1"/>
                </a:solidFill>
                <a:latin typeface="+mj-lt"/>
                <a:ea typeface="+mj-ea"/>
                <a:cs typeface="+mj-cs"/>
              </a:rPr>
              <a:t>Experiments and Results</a:t>
            </a:r>
            <a:endParaRPr lang="zh-CN" sz="3000" b="1" dirty="0">
              <a:solidFill>
                <a:schemeClr val="accent1"/>
              </a:solidFill>
              <a:latin typeface="+mj-lt"/>
              <a:ea typeface="+mj-ea"/>
              <a:cs typeface="+mj-cs"/>
            </a:endParaRP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9</a:t>
            </a:fld>
            <a:endParaRPr lang="zh-CN" sz="1050" dirty="0">
              <a:solidFill>
                <a:schemeClr val="accent5"/>
              </a:solidFill>
              <a:latin typeface="+mn-lt"/>
              <a:ea typeface="+mn-ea"/>
              <a:cs typeface="+mn-cs"/>
            </a:endParaRPr>
          </a:p>
        </p:txBody>
      </p:sp>
      <p:grpSp>
        <p:nvGrpSpPr>
          <p:cNvPr id="17" name="Group 17"/>
          <p:cNvGrpSpPr/>
          <p:nvPr/>
        </p:nvGrpSpPr>
        <p:grpSpPr>
          <a:xfrm>
            <a:off x="810768" y="1688782"/>
            <a:ext cx="4595730" cy="1235381"/>
            <a:chOff x="810768" y="1688782"/>
            <a:chExt cx="4595730" cy="1235381"/>
          </a:xfrm>
        </p:grpSpPr>
        <p:sp>
          <p:nvSpPr>
            <p:cNvPr id="14" name="TextBox 14"/>
            <p:cNvSpPr txBox="1"/>
            <p:nvPr/>
          </p:nvSpPr>
          <p:spPr>
            <a:xfrm>
              <a:off x="810768" y="1688782"/>
              <a:ext cx="19142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Public HUSM dataset</a:t>
              </a:r>
            </a:p>
          </p:txBody>
        </p:sp>
        <p:sp>
          <p:nvSpPr>
            <p:cNvPr id="15" name="TextBox 15"/>
            <p:cNvSpPr txBox="1"/>
            <p:nvPr/>
          </p:nvSpPr>
          <p:spPr>
            <a:xfrm>
              <a:off x="812292" y="2025968"/>
              <a:ext cx="4594206" cy="898195"/>
            </a:xfrm>
            <a:prstGeom prst="rect">
              <a:avLst/>
            </a:prstGeom>
            <a:noFill/>
            <a:ln>
              <a:noFill/>
            </a:ln>
          </p:spPr>
          <p:txBody>
            <a:bodyPr wrap="square" lIns="0" tIns="0" rIns="0" bIns="0" anchor="t" anchorCtr="0">
              <a:spAutoFit/>
            </a:bodyPr>
            <a:lstStyle/>
            <a:p>
              <a:pPr algn="l">
                <a:lnSpc>
                  <a:spcPct val="150000"/>
                </a:lnSpc>
              </a:pPr>
              <a:r>
                <a:rPr lang="zh-CN" sz="1350" dirty="0">
                  <a:solidFill>
                    <a:schemeClr val="dk1"/>
                  </a:solidFill>
                  <a:latin typeface="微软雅黑" panose="020B0503020204020204" charset="-122"/>
                  <a:ea typeface="微软雅黑" panose="020B0503020204020204" charset="-122"/>
                  <a:cs typeface="微软雅黑" panose="020B0503020204020204" charset="-122"/>
                </a:rPr>
                <a:t>34 MDD patients + 30 healthy controls; 256 Hz</a:t>
              </a:r>
              <a:br>
                <a:rPr 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19 electrodes (international 10–20 system)</a:t>
              </a:r>
              <a:endParaRPr lang="en-US" altLang="zh-CN" sz="1350" dirty="0">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en-US" altLang="zh-CN" sz="1350" dirty="0">
                  <a:solidFill>
                    <a:schemeClr val="dk1"/>
                  </a:solidFill>
                  <a:latin typeface="微软雅黑" panose="020B0503020204020204" charset="-122"/>
                  <a:ea typeface="微软雅黑" panose="020B0503020204020204" charset="-122"/>
                  <a:cs typeface="微软雅黑" panose="020B0503020204020204" charset="-122"/>
                </a:rPr>
                <a:t>Includes resting-state (Rest) and task-related (Task) EEG</a:t>
              </a:r>
            </a:p>
          </p:txBody>
        </p:sp>
        <p:sp>
          <p:nvSpPr>
            <p:cNvPr id="16" name="TextBox 16"/>
            <p:cNvSpPr txBox="1"/>
            <p:nvPr/>
          </p:nvSpPr>
          <p:spPr>
            <a:xfrm>
              <a:off x="812292" y="2597468"/>
              <a:ext cx="65" cy="207749"/>
            </a:xfrm>
            <a:prstGeom prst="rect">
              <a:avLst/>
            </a:prstGeom>
            <a:noFill/>
            <a:ln>
              <a:noFill/>
            </a:ln>
          </p:spPr>
          <p:txBody>
            <a:bodyPr wrap="none" lIns="0" tIns="0" rIns="0" bIns="0" anchor="t" anchorCtr="0">
              <a:spAutoFit/>
            </a:bodyPr>
            <a:lstStyle/>
            <a:p>
              <a:pPr algn="l"/>
              <a:endParaRPr lang="zh-CN" sz="1350" dirty="0">
                <a:solidFill>
                  <a:schemeClr val="dk1"/>
                </a:solidFill>
                <a:latin typeface="微软雅黑" panose="020B0503020204020204" charset="-122"/>
                <a:ea typeface="微软雅黑" panose="020B0503020204020204" charset="-122"/>
                <a:cs typeface="微软雅黑" panose="020B0503020204020204" charset="-122"/>
              </a:endParaRPr>
            </a:p>
          </p:txBody>
        </p:sp>
      </p:grpSp>
      <p:grpSp>
        <p:nvGrpSpPr>
          <p:cNvPr id="24" name="Group 24"/>
          <p:cNvGrpSpPr/>
          <p:nvPr/>
        </p:nvGrpSpPr>
        <p:grpSpPr>
          <a:xfrm>
            <a:off x="810768" y="3269932"/>
            <a:ext cx="5152999" cy="1235381"/>
            <a:chOff x="810768" y="3269932"/>
            <a:chExt cx="5152999" cy="1235381"/>
          </a:xfrm>
        </p:grpSpPr>
        <p:sp>
          <p:nvSpPr>
            <p:cNvPr id="22" name="TextBox 22"/>
            <p:cNvSpPr txBox="1"/>
            <p:nvPr/>
          </p:nvSpPr>
          <p:spPr>
            <a:xfrm>
              <a:off x="810768" y="32699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Data split</a:t>
              </a:r>
            </a:p>
          </p:txBody>
        </p:sp>
        <p:sp>
          <p:nvSpPr>
            <p:cNvPr id="23" name="TextBox 23"/>
            <p:cNvSpPr txBox="1"/>
            <p:nvPr/>
          </p:nvSpPr>
          <p:spPr>
            <a:xfrm>
              <a:off x="812292" y="3607118"/>
              <a:ext cx="5151475" cy="898195"/>
            </a:xfrm>
            <a:prstGeom prst="rect">
              <a:avLst/>
            </a:prstGeom>
            <a:noFill/>
            <a:ln>
              <a:noFill/>
            </a:ln>
          </p:spPr>
          <p:txBody>
            <a:bodyPr wrap="none" lIns="0" tIns="0" rIns="0" bIns="0" anchor="t" anchorCtr="0">
              <a:spAutoFit/>
            </a:bodyPr>
            <a:lstStyle/>
            <a:p>
              <a:pPr algn="l">
                <a:lnSpc>
                  <a:spcPct val="150000"/>
                </a:lnSpc>
              </a:pPr>
              <a:r>
                <a:rPr lang="zh-CN" sz="1350" dirty="0">
                  <a:solidFill>
                    <a:schemeClr val="dk1"/>
                  </a:solidFill>
                  <a:latin typeface="微软雅黑" panose="020B0503020204020204" charset="-122"/>
                  <a:ea typeface="微软雅黑" panose="020B0503020204020204" charset="-122"/>
                  <a:cs typeface="微软雅黑" panose="020B0503020204020204" charset="-122"/>
                </a:rPr>
                <a:t>HUSM-Rest: 3,726 MDD + 3,588 HC segments</a:t>
              </a:r>
              <a:br>
                <a:rPr 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HUSM-Task: 13,200 MDD + 11,200 HC samples</a:t>
              </a:r>
              <a:br>
                <a:rPr 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Segmented after standard preprocessing and artifact rejection</a:t>
              </a:r>
            </a:p>
          </p:txBody>
        </p:sp>
      </p:grpSp>
      <p:grpSp>
        <p:nvGrpSpPr>
          <p:cNvPr id="30" name="Group 30"/>
          <p:cNvGrpSpPr/>
          <p:nvPr/>
        </p:nvGrpSpPr>
        <p:grpSpPr>
          <a:xfrm>
            <a:off x="810768" y="4793932"/>
            <a:ext cx="5535924" cy="923757"/>
            <a:chOff x="810768" y="4793932"/>
            <a:chExt cx="5535924" cy="923757"/>
          </a:xfrm>
        </p:grpSpPr>
        <p:sp>
          <p:nvSpPr>
            <p:cNvPr id="28" name="TextBox 28"/>
            <p:cNvSpPr txBox="1"/>
            <p:nvPr/>
          </p:nvSpPr>
          <p:spPr>
            <a:xfrm>
              <a:off x="810768" y="4793932"/>
              <a:ext cx="949681" cy="322707"/>
            </a:xfrm>
            <a:prstGeom prst="rect">
              <a:avLst/>
            </a:prstGeom>
            <a:noFill/>
            <a:ln>
              <a:noFill/>
            </a:ln>
          </p:spPr>
          <p:txBody>
            <a:bodyPr wrap="none" lIns="0" tIns="0" rIns="0" bIns="0" anchor="t" anchorCtr="0">
              <a:spAutoFit/>
            </a:bodyPr>
            <a:lstStyle/>
            <a:p>
              <a:pPr algn="l"/>
              <a:r>
                <a:rPr lang="zh-CN" sz="1650" b="1" dirty="0">
                  <a:solidFill>
                    <a:schemeClr val="accent1"/>
                  </a:solidFill>
                  <a:latin typeface="微软雅黑" panose="020B0503020204020204" charset="-122"/>
                  <a:ea typeface="微软雅黑" panose="020B0503020204020204" charset="-122"/>
                  <a:cs typeface="微软雅黑" panose="020B0503020204020204" charset="-122"/>
                </a:rPr>
                <a:t>Evaluation protocol</a:t>
              </a:r>
            </a:p>
          </p:txBody>
        </p:sp>
        <p:sp>
          <p:nvSpPr>
            <p:cNvPr id="29" name="TextBox 29"/>
            <p:cNvSpPr txBox="1"/>
            <p:nvPr/>
          </p:nvSpPr>
          <p:spPr>
            <a:xfrm>
              <a:off x="812292" y="5131118"/>
              <a:ext cx="5534400" cy="586571"/>
            </a:xfrm>
            <a:prstGeom prst="rect">
              <a:avLst/>
            </a:prstGeom>
            <a:noFill/>
            <a:ln>
              <a:noFill/>
            </a:ln>
          </p:spPr>
          <p:txBody>
            <a:bodyPr wrap="none" lIns="0" tIns="0" rIns="0" bIns="0" anchor="t" anchorCtr="0">
              <a:spAutoFit/>
            </a:bodyPr>
            <a:lstStyle/>
            <a:p>
              <a:pPr algn="l">
                <a:lnSpc>
                  <a:spcPct val="150000"/>
                </a:lnSpc>
              </a:pPr>
              <a:r>
                <a:rPr lang="zh-CN" sz="1350" dirty="0">
                  <a:solidFill>
                    <a:schemeClr val="dk1"/>
                  </a:solidFill>
                  <a:latin typeface="微软雅黑" panose="020B0503020204020204" charset="-122"/>
                  <a:ea typeface="微软雅黑" panose="020B0503020204020204" charset="-122"/>
                  <a:cs typeface="微软雅黑" panose="020B0503020204020204" charset="-122"/>
                </a:rPr>
                <a:t>Subject-wise 10-fold cross-validation prevents information leakage</a:t>
              </a:r>
              <a:br>
                <a:rPr 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Metrics: ACC / REC / PRE / F1; hardware: NVIDIA RTX 4090</a:t>
              </a:r>
            </a:p>
          </p:txBody>
        </p:sp>
      </p:grpSp>
      <p:pic>
        <p:nvPicPr>
          <p:cNvPr id="5" name="图片 4">
            <a:extLst>
              <a:ext uri="{FF2B5EF4-FFF2-40B4-BE49-F238E27FC236}">
                <a16:creationId xmlns:a16="http://schemas.microsoft.com/office/drawing/2014/main" id="{81C8725F-3033-8DE5-BA3B-A630309B505C}"/>
              </a:ext>
            </a:extLst>
          </p:cNvPr>
          <p:cNvPicPr>
            <a:picLocks noChangeAspect="1"/>
          </p:cNvPicPr>
          <p:nvPr/>
        </p:nvPicPr>
        <p:blipFill>
          <a:blip r:embed="rId3"/>
          <a:stretch>
            <a:fillRect/>
          </a:stretch>
        </p:blipFill>
        <p:spPr>
          <a:xfrm>
            <a:off x="6460079" y="2283647"/>
            <a:ext cx="5585871" cy="1972569"/>
          </a:xfrm>
          <a:prstGeom prst="rect">
            <a:avLst/>
          </a:prstGeom>
        </p:spPr>
      </p:pic>
      <p:sp>
        <p:nvSpPr>
          <p:cNvPr id="13" name="TextBox 36">
            <a:extLst>
              <a:ext uri="{FF2B5EF4-FFF2-40B4-BE49-F238E27FC236}">
                <a16:creationId xmlns:a16="http://schemas.microsoft.com/office/drawing/2014/main" id="{48BB788E-0B42-FF9D-761E-EBE07C10043C}"/>
              </a:ext>
            </a:extLst>
          </p:cNvPr>
          <p:cNvSpPr txBox="1"/>
          <p:nvPr/>
        </p:nvSpPr>
        <p:spPr>
          <a:xfrm>
            <a:off x="365759" y="6420802"/>
            <a:ext cx="7355841" cy="430887"/>
          </a:xfrm>
          <a:prstGeom prst="rect">
            <a:avLst/>
          </a:prstGeom>
          <a:noFill/>
        </p:spPr>
        <p:txBody>
          <a:bodyPr wrap="square" anchor="t">
            <a:spAutoFit/>
          </a:bodyPr>
          <a:lstStyle/>
          <a:p>
            <a:pPr algn="l">
              <a:lnSpc>
                <a:spcPct val="100000"/>
              </a:lnSpc>
            </a:pPr>
            <a:r>
              <a:rPr lang="en-US" sz="1100" b="0" dirty="0">
                <a:solidFill>
                  <a:srgbClr val="7F7F7F"/>
                </a:solidFill>
                <a:latin typeface="Microsoft YaHei"/>
                <a:ea typeface="Microsoft YaHei"/>
                <a:cs typeface="Microsoft YaHei"/>
              </a:rPr>
              <a:t>Mumtaz et al., 2017 (</a:t>
            </a:r>
            <a:r>
              <a:rPr lang="en-US" sz="1100" b="0" dirty="0" err="1">
                <a:solidFill>
                  <a:srgbClr val="7F7F7F"/>
                </a:solidFill>
                <a:latin typeface="Microsoft YaHei"/>
                <a:ea typeface="Microsoft YaHei"/>
                <a:cs typeface="Microsoft YaHei"/>
              </a:rPr>
              <a:t>PLoS</a:t>
            </a:r>
            <a:r>
              <a:rPr lang="en-US" sz="1100" b="0" dirty="0">
                <a:solidFill>
                  <a:srgbClr val="7F7F7F"/>
                </a:solidFill>
                <a:latin typeface="Microsoft YaHei"/>
                <a:ea typeface="Microsoft YaHei"/>
                <a:cs typeface="Microsoft YaHei"/>
              </a:rPr>
              <a:t> ONE); Seal et al., 2021 (IEEE TIM); Song et al., 2018 (IEEE TAC); Acharya et al., 2018 (</a:t>
            </a:r>
            <a:r>
              <a:rPr lang="en-US" sz="1100" b="0" dirty="0" err="1">
                <a:solidFill>
                  <a:srgbClr val="7F7F7F"/>
                </a:solidFill>
                <a:latin typeface="Microsoft YaHei"/>
                <a:ea typeface="Microsoft YaHei"/>
                <a:cs typeface="Microsoft YaHei"/>
              </a:rPr>
              <a:t>Comput</a:t>
            </a:r>
            <a:r>
              <a:rPr lang="en-US" sz="1100" b="0" dirty="0">
                <a:solidFill>
                  <a:srgbClr val="7F7F7F"/>
                </a:solidFill>
                <a:latin typeface="Microsoft YaHei"/>
                <a:ea typeface="Microsoft YaHei"/>
                <a:cs typeface="Microsoft YaHei"/>
              </a:rPr>
              <a:t>. Methods Programs Biomed.)</a:t>
            </a:r>
            <a:endParaRPr sz="1100" b="0" dirty="0">
              <a:solidFill>
                <a:srgbClr val="7F7F7F"/>
              </a:solidFill>
              <a:latin typeface="Microsoft YaHei"/>
              <a:ea typeface="Microsoft YaHei"/>
              <a:cs typeface="Microsoft YaHei"/>
            </a:endParaRPr>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4758671"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Main Results: Comparison with 7 Baselines</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10</a:t>
            </a:fld>
            <a:endParaRPr lang="zh-CN" sz="1050" dirty="0">
              <a:solidFill>
                <a:schemeClr val="accent5"/>
              </a:solidFill>
              <a:latin typeface="+mn-lt"/>
              <a:ea typeface="+mn-ea"/>
              <a:cs typeface="+mn-cs"/>
            </a:endParaRPr>
          </a:p>
        </p:txBody>
      </p:sp>
      <p:grpSp>
        <p:nvGrpSpPr>
          <p:cNvPr id="97" name="Group 97"/>
          <p:cNvGrpSpPr/>
          <p:nvPr/>
        </p:nvGrpSpPr>
        <p:grpSpPr>
          <a:xfrm>
            <a:off x="365760" y="5478683"/>
            <a:ext cx="8846391" cy="625983"/>
            <a:chOff x="374142" y="5645468"/>
            <a:chExt cx="8846391" cy="625983"/>
          </a:xfrm>
        </p:grpSpPr>
        <p:sp>
          <p:nvSpPr>
            <p:cNvPr id="95" name="TextBox 95"/>
            <p:cNvSpPr txBox="1"/>
            <p:nvPr/>
          </p:nvSpPr>
          <p:spPr>
            <a:xfrm>
              <a:off x="374142" y="5645468"/>
              <a:ext cx="8846391"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微软雅黑" panose="020B0503020204020204" charset="-122"/>
                  <a:ea typeface="微软雅黑" panose="020B0503020204020204" charset="-122"/>
                  <a:cs typeface="微软雅黑" panose="020B0503020204020204" charset="-122"/>
                </a:rPr>
                <a:t>Rest: </a:t>
              </a:r>
              <a:r>
                <a:rPr lang="zh-CN" sz="1350" dirty="0">
                  <a:solidFill>
                    <a:schemeClr val="dk1"/>
                  </a:solidFill>
                  <a:latin typeface="微软雅黑" panose="020B0503020204020204" charset="-122"/>
                  <a:ea typeface="微软雅黑" panose="020B0503020204020204" charset="-122"/>
                  <a:cs typeface="微软雅黑" panose="020B0503020204020204" charset="-122"/>
                </a:rPr>
                <a:t>ACC 95.24% (+1.82) · F1 95.77% (+2.29) · REC 96.19% (+2.73) vs. GraphSleepNet</a:t>
              </a:r>
            </a:p>
          </p:txBody>
        </p:sp>
        <p:sp>
          <p:nvSpPr>
            <p:cNvPr id="96" name="TextBox 96"/>
            <p:cNvSpPr txBox="1"/>
            <p:nvPr/>
          </p:nvSpPr>
          <p:spPr>
            <a:xfrm>
              <a:off x="374142" y="6007418"/>
              <a:ext cx="7412707"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微软雅黑" panose="020B0503020204020204" charset="-122"/>
                  <a:ea typeface="微软雅黑" panose="020B0503020204020204" charset="-122"/>
                  <a:cs typeface="微软雅黑" panose="020B0503020204020204" charset="-122"/>
                </a:rPr>
                <a:t>Task: </a:t>
              </a:r>
              <a:r>
                <a:rPr lang="zh-CN" sz="1350" dirty="0">
                  <a:solidFill>
                    <a:schemeClr val="dk1"/>
                  </a:solidFill>
                  <a:latin typeface="微软雅黑" panose="020B0503020204020204" charset="-122"/>
                  <a:ea typeface="微软雅黑" panose="020B0503020204020204" charset="-122"/>
                  <a:cs typeface="微软雅黑" panose="020B0503020204020204" charset="-122"/>
                </a:rPr>
                <a:t>ACC 94.26% (+0.39) · F1 94.69% (+0.42) · REC 98.70% vs. GCBNet</a:t>
              </a:r>
            </a:p>
          </p:txBody>
        </p:sp>
      </p:grpSp>
      <p:pic>
        <p:nvPicPr>
          <p:cNvPr id="3" name="图片 2">
            <a:extLst>
              <a:ext uri="{FF2B5EF4-FFF2-40B4-BE49-F238E27FC236}">
                <a16:creationId xmlns:a16="http://schemas.microsoft.com/office/drawing/2014/main" id="{5E4AD726-5F7F-8B57-ED84-913D034753FE}"/>
              </a:ext>
            </a:extLst>
          </p:cNvPr>
          <p:cNvPicPr>
            <a:picLocks noChangeAspect="1"/>
          </p:cNvPicPr>
          <p:nvPr/>
        </p:nvPicPr>
        <p:blipFill>
          <a:blip r:embed="rId3"/>
          <a:stretch>
            <a:fillRect/>
          </a:stretch>
        </p:blipFill>
        <p:spPr>
          <a:xfrm>
            <a:off x="505139" y="1816652"/>
            <a:ext cx="11068050" cy="292741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5119116"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Ablation Study: Synergy of the Three Modules</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11</a:t>
            </a:fld>
            <a:endParaRPr lang="zh-CN" sz="1050" dirty="0">
              <a:solidFill>
                <a:schemeClr val="accent5"/>
              </a:solidFill>
              <a:latin typeface="+mn-lt"/>
              <a:ea typeface="+mn-ea"/>
              <a:cs typeface="+mn-cs"/>
            </a:endParaRPr>
          </a:p>
        </p:txBody>
      </p:sp>
      <p:grpSp>
        <p:nvGrpSpPr>
          <p:cNvPr id="71" name="Group 71"/>
          <p:cNvGrpSpPr/>
          <p:nvPr/>
        </p:nvGrpSpPr>
        <p:grpSpPr>
          <a:xfrm>
            <a:off x="840628" y="4563189"/>
            <a:ext cx="3912946" cy="612172"/>
            <a:chOff x="6735699" y="1754029"/>
            <a:chExt cx="3912946" cy="612172"/>
          </a:xfrm>
        </p:grpSpPr>
        <p:sp>
          <p:nvSpPr>
            <p:cNvPr id="69" name="TextBox 69"/>
            <p:cNvSpPr txBox="1"/>
            <p:nvPr/>
          </p:nvSpPr>
          <p:spPr>
            <a:xfrm>
              <a:off x="6735699" y="1754029"/>
              <a:ext cx="1726829" cy="308039"/>
            </a:xfrm>
            <a:prstGeom prst="rect">
              <a:avLst/>
            </a:prstGeom>
            <a:noFill/>
            <a:ln>
              <a:noFill/>
            </a:ln>
          </p:spPr>
          <p:txBody>
            <a:bodyPr wrap="none" lIns="0" tIns="0" rIns="0" bIns="0" anchor="t" anchorCtr="0">
              <a:spAutoFit/>
            </a:bodyPr>
            <a:lstStyle/>
            <a:p>
              <a:pPr algn="l"/>
              <a:r>
                <a:rPr lang="zh-CN" sz="1580" b="1" dirty="0">
                  <a:solidFill>
                    <a:schemeClr val="accent1"/>
                  </a:solidFill>
                  <a:latin typeface="微软雅黑" panose="020B0503020204020204" charset="-122"/>
                  <a:ea typeface="微软雅黑" panose="020B0503020204020204" charset="-122"/>
                  <a:cs typeface="微软雅黑" panose="020B0503020204020204" charset="-122"/>
                </a:rPr>
                <a:t>Single modules A / B / C</a:t>
              </a:r>
            </a:p>
          </p:txBody>
        </p:sp>
        <p:sp>
          <p:nvSpPr>
            <p:cNvPr id="70" name="TextBox 70"/>
            <p:cNvSpPr txBox="1"/>
            <p:nvPr/>
          </p:nvSpPr>
          <p:spPr>
            <a:xfrm>
              <a:off x="6736842" y="2102168"/>
              <a:ext cx="3911803" cy="264033"/>
            </a:xfrm>
            <a:prstGeom prst="rect">
              <a:avLst/>
            </a:prstGeom>
            <a:noFill/>
            <a:ln>
              <a:noFill/>
            </a:ln>
          </p:spPr>
          <p:txBody>
            <a:bodyPr wrap="none" lIns="0" tIns="0" rIns="0" bIns="0" anchor="t" anchorCtr="0">
              <a:spAutoFit/>
            </a:bodyPr>
            <a:lstStyle/>
            <a:p>
              <a:pPr algn="l"/>
              <a:r>
                <a:rPr lang="zh-CN" sz="1350" dirty="0">
                  <a:solidFill>
                    <a:schemeClr val="dk1"/>
                  </a:solidFill>
                  <a:latin typeface="微软雅黑" panose="020B0503020204020204" charset="-122"/>
                  <a:ea typeface="微软雅黑" panose="020B0503020204020204" charset="-122"/>
                  <a:cs typeface="微软雅黑" panose="020B0503020204020204" charset="-122"/>
                </a:rPr>
                <a:t>Each reaches a stable baseline (ACC ≈ 92–93%) and works alone</a:t>
              </a:r>
            </a:p>
          </p:txBody>
        </p:sp>
      </p:grpSp>
      <p:grpSp>
        <p:nvGrpSpPr>
          <p:cNvPr id="75" name="Group 75"/>
          <p:cNvGrpSpPr/>
          <p:nvPr/>
        </p:nvGrpSpPr>
        <p:grpSpPr>
          <a:xfrm>
            <a:off x="840628" y="5591889"/>
            <a:ext cx="2922651" cy="612172"/>
            <a:chOff x="6735699" y="2782729"/>
            <a:chExt cx="2922651" cy="612172"/>
          </a:xfrm>
        </p:grpSpPr>
        <p:sp>
          <p:nvSpPr>
            <p:cNvPr id="73" name="TextBox 73"/>
            <p:cNvSpPr txBox="1"/>
            <p:nvPr/>
          </p:nvSpPr>
          <p:spPr>
            <a:xfrm>
              <a:off x="6735699" y="2782729"/>
              <a:ext cx="2352166" cy="308039"/>
            </a:xfrm>
            <a:prstGeom prst="rect">
              <a:avLst/>
            </a:prstGeom>
            <a:noFill/>
            <a:ln>
              <a:noFill/>
            </a:ln>
          </p:spPr>
          <p:txBody>
            <a:bodyPr wrap="none" lIns="0" tIns="0" rIns="0" bIns="0" anchor="t" anchorCtr="0">
              <a:spAutoFit/>
            </a:bodyPr>
            <a:lstStyle/>
            <a:p>
              <a:pPr algn="l"/>
              <a:r>
                <a:rPr lang="zh-CN" sz="1580" b="1" dirty="0">
                  <a:solidFill>
                    <a:schemeClr val="accent1"/>
                  </a:solidFill>
                  <a:latin typeface="微软雅黑" panose="020B0503020204020204" charset="-122"/>
                  <a:ea typeface="微软雅黑" panose="020B0503020204020204" charset="-122"/>
                  <a:cs typeface="微软雅黑" panose="020B0503020204020204" charset="-122"/>
                </a:rPr>
                <a:t>Pairwise combinations AB / AC / BC</a:t>
              </a:r>
            </a:p>
          </p:txBody>
        </p:sp>
        <p:sp>
          <p:nvSpPr>
            <p:cNvPr id="74" name="TextBox 74"/>
            <p:cNvSpPr txBox="1"/>
            <p:nvPr/>
          </p:nvSpPr>
          <p:spPr>
            <a:xfrm>
              <a:off x="6736842" y="3130868"/>
              <a:ext cx="2921508" cy="264033"/>
            </a:xfrm>
            <a:prstGeom prst="rect">
              <a:avLst/>
            </a:prstGeom>
            <a:noFill/>
            <a:ln>
              <a:noFill/>
            </a:ln>
          </p:spPr>
          <p:txBody>
            <a:bodyPr wrap="none" lIns="0" tIns="0" rIns="0" bIns="0" anchor="t" anchorCtr="0">
              <a:spAutoFit/>
            </a:bodyPr>
            <a:lstStyle/>
            <a:p>
              <a:pPr algn="l"/>
              <a:r>
                <a:rPr lang="zh-CN" sz="1350" dirty="0">
                  <a:solidFill>
                    <a:schemeClr val="dk1"/>
                  </a:solidFill>
                  <a:latin typeface="微软雅黑" panose="020B0503020204020204" charset="-122"/>
                  <a:ea typeface="微软雅黑" panose="020B0503020204020204" charset="-122"/>
                  <a:cs typeface="微软雅黑" panose="020B0503020204020204" charset="-122"/>
                </a:rPr>
                <a:t>Consistent gains show synergy between modules</a:t>
              </a:r>
            </a:p>
          </p:txBody>
        </p:sp>
      </p:grpSp>
      <p:grpSp>
        <p:nvGrpSpPr>
          <p:cNvPr id="79" name="Group 79"/>
          <p:cNvGrpSpPr/>
          <p:nvPr/>
        </p:nvGrpSpPr>
        <p:grpSpPr>
          <a:xfrm>
            <a:off x="6905127" y="4563189"/>
            <a:ext cx="3830050" cy="612172"/>
            <a:chOff x="6735699" y="3811429"/>
            <a:chExt cx="3830050" cy="612172"/>
          </a:xfrm>
        </p:grpSpPr>
        <p:sp>
          <p:nvSpPr>
            <p:cNvPr id="77" name="TextBox 77"/>
            <p:cNvSpPr txBox="1"/>
            <p:nvPr/>
          </p:nvSpPr>
          <p:spPr>
            <a:xfrm>
              <a:off x="6735699" y="3811429"/>
              <a:ext cx="1726829" cy="308039"/>
            </a:xfrm>
            <a:prstGeom prst="rect">
              <a:avLst/>
            </a:prstGeom>
            <a:noFill/>
            <a:ln>
              <a:noFill/>
            </a:ln>
          </p:spPr>
          <p:txBody>
            <a:bodyPr wrap="none" lIns="0" tIns="0" rIns="0" bIns="0" anchor="t" anchorCtr="0">
              <a:spAutoFit/>
            </a:bodyPr>
            <a:lstStyle/>
            <a:p>
              <a:pPr algn="l"/>
              <a:r>
                <a:rPr lang="zh-CN" sz="1580" b="1" dirty="0">
                  <a:solidFill>
                    <a:schemeClr val="accent2"/>
                  </a:solidFill>
                  <a:latin typeface="微软雅黑" panose="020B0503020204020204" charset="-122"/>
                  <a:ea typeface="微软雅黑" panose="020B0503020204020204" charset="-122"/>
                  <a:cs typeface="微软雅黑" panose="020B0503020204020204" charset="-122"/>
                </a:rPr>
                <a:t>Full model ABC is best</a:t>
              </a:r>
            </a:p>
          </p:txBody>
        </p:sp>
        <p:sp>
          <p:nvSpPr>
            <p:cNvPr id="78" name="TextBox 78"/>
            <p:cNvSpPr txBox="1"/>
            <p:nvPr/>
          </p:nvSpPr>
          <p:spPr>
            <a:xfrm>
              <a:off x="6736842" y="4159568"/>
              <a:ext cx="3828907" cy="264033"/>
            </a:xfrm>
            <a:prstGeom prst="rect">
              <a:avLst/>
            </a:prstGeom>
            <a:noFill/>
            <a:ln>
              <a:noFill/>
            </a:ln>
          </p:spPr>
          <p:txBody>
            <a:bodyPr wrap="none" lIns="0" tIns="0" rIns="0" bIns="0" anchor="t" anchorCtr="0">
              <a:spAutoFit/>
            </a:bodyPr>
            <a:lstStyle/>
            <a:p>
              <a:pPr algn="l"/>
              <a:r>
                <a:rPr lang="zh-CN" sz="1350" dirty="0">
                  <a:solidFill>
                    <a:schemeClr val="dk1"/>
                  </a:solidFill>
                  <a:latin typeface="微软雅黑" panose="020B0503020204020204" charset="-122"/>
                  <a:ea typeface="微软雅黑" panose="020B0503020204020204" charset="-122"/>
                  <a:cs typeface="微软雅黑" panose="020B0503020204020204" charset="-122"/>
                </a:rPr>
                <a:t>Rest：95.24 / 95.77；Task：94.26 / 94.69</a:t>
              </a:r>
            </a:p>
          </p:txBody>
        </p:sp>
      </p:grpSp>
      <p:grpSp>
        <p:nvGrpSpPr>
          <p:cNvPr id="82" name="Group 82"/>
          <p:cNvGrpSpPr/>
          <p:nvPr/>
        </p:nvGrpSpPr>
        <p:grpSpPr>
          <a:xfrm>
            <a:off x="6646428" y="5552360"/>
            <a:ext cx="5334000" cy="628650"/>
            <a:chOff x="6477000" y="4800600"/>
            <a:chExt cx="5334000" cy="628650"/>
          </a:xfrm>
        </p:grpSpPr>
        <p:sp>
          <p:nvSpPr>
            <p:cNvPr id="80" name="Rectangle 80"/>
            <p:cNvSpPr/>
            <p:nvPr/>
          </p:nvSpPr>
          <p:spPr>
            <a:xfrm>
              <a:off x="6477000" y="4800600"/>
              <a:ext cx="5334000" cy="628650"/>
            </a:xfrm>
            <a:prstGeom prst="rect">
              <a:avLst/>
            </a:prstGeom>
            <a:solidFill>
              <a:schemeClr val="accent1"/>
            </a:solidFill>
            <a:ln>
              <a:noFill/>
            </a:ln>
          </p:spPr>
          <p:txBody>
            <a:bodyPr/>
            <a:lstStyle/>
            <a:p>
              <a:endParaRPr/>
            </a:p>
          </p:txBody>
        </p:sp>
        <p:sp>
          <p:nvSpPr>
            <p:cNvPr id="81" name="TextBox 81"/>
            <p:cNvSpPr txBox="1"/>
            <p:nvPr/>
          </p:nvSpPr>
          <p:spPr>
            <a:xfrm>
              <a:off x="6717030" y="4849660"/>
              <a:ext cx="4685513" cy="530530"/>
            </a:xfrm>
            <a:prstGeom prst="rect">
              <a:avLst/>
            </a:prstGeom>
            <a:noFill/>
            <a:ln>
              <a:noFill/>
            </a:ln>
          </p:spPr>
          <p:txBody>
            <a:bodyPr wrap="none" lIns="0" tIns="0" rIns="0" bIns="0" anchor="t" anchorCtr="0">
              <a:spAutoFit/>
            </a:bodyPr>
            <a:lstStyle/>
            <a:p>
              <a:pPr algn="l">
                <a:lnSpc>
                  <a:spcPct val="120000"/>
                </a:lnSpc>
              </a:pPr>
              <a:r>
                <a:rPr lang="zh-CN" sz="1500" b="1" dirty="0">
                  <a:solidFill>
                    <a:srgbClr val="FFFFFF"/>
                  </a:solidFill>
                  <a:latin typeface="微软雅黑" panose="020B0503020204020204" charset="-122"/>
                  <a:ea typeface="微软雅黑" panose="020B0503020204020204" charset="-122"/>
                  <a:cs typeface="微软雅黑" panose="020B0503020204020204" charset="-122"/>
                </a:rPr>
                <a:t>The three modules reinforce each other to form </a:t>
              </a:r>
              <a:br>
                <a:rPr lang="en-US" altLang="zh-CN" sz="1500" b="1" dirty="0">
                  <a:solidFill>
                    <a:srgbClr val="FFFFFF"/>
                  </a:solidFill>
                  <a:latin typeface="微软雅黑" panose="020B0503020204020204" charset="-122"/>
                  <a:ea typeface="微软雅黑" panose="020B0503020204020204" charset="-122"/>
                  <a:cs typeface="微软雅黑" panose="020B0503020204020204" charset="-122"/>
                </a:rPr>
              </a:br>
              <a:r>
                <a:rPr lang="zh-CN" sz="1500" b="1" dirty="0">
                  <a:solidFill>
                    <a:srgbClr val="FFFFFF"/>
                  </a:solidFill>
                  <a:latin typeface="微软雅黑" panose="020B0503020204020204" charset="-122"/>
                  <a:ea typeface="微软雅黑" panose="020B0503020204020204" charset="-122"/>
                  <a:cs typeface="微软雅黑" panose="020B0503020204020204" charset="-122"/>
                </a:rPr>
                <a:t>a complete framework</a:t>
              </a:r>
            </a:p>
          </p:txBody>
        </p:sp>
      </p:grpSp>
      <p:pic>
        <p:nvPicPr>
          <p:cNvPr id="5" name="图片 4">
            <a:extLst>
              <a:ext uri="{FF2B5EF4-FFF2-40B4-BE49-F238E27FC236}">
                <a16:creationId xmlns:a16="http://schemas.microsoft.com/office/drawing/2014/main" id="{D43C21AE-2E0B-7DCA-A974-D508BDD91B12}"/>
              </a:ext>
            </a:extLst>
          </p:cNvPr>
          <p:cNvPicPr>
            <a:picLocks noChangeAspect="1"/>
          </p:cNvPicPr>
          <p:nvPr/>
        </p:nvPicPr>
        <p:blipFill>
          <a:blip r:embed="rId3"/>
          <a:stretch>
            <a:fillRect/>
          </a:stretch>
        </p:blipFill>
        <p:spPr>
          <a:xfrm>
            <a:off x="1054100" y="1682639"/>
            <a:ext cx="10083800" cy="241247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5119116"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Parameter Sensitivity and Brain Connectivity Visualization</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9" name="content-page-num-slot Placeholder Carrier"/>
          <p:cNvSpPr txBox="1">
            <a:spLocks noGrp="1"/>
          </p:cNvSpPr>
          <p:nvPr>
            <p:ph type="sldNum" idx="3"/>
          </p:nvPr>
        </p:nvSpPr>
        <p:spPr>
          <a:xfrm>
            <a:off x="11650180" y="642080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12</a:t>
            </a:fld>
            <a:endParaRPr lang="zh-CN" sz="1050" dirty="0">
              <a:solidFill>
                <a:schemeClr val="accent5"/>
              </a:solidFill>
              <a:latin typeface="+mn-lt"/>
              <a:ea typeface="+mn-ea"/>
              <a:cs typeface="+mn-cs"/>
            </a:endParaRPr>
          </a:p>
        </p:txBody>
      </p:sp>
      <p:grpSp>
        <p:nvGrpSpPr>
          <p:cNvPr id="24" name="Group 24"/>
          <p:cNvGrpSpPr/>
          <p:nvPr/>
        </p:nvGrpSpPr>
        <p:grpSpPr>
          <a:xfrm>
            <a:off x="2098232" y="4039846"/>
            <a:ext cx="1654171" cy="184666"/>
            <a:chOff x="518403" y="4345604"/>
            <a:chExt cx="1654171" cy="184666"/>
          </a:xfrm>
        </p:grpSpPr>
        <p:sp>
          <p:nvSpPr>
            <p:cNvPr id="23" name="TextBox 23"/>
            <p:cNvSpPr txBox="1"/>
            <p:nvPr/>
          </p:nvSpPr>
          <p:spPr>
            <a:xfrm>
              <a:off x="518403" y="4345604"/>
              <a:ext cx="1654171" cy="184666"/>
            </a:xfrm>
            <a:prstGeom prst="rect">
              <a:avLst/>
            </a:prstGeom>
            <a:noFill/>
            <a:ln>
              <a:noFill/>
            </a:ln>
          </p:spPr>
          <p:txBody>
            <a:bodyPr wrap="none" lIns="0" tIns="0" rIns="0" bIns="0" anchor="t" anchorCtr="0">
              <a:spAutoFit/>
            </a:bodyPr>
            <a:lstStyle/>
            <a:p>
              <a:pPr algn="l"/>
              <a:r>
                <a:rPr lang="zh-CN" sz="1200" b="1" dirty="0">
                  <a:solidFill>
                    <a:srgbClr val="002060"/>
                  </a:solidFill>
                  <a:latin typeface="微软雅黑" panose="020B0503020204020204" charset="-122"/>
                  <a:ea typeface="微软雅黑" panose="020B0503020204020204" charset="-122"/>
                  <a:cs typeface="微软雅黑" panose="020B0503020204020204" charset="-122"/>
                </a:rPr>
                <a:t>HUSM-Rest topomap</a:t>
              </a:r>
            </a:p>
          </p:txBody>
        </p:sp>
      </p:grpSp>
      <p:grpSp>
        <p:nvGrpSpPr>
          <p:cNvPr id="26" name="Group 26"/>
          <p:cNvGrpSpPr/>
          <p:nvPr/>
        </p:nvGrpSpPr>
        <p:grpSpPr>
          <a:xfrm>
            <a:off x="8045948" y="4059788"/>
            <a:ext cx="1658339" cy="184666"/>
            <a:chOff x="2565654" y="4747260"/>
            <a:chExt cx="1658339" cy="184666"/>
          </a:xfrm>
        </p:grpSpPr>
        <p:sp>
          <p:nvSpPr>
            <p:cNvPr id="25" name="TextBox 25"/>
            <p:cNvSpPr txBox="1"/>
            <p:nvPr/>
          </p:nvSpPr>
          <p:spPr>
            <a:xfrm>
              <a:off x="2565654" y="4747260"/>
              <a:ext cx="1658339" cy="184666"/>
            </a:xfrm>
            <a:prstGeom prst="rect">
              <a:avLst/>
            </a:prstGeom>
            <a:noFill/>
            <a:ln>
              <a:noFill/>
            </a:ln>
          </p:spPr>
          <p:txBody>
            <a:bodyPr wrap="none" lIns="0" tIns="0" rIns="0" bIns="0" anchor="t" anchorCtr="0">
              <a:spAutoFit/>
            </a:bodyPr>
            <a:lstStyle/>
            <a:p>
              <a:pPr algn="l"/>
              <a:r>
                <a:rPr lang="zh-CN" sz="1200" b="1" dirty="0">
                  <a:solidFill>
                    <a:srgbClr val="002060"/>
                  </a:solidFill>
                  <a:latin typeface="微软雅黑" panose="020B0503020204020204" charset="-122"/>
                  <a:ea typeface="微软雅黑" panose="020B0503020204020204" charset="-122"/>
                  <a:cs typeface="微软雅黑" panose="020B0503020204020204" charset="-122"/>
                </a:rPr>
                <a:t>HUSM-Task topomap</a:t>
              </a:r>
            </a:p>
          </p:txBody>
        </p:sp>
      </p:grpSp>
      <p:grpSp>
        <p:nvGrpSpPr>
          <p:cNvPr id="34" name="Group 34"/>
          <p:cNvGrpSpPr/>
          <p:nvPr/>
        </p:nvGrpSpPr>
        <p:grpSpPr>
          <a:xfrm>
            <a:off x="5804827" y="4839644"/>
            <a:ext cx="5705344" cy="1480498"/>
            <a:chOff x="4946142" y="5073968"/>
            <a:chExt cx="5705344" cy="1480498"/>
          </a:xfrm>
        </p:grpSpPr>
        <mc:AlternateContent xmlns:mc="http://schemas.openxmlformats.org/markup-compatibility/2006" xmlns:a14="http://schemas.microsoft.com/office/drawing/2010/main">
          <mc:Choice Requires="a14">
            <p:sp>
              <p:nvSpPr>
                <p:cNvPr id="30" name="TextBox 30"/>
                <p:cNvSpPr txBox="1"/>
                <p:nvPr/>
              </p:nvSpPr>
              <p:spPr>
                <a:xfrm>
                  <a:off x="4946142" y="5073968"/>
                  <a:ext cx="5593198" cy="207749"/>
                </a:xfrm>
                <a:prstGeom prst="rect">
                  <a:avLst/>
                </a:prstGeom>
                <a:noFill/>
                <a:ln>
                  <a:noFill/>
                </a:ln>
              </p:spPr>
              <p:txBody>
                <a:bodyPr wrap="none" lIns="0" tIns="0" rIns="0" bIns="0" anchor="t" anchorCtr="0">
                  <a:spAutoFit/>
                </a:bodyPr>
                <a:lstStyle/>
                <a:p>
                  <a:pPr algn="l"/>
                  <a14:m>
                    <m:oMath xmlns:m="http://schemas.openxmlformats.org/officeDocument/2006/math">
                      <m:r>
                        <a:rPr lang="zh-CN" altLang="en-US" sz="1350" b="1" i="1" dirty="0" smtClean="0">
                          <a:solidFill>
                            <a:schemeClr val="accent2"/>
                          </a:solidFill>
                          <a:latin typeface="Cambria Math" panose="02040503050406030204" pitchFamily="18" charset="0"/>
                        </a:rPr>
                        <m:t>𝜶</m:t>
                      </m:r>
                    </m:oMath>
                  </a14:m>
                  <a:r>
                    <a:rPr lang="zh-CN" sz="1350" b="1" dirty="0">
                      <a:solidFill>
                        <a:schemeClr val="accent2"/>
                      </a:solidFill>
                      <a:latin typeface="微软雅黑" panose="020B0503020204020204" charset="-122"/>
                      <a:ea typeface="微软雅黑" panose="020B0503020204020204" charset="-122"/>
                      <a:cs typeface="微软雅黑" panose="020B0503020204020204" charset="-122"/>
                    </a:rPr>
                    <a:t>: </a:t>
                  </a:r>
                  <a:r>
                    <a:rPr lang="zh-CN" sz="1350" dirty="0">
                      <a:solidFill>
                        <a:schemeClr val="dk1"/>
                      </a:solidFill>
                      <a:latin typeface="微软雅黑" panose="020B0503020204020204" charset="-122"/>
                      <a:ea typeface="微软雅黑" panose="020B0503020204020204" charset="-122"/>
                      <a:cs typeface="微软雅黑" panose="020B0503020204020204" charset="-122"/>
                    </a:rPr>
                    <a:t>1e-5 gives the best F1 on both datasets, stable from 1e-6 to 1e-2</a:t>
                  </a:r>
                </a:p>
              </p:txBody>
            </p:sp>
          </mc:Choice>
          <mc:Fallback xmlns="">
            <p:sp>
              <p:nvSpPr>
                <p:cNvPr id="30" name="TextBox 30"/>
                <p:cNvSpPr txBox="1">
                  <a:spLocks noRot="1" noChangeAspect="1" noMove="1" noResize="1" noEditPoints="1" noAdjustHandles="1" noChangeArrowheads="1" noChangeShapeType="1" noTextEdit="1"/>
                </p:cNvSpPr>
                <p:nvPr/>
              </p:nvSpPr>
              <p:spPr>
                <a:xfrm>
                  <a:off x="4946142" y="5073968"/>
                  <a:ext cx="5593198" cy="207749"/>
                </a:xfrm>
                <a:prstGeom prst="rect">
                  <a:avLst/>
                </a:prstGeom>
                <a:blipFill>
                  <a:blip r:embed="rId9"/>
                  <a:stretch>
                    <a:fillRect l="-763" t="-29412" r="-980" b="-47059"/>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TextBox 31"/>
                <p:cNvSpPr txBox="1"/>
                <p:nvPr/>
              </p:nvSpPr>
              <p:spPr>
                <a:xfrm>
                  <a:off x="4946142" y="5359718"/>
                  <a:ext cx="5705344" cy="207749"/>
                </a:xfrm>
                <a:prstGeom prst="rect">
                  <a:avLst/>
                </a:prstGeom>
                <a:noFill/>
                <a:ln>
                  <a:noFill/>
                </a:ln>
              </p:spPr>
              <p:txBody>
                <a:bodyPr wrap="none" lIns="0" tIns="0" rIns="0" bIns="0" anchor="t" anchorCtr="0">
                  <a:spAutoFit/>
                </a:bodyPr>
                <a:lstStyle/>
                <a:p>
                  <a:pPr algn="l"/>
                  <a14:m>
                    <m:oMath xmlns:m="http://schemas.openxmlformats.org/officeDocument/2006/math">
                      <m:r>
                        <a:rPr lang="zh-CN" altLang="en-US" sz="1350" b="1" i="1" dirty="0" smtClean="0">
                          <a:solidFill>
                            <a:schemeClr val="accent2"/>
                          </a:solidFill>
                          <a:latin typeface="Cambria Math" panose="02040503050406030204" pitchFamily="18" charset="0"/>
                        </a:rPr>
                        <m:t>𝜷</m:t>
                      </m:r>
                    </m:oMath>
                  </a14:m>
                  <a:r>
                    <a:rPr lang="zh-CN" sz="1350" b="1" dirty="0">
                      <a:solidFill>
                        <a:schemeClr val="accent2"/>
                      </a:solidFill>
                      <a:latin typeface="微软雅黑" panose="020B0503020204020204" charset="-122"/>
                      <a:ea typeface="微软雅黑" panose="020B0503020204020204" charset="-122"/>
                      <a:cs typeface="微软雅黑" panose="020B0503020204020204" charset="-122"/>
                    </a:rPr>
                    <a:t>: </a:t>
                  </a:r>
                  <a:r>
                    <a:rPr lang="zh-CN" sz="1350" dirty="0">
                      <a:solidFill>
                        <a:schemeClr val="dk1"/>
                      </a:solidFill>
                      <a:latin typeface="微软雅黑" panose="020B0503020204020204" charset="-122"/>
                      <a:ea typeface="微软雅黑" panose="020B0503020204020204" charset="-122"/>
                      <a:cs typeface="微软雅黑" panose="020B0503020204020204" charset="-122"/>
                    </a:rPr>
                    <a:t>0.0005 (Rest) / 0.01 (Task) is best and stable within range → robust</a:t>
                  </a:r>
                </a:p>
              </p:txBody>
            </p:sp>
          </mc:Choice>
          <mc:Fallback xmlns="">
            <p:sp>
              <p:nvSpPr>
                <p:cNvPr id="31" name="TextBox 31"/>
                <p:cNvSpPr txBox="1">
                  <a:spLocks noRot="1" noChangeAspect="1" noMove="1" noResize="1" noEditPoints="1" noAdjustHandles="1" noChangeArrowheads="1" noChangeShapeType="1" noTextEdit="1"/>
                </p:cNvSpPr>
                <p:nvPr/>
              </p:nvSpPr>
              <p:spPr>
                <a:xfrm>
                  <a:off x="4946142" y="5359718"/>
                  <a:ext cx="5705344" cy="207749"/>
                </a:xfrm>
                <a:prstGeom prst="rect">
                  <a:avLst/>
                </a:prstGeom>
                <a:blipFill>
                  <a:blip r:embed="rId10"/>
                  <a:stretch>
                    <a:fillRect l="-1389" t="-28571" r="-1068" b="-45714"/>
                  </a:stretch>
                </a:blipFill>
                <a:ln>
                  <a:noFill/>
                </a:ln>
              </p:spPr>
              <p:txBody>
                <a:bodyPr/>
                <a:lstStyle/>
                <a:p>
                  <a:r>
                    <a:rPr lang="zh-CN" altLang="en-US">
                      <a:noFill/>
                    </a:rPr>
                    <a:t> </a:t>
                  </a:r>
                </a:p>
              </p:txBody>
            </p:sp>
          </mc:Fallback>
        </mc:AlternateContent>
        <p:sp>
          <p:nvSpPr>
            <p:cNvPr id="32" name="TextBox 32"/>
            <p:cNvSpPr txBox="1"/>
            <p:nvPr/>
          </p:nvSpPr>
          <p:spPr>
            <a:xfrm>
              <a:off x="4946142" y="5645468"/>
              <a:ext cx="4910832" cy="415498"/>
            </a:xfrm>
            <a:prstGeom prst="rect">
              <a:avLst/>
            </a:prstGeom>
            <a:noFill/>
            <a:ln>
              <a:noFill/>
            </a:ln>
          </p:spPr>
          <p:txBody>
            <a:bodyPr wrap="none" lIns="0" tIns="0" rIns="0" bIns="0" anchor="t" anchorCtr="0">
              <a:spAutoFit/>
            </a:bodyPr>
            <a:lstStyle/>
            <a:p>
              <a:pPr algn="l"/>
              <a:r>
                <a:rPr lang="zh-CN" sz="1350" b="1" dirty="0">
                  <a:solidFill>
                    <a:schemeClr val="accent2"/>
                  </a:solidFill>
                  <a:latin typeface="微软雅黑" panose="020B0503020204020204" charset="-122"/>
                  <a:ea typeface="微软雅黑" panose="020B0503020204020204" charset="-122"/>
                  <a:cs typeface="微软雅黑" panose="020B0503020204020204" charset="-122"/>
                </a:rPr>
                <a:t>Resting state: </a:t>
              </a:r>
              <a:r>
                <a:rPr lang="zh-CN" sz="1350" dirty="0">
                  <a:solidFill>
                    <a:schemeClr val="dk1"/>
                  </a:solidFill>
                  <a:latin typeface="微软雅黑" panose="020B0503020204020204" charset="-122"/>
                  <a:ea typeface="微软雅黑" panose="020B0503020204020204" charset="-122"/>
                  <a:cs typeface="微软雅黑" panose="020B0503020204020204" charset="-122"/>
                </a:rPr>
                <a:t>hyperconnectivity in midline central regions </a:t>
              </a:r>
              <a:br>
                <a:rPr lang="en-US" alt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(default-mode overactivation)</a:t>
              </a:r>
            </a:p>
          </p:txBody>
        </p:sp>
        <p:sp>
          <p:nvSpPr>
            <p:cNvPr id="33" name="TextBox 33"/>
            <p:cNvSpPr txBox="1"/>
            <p:nvPr/>
          </p:nvSpPr>
          <p:spPr>
            <a:xfrm>
              <a:off x="4946142" y="5931218"/>
              <a:ext cx="4297138" cy="623248"/>
            </a:xfrm>
            <a:prstGeom prst="rect">
              <a:avLst/>
            </a:prstGeom>
            <a:noFill/>
            <a:ln>
              <a:noFill/>
            </a:ln>
          </p:spPr>
          <p:txBody>
            <a:bodyPr wrap="none" lIns="0" tIns="0" rIns="0" bIns="0" anchor="t" anchorCtr="0">
              <a:spAutoFit/>
            </a:bodyPr>
            <a:lstStyle/>
            <a:p>
              <a:pPr algn="l"/>
              <a:endParaRPr lang="en-US" altLang="zh-CN" sz="1350" b="1" dirty="0">
                <a:solidFill>
                  <a:schemeClr val="accent2"/>
                </a:solidFill>
                <a:latin typeface="微软雅黑" panose="020B0503020204020204" charset="-122"/>
                <a:ea typeface="微软雅黑" panose="020B0503020204020204" charset="-122"/>
                <a:cs typeface="微软雅黑" panose="020B0503020204020204" charset="-122"/>
              </a:endParaRPr>
            </a:p>
            <a:p>
              <a:pPr algn="l"/>
              <a:r>
                <a:rPr lang="zh-CN" sz="1350" b="1" dirty="0">
                  <a:solidFill>
                    <a:schemeClr val="accent2"/>
                  </a:solidFill>
                  <a:latin typeface="微软雅黑" panose="020B0503020204020204" charset="-122"/>
                  <a:ea typeface="微软雅黑" panose="020B0503020204020204" charset="-122"/>
                  <a:cs typeface="微软雅黑" panose="020B0503020204020204" charset="-122"/>
                </a:rPr>
                <a:t>Task state: </a:t>
              </a:r>
              <a:r>
                <a:rPr lang="zh-CN" sz="1350" dirty="0">
                  <a:solidFill>
                    <a:schemeClr val="dk1"/>
                  </a:solidFill>
                  <a:latin typeface="微软雅黑" panose="020B0503020204020204" charset="-122"/>
                  <a:ea typeface="微软雅黑" panose="020B0503020204020204" charset="-122"/>
                  <a:cs typeface="微软雅黑" panose="020B0503020204020204" charset="-122"/>
                </a:rPr>
                <a:t>significant left frontoparietal alterations </a:t>
              </a:r>
              <a:br>
                <a:rPr lang="en-US" altLang="zh-CN" sz="1350" dirty="0">
                  <a:solidFill>
                    <a:schemeClr val="dk1"/>
                  </a:solidFill>
                  <a:latin typeface="微软雅黑" panose="020B0503020204020204" charset="-122"/>
                  <a:ea typeface="微软雅黑" panose="020B0503020204020204" charset="-122"/>
                  <a:cs typeface="微软雅黑" panose="020B0503020204020204" charset="-122"/>
                </a:rPr>
              </a:br>
              <a:r>
                <a:rPr lang="zh-CN" sz="1350" dirty="0">
                  <a:solidFill>
                    <a:schemeClr val="dk1"/>
                  </a:solidFill>
                  <a:latin typeface="微软雅黑" panose="020B0503020204020204" charset="-122"/>
                  <a:ea typeface="微软雅黑" panose="020B0503020204020204" charset="-122"/>
                  <a:cs typeface="微软雅黑" panose="020B0503020204020204" charset="-122"/>
                </a:rPr>
                <a:t>(emotional–cognitive deficits)</a:t>
              </a:r>
            </a:p>
          </p:txBody>
        </p:sp>
      </p:grpSp>
      <p:pic>
        <p:nvPicPr>
          <p:cNvPr id="8" name="图片 7">
            <a:extLst>
              <a:ext uri="{FF2B5EF4-FFF2-40B4-BE49-F238E27FC236}">
                <a16:creationId xmlns:a16="http://schemas.microsoft.com/office/drawing/2014/main" id="{B1335E5C-0AF3-7050-D06A-BF80829FCF80}"/>
              </a:ext>
            </a:extLst>
          </p:cNvPr>
          <p:cNvPicPr>
            <a:picLocks noChangeAspect="1"/>
          </p:cNvPicPr>
          <p:nvPr/>
        </p:nvPicPr>
        <p:blipFill>
          <a:blip r:embed="rId11"/>
          <a:stretch>
            <a:fillRect/>
          </a:stretch>
        </p:blipFill>
        <p:spPr>
          <a:xfrm>
            <a:off x="111886" y="4661046"/>
            <a:ext cx="5439067" cy="1860295"/>
          </a:xfrm>
          <a:prstGeom prst="rect">
            <a:avLst/>
          </a:prstGeom>
        </p:spPr>
      </p:pic>
      <p:pic>
        <p:nvPicPr>
          <p:cNvPr id="36" name="图片 35">
            <a:extLst>
              <a:ext uri="{FF2B5EF4-FFF2-40B4-BE49-F238E27FC236}">
                <a16:creationId xmlns:a16="http://schemas.microsoft.com/office/drawing/2014/main" id="{745AE05C-0663-5AF7-4C4D-141BC2C5DF98}"/>
              </a:ext>
            </a:extLst>
          </p:cNvPr>
          <p:cNvPicPr>
            <a:picLocks noChangeAspect="1"/>
          </p:cNvPicPr>
          <p:nvPr/>
        </p:nvPicPr>
        <p:blipFill>
          <a:blip r:embed="rId12"/>
          <a:stretch>
            <a:fillRect/>
          </a:stretch>
        </p:blipFill>
        <p:spPr>
          <a:xfrm>
            <a:off x="365760" y="1544088"/>
            <a:ext cx="5439067" cy="2449170"/>
          </a:xfrm>
          <a:prstGeom prst="rect">
            <a:avLst/>
          </a:prstGeom>
        </p:spPr>
      </p:pic>
      <p:pic>
        <p:nvPicPr>
          <p:cNvPr id="38" name="图片 37">
            <a:extLst>
              <a:ext uri="{FF2B5EF4-FFF2-40B4-BE49-F238E27FC236}">
                <a16:creationId xmlns:a16="http://schemas.microsoft.com/office/drawing/2014/main" id="{31E10A29-C17A-AC26-95B7-CF868152F678}"/>
              </a:ext>
            </a:extLst>
          </p:cNvPr>
          <p:cNvPicPr>
            <a:picLocks noChangeAspect="1"/>
          </p:cNvPicPr>
          <p:nvPr/>
        </p:nvPicPr>
        <p:blipFill>
          <a:blip r:embed="rId13"/>
          <a:stretch>
            <a:fillRect/>
          </a:stretch>
        </p:blipFill>
        <p:spPr>
          <a:xfrm>
            <a:off x="6387172" y="1544086"/>
            <a:ext cx="5439068" cy="244917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title-slot Placeholder Carrier"/>
          <p:cNvSpPr txBox="1">
            <a:spLocks noGrp="1"/>
          </p:cNvSpPr>
          <p:nvPr>
            <p:ph type="title"/>
          </p:nvPr>
        </p:nvSpPr>
        <p:spPr>
          <a:xfrm>
            <a:off x="365760" y="495300"/>
            <a:ext cx="2150745" cy="586740"/>
          </a:xfrm>
          <a:prstGeom prst="rect">
            <a:avLst/>
          </a:prstGeom>
          <a:noFill/>
          <a:ln>
            <a:noFill/>
          </a:ln>
        </p:spPr>
        <p:txBody>
          <a:bodyPr wrap="none" lIns="0" tIns="0" rIns="0" bIns="0" anchor="t" anchorCtr="0">
            <a:spAutoFit/>
          </a:bodyPr>
          <a:lstStyle/>
          <a:p>
            <a:pPr algn="l"/>
            <a:r>
              <a:rPr lang="zh-CN" sz="3000" b="1" dirty="0">
                <a:solidFill>
                  <a:schemeClr val="accent1"/>
                </a:solidFill>
                <a:latin typeface="+mj-lt"/>
                <a:ea typeface="+mj-ea"/>
                <a:cs typeface="+mj-cs"/>
              </a:rPr>
              <a:t>Conclusion and Future Work</a:t>
            </a:r>
          </a:p>
        </p:txBody>
      </p:sp>
      <p:sp>
        <p:nvSpPr>
          <p:cNvPr id="7" name="content-area-slot Placeholder Carrier"/>
          <p:cNvSpPr txBox="1">
            <a:spLocks noGrp="1"/>
          </p:cNvSpPr>
          <p:nvPr>
            <p:ph type="body" idx="1"/>
          </p:nvPr>
        </p:nvSpPr>
        <p:spPr>
          <a:xfrm>
            <a:off x="6039164" y="3930968"/>
            <a:ext cx="113671" cy="264033"/>
          </a:xfrm>
          <a:prstGeom prst="rect">
            <a:avLst/>
          </a:prstGeom>
          <a:noFill/>
          <a:ln>
            <a:noFill/>
          </a:ln>
        </p:spPr>
        <p:txBody>
          <a:bodyPr wrap="none" lIns="0" tIns="0" rIns="0" bIns="0" anchor="t" anchorCtr="0">
            <a:spAutoFit/>
          </a:bodyPr>
          <a:lstStyle/>
          <a:p>
            <a:pPr marL="0" indent="0" algn="ctr">
              <a:buNone/>
            </a:pPr>
            <a:r>
              <a:rPr lang="zh-CN" sz="1350" dirty="0">
                <a:solidFill>
                  <a:srgbClr val="FFFFFF"/>
                </a:solidFill>
                <a:latin typeface="+mn-lt"/>
                <a:ea typeface="+mn-ea"/>
                <a:cs typeface="+mn-cs"/>
              </a:rPr>
              <a:t>​</a:t>
            </a:r>
          </a:p>
        </p:txBody>
      </p:sp>
      <p:sp>
        <p:nvSpPr>
          <p:cNvPr id="10" name="TextBox 10"/>
          <p:cNvSpPr txBox="1"/>
          <p:nvPr/>
        </p:nvSpPr>
        <p:spPr>
          <a:xfrm>
            <a:off x="370840" y="1656715"/>
            <a:ext cx="570865" cy="381635"/>
          </a:xfrm>
          <a:prstGeom prst="rect">
            <a:avLst/>
          </a:prstGeom>
          <a:noFill/>
          <a:ln>
            <a:noFill/>
          </a:ln>
        </p:spPr>
        <p:txBody>
          <a:bodyPr wrap="none" lIns="0" tIns="0" rIns="0" bIns="0" anchor="t" anchorCtr="0">
            <a:spAutoFit/>
          </a:bodyPr>
          <a:lstStyle/>
          <a:p>
            <a:pPr algn="l"/>
            <a:r>
              <a:rPr lang="zh-CN" sz="1950" b="1" dirty="0">
                <a:solidFill>
                  <a:schemeClr val="accent1"/>
                </a:solidFill>
                <a:latin typeface="微软雅黑" panose="020B0503020204020204" charset="-122"/>
                <a:ea typeface="微软雅黑" panose="020B0503020204020204" charset="-122"/>
                <a:cs typeface="微软雅黑" panose="020B0503020204020204" charset="-122"/>
              </a:rPr>
              <a:t>Summary</a:t>
            </a:r>
          </a:p>
        </p:txBody>
      </p:sp>
      <p:sp>
        <p:nvSpPr>
          <p:cNvPr id="11" name="Rectangle 11"/>
          <p:cNvSpPr/>
          <p:nvPr/>
        </p:nvSpPr>
        <p:spPr>
          <a:xfrm>
            <a:off x="400050" y="1981200"/>
            <a:ext cx="381000" cy="38100"/>
          </a:xfrm>
          <a:prstGeom prst="rect">
            <a:avLst/>
          </a:prstGeom>
          <a:solidFill>
            <a:schemeClr val="accent2"/>
          </a:solidFill>
          <a:ln>
            <a:noFill/>
          </a:ln>
        </p:spPr>
        <p:txBody>
          <a:bodyPr/>
          <a:lstStyle/>
          <a:p>
            <a:endParaRPr/>
          </a:p>
        </p:txBody>
      </p:sp>
      <p:sp>
        <p:nvSpPr>
          <p:cNvPr id="25" name="TextBox 25"/>
          <p:cNvSpPr txBox="1"/>
          <p:nvPr/>
        </p:nvSpPr>
        <p:spPr>
          <a:xfrm>
            <a:off x="567960" y="4803290"/>
            <a:ext cx="2135505" cy="293370"/>
          </a:xfrm>
          <a:prstGeom prst="rect">
            <a:avLst/>
          </a:prstGeom>
          <a:noFill/>
          <a:ln>
            <a:noFill/>
          </a:ln>
        </p:spPr>
        <p:txBody>
          <a:bodyPr wrap="none" lIns="0" tIns="0" rIns="0" bIns="0" anchor="t" anchorCtr="0">
            <a:spAutoFit/>
          </a:bodyPr>
          <a:lstStyle/>
          <a:p>
            <a:pPr algn="l"/>
            <a:r>
              <a:rPr lang="zh-CN" sz="1500" b="1" dirty="0">
                <a:solidFill>
                  <a:srgbClr val="FFFFFF"/>
                </a:solidFill>
                <a:latin typeface="微软雅黑" panose="020B0503020204020204" charset="-122"/>
                <a:ea typeface="微软雅黑" panose="020B0503020204020204" charset="-122"/>
                <a:cs typeface="微软雅黑" panose="020B0503020204020204" charset="-122"/>
              </a:rPr>
              <a:t>Best performance on both paradigms</a:t>
            </a:r>
          </a:p>
        </p:txBody>
      </p:sp>
      <p:grpSp>
        <p:nvGrpSpPr>
          <p:cNvPr id="47" name="Group 47"/>
          <p:cNvGrpSpPr/>
          <p:nvPr/>
        </p:nvGrpSpPr>
        <p:grpSpPr>
          <a:xfrm>
            <a:off x="6276594" y="1656398"/>
            <a:ext cx="571081" cy="3068383"/>
            <a:chOff x="6276594" y="1656398"/>
            <a:chExt cx="571081" cy="3068383"/>
          </a:xfrm>
        </p:grpSpPr>
        <p:sp>
          <p:nvSpPr>
            <p:cNvPr id="30" name="TextBox 30"/>
            <p:cNvSpPr txBox="1"/>
            <p:nvPr/>
          </p:nvSpPr>
          <p:spPr>
            <a:xfrm>
              <a:off x="6276594" y="1656398"/>
              <a:ext cx="571081" cy="381381"/>
            </a:xfrm>
            <a:prstGeom prst="rect">
              <a:avLst/>
            </a:prstGeom>
            <a:noFill/>
            <a:ln>
              <a:noFill/>
            </a:ln>
          </p:spPr>
          <p:txBody>
            <a:bodyPr wrap="none" lIns="0" tIns="0" rIns="0" bIns="0" anchor="t" anchorCtr="0">
              <a:spAutoFit/>
            </a:bodyPr>
            <a:lstStyle/>
            <a:p>
              <a:pPr algn="l"/>
              <a:r>
                <a:rPr lang="zh-CN" sz="1950" b="1" dirty="0">
                  <a:solidFill>
                    <a:schemeClr val="accent1"/>
                  </a:solidFill>
                  <a:latin typeface="微软雅黑" panose="020B0503020204020204" charset="-122"/>
                  <a:ea typeface="微软雅黑" panose="020B0503020204020204" charset="-122"/>
                  <a:cs typeface="微软雅黑" panose="020B0503020204020204" charset="-122"/>
                </a:rPr>
                <a:t>Future work</a:t>
              </a:r>
            </a:p>
          </p:txBody>
        </p:sp>
        <p:sp>
          <p:nvSpPr>
            <p:cNvPr id="31" name="Rectangle 31"/>
            <p:cNvSpPr/>
            <p:nvPr/>
          </p:nvSpPr>
          <p:spPr>
            <a:xfrm>
              <a:off x="6305550" y="1981200"/>
              <a:ext cx="381000" cy="38100"/>
            </a:xfrm>
            <a:prstGeom prst="rect">
              <a:avLst/>
            </a:prstGeom>
            <a:solidFill>
              <a:schemeClr val="accent2"/>
            </a:solidFill>
            <a:ln>
              <a:noFill/>
            </a:ln>
          </p:spPr>
          <p:txBody>
            <a:bodyPr/>
            <a:lstStyle/>
            <a:p>
              <a:endParaRPr/>
            </a:p>
          </p:txBody>
        </p:sp>
        <p:sp>
          <p:nvSpPr>
            <p:cNvPr id="33" name="TextBox 33"/>
            <p:cNvSpPr txBox="1"/>
            <p:nvPr/>
          </p:nvSpPr>
          <p:spPr>
            <a:xfrm>
              <a:off x="6481408" y="2356485"/>
              <a:ext cx="105484"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1</a:t>
              </a:r>
            </a:p>
          </p:txBody>
        </p:sp>
        <p:sp>
          <p:nvSpPr>
            <p:cNvPr id="38" name="TextBox 38"/>
            <p:cNvSpPr txBox="1"/>
            <p:nvPr/>
          </p:nvSpPr>
          <p:spPr>
            <a:xfrm>
              <a:off x="6481408" y="3423285"/>
              <a:ext cx="105484"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2</a:t>
              </a:r>
            </a:p>
          </p:txBody>
        </p:sp>
        <p:sp>
          <p:nvSpPr>
            <p:cNvPr id="43" name="TextBox 43"/>
            <p:cNvSpPr txBox="1"/>
            <p:nvPr/>
          </p:nvSpPr>
          <p:spPr>
            <a:xfrm>
              <a:off x="6481408" y="4490085"/>
              <a:ext cx="105484" cy="234696"/>
            </a:xfrm>
            <a:prstGeom prst="rect">
              <a:avLst/>
            </a:prstGeom>
            <a:noFill/>
            <a:ln>
              <a:noFill/>
            </a:ln>
          </p:spPr>
          <p:txBody>
            <a:bodyPr wrap="none" lIns="0" tIns="0" rIns="0" bIns="0" anchor="t" anchorCtr="0">
              <a:spAutoFit/>
            </a:bodyPr>
            <a:lstStyle/>
            <a:p>
              <a:pPr algn="ctr"/>
              <a:r>
                <a:rPr lang="zh-CN" sz="1200" b="1" dirty="0">
                  <a:solidFill>
                    <a:srgbClr val="FFFFFF"/>
                  </a:solidFill>
                  <a:latin typeface="+mn-lt"/>
                  <a:ea typeface="+mn-ea"/>
                  <a:cs typeface="+mn-cs"/>
                </a:rPr>
                <a:t>3</a:t>
              </a:r>
            </a:p>
          </p:txBody>
        </p:sp>
      </p:grpSp>
      <p:sp>
        <p:nvSpPr>
          <p:cNvPr id="49" name="content-page-num-slot Placeholder Carrier"/>
          <p:cNvSpPr txBox="1">
            <a:spLocks noGrp="1"/>
          </p:cNvSpPr>
          <p:nvPr>
            <p:ph type="sldNum" idx="3"/>
          </p:nvPr>
        </p:nvSpPr>
        <p:spPr>
          <a:xfrm>
            <a:off x="11607016" y="6476162"/>
            <a:ext cx="166154" cy="205359"/>
          </a:xfrm>
          <a:prstGeom prst="rect">
            <a:avLst/>
          </a:prstGeom>
          <a:noFill/>
          <a:ln>
            <a:noFill/>
          </a:ln>
        </p:spPr>
        <p:txBody>
          <a:bodyPr wrap="none" lIns="0" tIns="0" rIns="0" bIns="0" anchor="t" anchorCtr="0">
            <a:spAutoFit/>
          </a:bodyPr>
          <a:lstStyle/>
          <a:p>
            <a:pPr algn="r"/>
            <a:fld id="{C3FE8466-17A4-4CCC-8A9D-4433C0D027C8}" type="slidenum">
              <a:rPr lang="en-US" altLang="zh-CN" sz="1050" dirty="0">
                <a:solidFill>
                  <a:schemeClr val="accent5"/>
                </a:solidFill>
                <a:latin typeface="+mn-lt"/>
                <a:ea typeface="+mn-ea"/>
                <a:cs typeface="+mn-cs"/>
              </a:rPr>
              <a:t>13</a:t>
            </a:fld>
            <a:endParaRPr lang="zh-CN" sz="1050" dirty="0">
              <a:solidFill>
                <a:schemeClr val="accent5"/>
              </a:solidFill>
              <a:latin typeface="+mn-lt"/>
              <a:ea typeface="+mn-ea"/>
              <a:cs typeface="+mn-cs"/>
            </a:endParaRPr>
          </a:p>
        </p:txBody>
      </p:sp>
      <p:sp>
        <p:nvSpPr>
          <p:cNvPr id="50" name="Rectangle 24"/>
          <p:cNvSpPr/>
          <p:nvPr/>
        </p:nvSpPr>
        <p:spPr>
          <a:xfrm>
            <a:off x="365760" y="4696731"/>
            <a:ext cx="5524500" cy="1314450"/>
          </a:xfrm>
          <a:prstGeom prst="rect">
            <a:avLst/>
          </a:prstGeom>
          <a:solidFill>
            <a:schemeClr val="accent1"/>
          </a:solidFill>
          <a:ln>
            <a:noFill/>
          </a:ln>
        </p:spPr>
        <p:txBody>
          <a:bodyPr/>
          <a:lstStyle/>
          <a:p>
            <a:endParaRPr/>
          </a:p>
        </p:txBody>
      </p:sp>
      <p:sp>
        <p:nvSpPr>
          <p:cNvPr id="51" name="TextBox 26"/>
          <p:cNvSpPr txBox="1"/>
          <p:nvPr/>
        </p:nvSpPr>
        <p:spPr>
          <a:xfrm>
            <a:off x="619839" y="4789199"/>
            <a:ext cx="2534031" cy="549783"/>
          </a:xfrm>
          <a:prstGeom prst="rect">
            <a:avLst/>
          </a:prstGeom>
          <a:noFill/>
          <a:ln>
            <a:noFill/>
          </a:ln>
        </p:spPr>
        <p:txBody>
          <a:bodyPr wrap="none" lIns="0" tIns="0" rIns="0" bIns="0" anchor="t" anchorCtr="0">
            <a:spAutoFit/>
          </a:bodyPr>
          <a:lstStyle/>
          <a:p>
            <a:pPr algn="l">
              <a:lnSpc>
                <a:spcPts val="2250"/>
              </a:lnSpc>
            </a:pPr>
            <a:r>
              <a:rPr lang="zh-CN" sz="1350" dirty="0">
                <a:solidFill>
                  <a:srgbClr val="D9E1F5"/>
                </a:solidFill>
                <a:latin typeface="微软雅黑" panose="020B0503020204020204" charset="-122"/>
                <a:ea typeface="微软雅黑" panose="020B0503020204020204" charset="-122"/>
                <a:cs typeface="微软雅黑" panose="020B0503020204020204" charset="-122"/>
              </a:rPr>
              <a:t>Rest：ACC 95.24% · F1 95.77%</a:t>
            </a:r>
            <a:br>
              <a:rPr dirty="0"/>
            </a:br>
            <a:r>
              <a:rPr lang="zh-CN" sz="1350" dirty="0">
                <a:solidFill>
                  <a:srgbClr val="D9E1F5"/>
                </a:solidFill>
                <a:latin typeface="微软雅黑" panose="020B0503020204020204" charset="-122"/>
                <a:ea typeface="微软雅黑" panose="020B0503020204020204" charset="-122"/>
                <a:cs typeface="微软雅黑" panose="020B0503020204020204" charset="-122"/>
              </a:rPr>
              <a:t>Task：ACC 94.26% · F1 94.69%</a:t>
            </a:r>
          </a:p>
        </p:txBody>
      </p:sp>
      <p:sp>
        <p:nvSpPr>
          <p:cNvPr id="52" name="TextBox 27"/>
          <p:cNvSpPr txBox="1"/>
          <p:nvPr/>
        </p:nvSpPr>
        <p:spPr>
          <a:xfrm>
            <a:off x="619839" y="5535329"/>
            <a:ext cx="2942082" cy="264033"/>
          </a:xfrm>
          <a:prstGeom prst="rect">
            <a:avLst/>
          </a:prstGeom>
          <a:noFill/>
          <a:ln>
            <a:noFill/>
          </a:ln>
        </p:spPr>
        <p:txBody>
          <a:bodyPr wrap="none" lIns="0" tIns="0" rIns="0" bIns="0" anchor="t" anchorCtr="0">
            <a:spAutoFit/>
          </a:bodyPr>
          <a:lstStyle/>
          <a:p>
            <a:pPr algn="l"/>
            <a:r>
              <a:rPr lang="zh-CN" sz="1350" dirty="0">
                <a:solidFill>
                  <a:srgbClr val="D9E1F5"/>
                </a:solidFill>
                <a:latin typeface="微软雅黑" panose="020B0503020204020204" charset="-122"/>
                <a:ea typeface="微软雅黑" panose="020B0503020204020204" charset="-122"/>
                <a:cs typeface="微软雅黑" panose="020B0503020204020204" charset="-122"/>
              </a:rPr>
              <a:t>Outperforms all Euclidean-space GNN baselines</a:t>
            </a:r>
          </a:p>
        </p:txBody>
      </p:sp>
      <p:sp>
        <p:nvSpPr>
          <p:cNvPr id="3" name="文本框 2">
            <a:extLst>
              <a:ext uri="{FF2B5EF4-FFF2-40B4-BE49-F238E27FC236}">
                <a16:creationId xmlns:a16="http://schemas.microsoft.com/office/drawing/2014/main" id="{1122972D-CF57-700E-5692-4F16696CF9DE}"/>
              </a:ext>
            </a:extLst>
          </p:cNvPr>
          <p:cNvSpPr txBox="1"/>
          <p:nvPr/>
        </p:nvSpPr>
        <p:spPr>
          <a:xfrm>
            <a:off x="365760" y="2367915"/>
            <a:ext cx="4396740" cy="1837939"/>
          </a:xfrm>
          <a:prstGeom prst="rect">
            <a:avLst/>
          </a:prstGeom>
          <a:noFill/>
        </p:spPr>
        <p:txBody>
          <a:bodyPr wrap="square">
            <a:spAutoFit/>
          </a:bodyPr>
          <a:lstStyle/>
          <a:p>
            <a:pPr>
              <a:lnSpc>
                <a:spcPct val="120000"/>
              </a:lnSpc>
            </a:pPr>
            <a:r>
              <a:rPr lang="zh-CN" altLang="zh-CN" sz="1600" dirty="0"/>
              <a:t>In summary, SA-HGNN combines sample-adaptive graph construction, hyperbolic graph convolution, and attention pooling to model the hierarchical brain networks of depression, achieving state-of-the-art results on both resting-state and task-related EEG.</a:t>
            </a:r>
            <a:endParaRPr lang="zh-CN" altLang="en-US" sz="1600" dirty="0"/>
          </a:p>
        </p:txBody>
      </p:sp>
      <p:sp>
        <p:nvSpPr>
          <p:cNvPr id="5" name="文本框 4">
            <a:extLst>
              <a:ext uri="{FF2B5EF4-FFF2-40B4-BE49-F238E27FC236}">
                <a16:creationId xmlns:a16="http://schemas.microsoft.com/office/drawing/2014/main" id="{3D5BD763-F66E-0A03-0F17-4F8C3C0C890B}"/>
              </a:ext>
            </a:extLst>
          </p:cNvPr>
          <p:cNvSpPr txBox="1"/>
          <p:nvPr/>
        </p:nvSpPr>
        <p:spPr>
          <a:xfrm>
            <a:off x="6276594" y="2367915"/>
            <a:ext cx="4254500" cy="1542474"/>
          </a:xfrm>
          <a:prstGeom prst="rect">
            <a:avLst/>
          </a:prstGeom>
          <a:noFill/>
        </p:spPr>
        <p:txBody>
          <a:bodyPr wrap="square">
            <a:spAutoFit/>
          </a:bodyPr>
          <a:lstStyle/>
          <a:p>
            <a:pPr>
              <a:lnSpc>
                <a:spcPct val="120000"/>
              </a:lnSpc>
            </a:pPr>
            <a:r>
              <a:rPr lang="zh-CN" altLang="zh-CN" sz="1600" dirty="0"/>
              <a:t>In future work, we will validate generalization on more datasets, integrate multimodal biomarkers for clinical utility, and deepen interpretability to support clinical decision-making and neuroscience research.</a:t>
            </a:r>
            <a:endParaRPr lang="zh-CN" altLang="en-US" sz="1600" dirty="0"/>
          </a:p>
        </p:txBody>
      </p:sp>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10477500" cy="723900"/>
          </a:xfrm>
        </p:spPr>
        <p:txBody>
          <a:bodyPr/>
          <a:lstStyle/>
          <a:p>
            <a:r>
              <a:rPr sz="3000" b="1" dirty="0">
                <a:solidFill>
                  <a:srgbClr val="002060"/>
                </a:solidFill>
                <a:latin typeface="微软雅黑" panose="020B0503020204020204" charset="-122"/>
                <a:ea typeface="微软雅黑" panose="020B0503020204020204" charset="-122"/>
                <a:cs typeface="微软雅黑" panose="020B0503020204020204" charset="-122"/>
              </a:rPr>
              <a:t>References</a:t>
            </a:r>
          </a:p>
        </p:txBody>
      </p:sp>
      <p:sp>
        <p:nvSpPr>
          <p:cNvPr id="4" name="TextBox 3"/>
          <p:cNvSpPr txBox="1"/>
          <p:nvPr/>
        </p:nvSpPr>
        <p:spPr>
          <a:xfrm>
            <a:off x="571500" y="1384300"/>
            <a:ext cx="11049000" cy="4894353"/>
          </a:xfrm>
          <a:prstGeom prst="rect">
            <a:avLst/>
          </a:prstGeom>
          <a:noFill/>
        </p:spPr>
        <p:txBody>
          <a:bodyPr wrap="square">
            <a:spAutoFit/>
          </a:bodyPr>
          <a:lstStyle/>
          <a:p>
            <a:pPr marL="171450" indent="-171450">
              <a:lnSpc>
                <a:spcPct val="120000"/>
              </a:lnSpc>
              <a:spcAft>
                <a:spcPts val="500"/>
              </a:spcAft>
              <a:buFont typeface="Wingdings" panose="05000000000000000000" pitchFamily="2" charset="2"/>
              <a:buChar char="Ø"/>
            </a:pPr>
            <a:r>
              <a:rPr lang="zh-CN" altLang="zh-CN" sz="1200" dirty="0"/>
              <a:t>World Health Organization. Depressive disorder (depression). WHO, 2025.</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Kaiser R H, Andrews-Hanna J R, Wager T D, et al. Large-scale network dysfunction in major depressive disorder: a meta-analysis of resting-state functional connectivity. JAMA Psychiatry, 2015.</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van den Heuvel M P, Sporns O. Rich-club organization of the human connectome. Journal of Neuroscience, 2011.</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Wang T, et al. Disorganized cortical thickness covariance network in major depressive disorder implicated by aberrant hubs. Scientific Reports, 2016.</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Fries P. Rhythms for cognition: communication through coherence. Neuron, 2015.</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Nickel M, Kiela D. Poincaré embeddings for learning hierarchical representations. NeurIPS, 2017.</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Chami I, Ying R, Ré C, Leskovec J. Hyperbolic graph convolutional neural networks. NeurIPS, 2019.[8] Ganea O E, Bécigneul G, Hofmann T. Hyperbolic neural networks. NeurIPS, 2018.</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Bessadok A, Mahjoub M A, Rekik I. Graph neural networks in network neuroscience. IEEE TPAMI, 2022.</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Lee J, Lee I, Kang J. Self-attention graph pooling. ICML, 2019.</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Kipf T N, Welling M. Semi-supervised classification with graph convolutional networks. ICLR, 2017.</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Mumtaz W, et al. A wavelet-based technique to predict treatment outcome for major depressive disorder. PLoS ONE, 2017.</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Seal A, et al. DeprNet: A deep convolution neural network framework for detecting depression using EEG. IEEE Transactions on Instrumentation and Measurement, 2021.</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Song T, et al. EEG emotion recognition using dynamical graph convolutional neural networks. IEEE Transactions on Affective Computing, 2018.</a:t>
            </a:r>
            <a:endParaRPr lang="en-US" altLang="zh-CN" sz="1200" dirty="0"/>
          </a:p>
          <a:p>
            <a:pPr marL="171450" indent="-171450">
              <a:lnSpc>
                <a:spcPct val="120000"/>
              </a:lnSpc>
              <a:spcAft>
                <a:spcPts val="500"/>
              </a:spcAft>
              <a:buFont typeface="Wingdings" panose="05000000000000000000" pitchFamily="2" charset="2"/>
              <a:buChar char="Ø"/>
            </a:pPr>
            <a:r>
              <a:rPr lang="zh-CN" altLang="zh-CN" sz="1200" dirty="0"/>
              <a:t>Acharya U R, et al. Automated EEG-based screening of depression using deep convolutional neural network. Computer Methods and Programs in Biomedicine, 2018.</a:t>
            </a:r>
          </a:p>
        </p:txBody>
      </p:sp>
      <p:sp>
        <p:nvSpPr>
          <p:cNvPr id="5" name="TextBox 4"/>
          <p:cNvSpPr txBox="1"/>
          <p:nvPr/>
        </p:nvSpPr>
        <p:spPr>
          <a:xfrm>
            <a:off x="11800000" y="6400000"/>
            <a:ext cx="200000" cy="300000"/>
          </a:xfrm>
          <a:prstGeom prst="rect">
            <a:avLst/>
          </a:prstGeom>
          <a:noFill/>
        </p:spPr>
        <p:txBody>
          <a:bodyPr wrap="none">
            <a:spAutoFit/>
          </a:bodyPr>
          <a:lstStyle/>
          <a:p>
            <a:pPr algn="r"/>
            <a:r>
              <a:rPr sz="1050" b="0">
                <a:solidFill>
                  <a:srgbClr val="7F7F7F"/>
                </a:solidFill>
                <a:latin typeface="Arial"/>
                <a:ea typeface="Arial"/>
                <a:cs typeface="Arial"/>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nding-thanks-slot Placeholder Carrier"/>
          <p:cNvSpPr txBox="1">
            <a:spLocks noGrp="1"/>
          </p:cNvSpPr>
          <p:nvPr>
            <p:ph type="title"/>
          </p:nvPr>
        </p:nvSpPr>
        <p:spPr>
          <a:xfrm>
            <a:off x="4592455" y="2813447"/>
            <a:ext cx="3007087" cy="615553"/>
          </a:xfrm>
          <a:prstGeom prst="rect">
            <a:avLst/>
          </a:prstGeom>
          <a:noFill/>
          <a:ln>
            <a:noFill/>
          </a:ln>
        </p:spPr>
        <p:txBody>
          <a:bodyPr wrap="square" lIns="0" tIns="0" rIns="0" bIns="0" anchor="t" anchorCtr="0">
            <a:spAutoFit/>
          </a:bodyPr>
          <a:lstStyle/>
          <a:p>
            <a:pPr algn="ctr"/>
            <a:r>
              <a:rPr lang="zh-CN" sz="4000" b="1" dirty="0">
                <a:solidFill>
                  <a:schemeClr val="accent1"/>
                </a:solidFill>
                <a:latin typeface="+mj-lt"/>
                <a:ea typeface="+mj-ea"/>
                <a:cs typeface="+mj-cs"/>
              </a:rPr>
              <a:t>Thank you!</a:t>
            </a:r>
          </a:p>
        </p:txBody>
      </p:sp>
      <p:pic>
        <p:nvPicPr>
          <p:cNvPr id="13"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0576" y="98766"/>
            <a:ext cx="2996723" cy="10535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theme/theme1.xml><?xml version="1.0" encoding="utf-8"?>
<a:theme xmlns:a="http://schemas.openxmlformats.org/drawingml/2006/main" name="Office Theme">
  <a:themeElements>
    <a:clrScheme name="PPT Master">
      <a:dk1>
        <a:srgbClr val="262626"/>
      </a:dk1>
      <a:lt1>
        <a:srgbClr val="FFFFFF"/>
      </a:lt1>
      <a:dk2>
        <a:srgbClr val="1F497D"/>
      </a:dk2>
      <a:lt2>
        <a:srgbClr val="F2F2F2"/>
      </a:lt2>
      <a:accent1>
        <a:srgbClr val="002060"/>
      </a:accent1>
      <a:accent2>
        <a:srgbClr val="C00000"/>
      </a:accent2>
      <a:accent3>
        <a:srgbClr val="4472C4"/>
      </a:accent3>
      <a:accent4>
        <a:srgbClr val="002060"/>
      </a:accent4>
      <a:accent5>
        <a:srgbClr val="7F7F7F"/>
      </a:accent5>
      <a:accent6>
        <a:srgbClr val="D9D9D9"/>
      </a:accent6>
      <a:hlink>
        <a:srgbClr val="C00000"/>
      </a:hlink>
      <a:folHlink>
        <a:srgbClr val="4472C4"/>
      </a:folHlink>
    </a:clrScheme>
    <a:fontScheme name="PPT Mast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PPT Master">
      <a:dk1>
        <a:srgbClr val="262626"/>
      </a:dk1>
      <a:lt1>
        <a:srgbClr val="FFFFFF"/>
      </a:lt1>
      <a:dk2>
        <a:srgbClr val="1F497D"/>
      </a:dk2>
      <a:lt2>
        <a:srgbClr val="F2F2F2"/>
      </a:lt2>
      <a:accent1>
        <a:srgbClr val="002060"/>
      </a:accent1>
      <a:accent2>
        <a:srgbClr val="C00000"/>
      </a:accent2>
      <a:accent3>
        <a:srgbClr val="4472C4"/>
      </a:accent3>
      <a:accent4>
        <a:srgbClr val="002060"/>
      </a:accent4>
      <a:accent5>
        <a:srgbClr val="7F7F7F"/>
      </a:accent5>
      <a:accent6>
        <a:srgbClr val="D9D9D9"/>
      </a:accent6>
      <a:hlink>
        <a:srgbClr val="C00000"/>
      </a:hlink>
      <a:folHlink>
        <a:srgbClr val="4472C4"/>
      </a:folHlink>
    </a:clrScheme>
    <a:fontScheme name="PPT Mast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673</TotalTime>
  <Words>8743</Words>
  <Application>Microsoft Office PowerPoint</Application>
  <PresentationFormat>宽屏</PresentationFormat>
  <Paragraphs>177</Paragraphs>
  <Slides>15</Slides>
  <Notes>15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15</vt:i4>
      </vt:variant>
    </vt:vector>
  </HeadingPairs>
  <TitlesOfParts>
    <vt:vector size="21" baseType="lpstr">
      <vt:lpstr>微软雅黑</vt:lpstr>
      <vt:lpstr>微软雅黑</vt:lpstr>
      <vt:lpstr>Arial</vt:lpstr>
      <vt:lpstr>Cambria Math</vt:lpstr>
      <vt:lpstr>Wingdings</vt:lpstr>
      <vt:lpstr>Office Theme</vt:lpstr>
      <vt:lpstr>SA-HGNN: Sample-Adaptive Hyperbolic Graph Neural Network for EEG-Based Depression Recognition</vt:lpstr>
      <vt:lpstr>Outline</vt:lpstr>
      <vt:lpstr>Introduction</vt:lpstr>
      <vt:lpstr>Motivation</vt:lpstr>
      <vt:lpstr>Method</vt:lpstr>
      <vt:lpstr>Module 1: Sample-Adaptive Graph Construction (SAGC)</vt:lpstr>
      <vt:lpstr>Module 2: Hyperbolic Graph Convolution (HGC)</vt:lpstr>
      <vt:lpstr>Module 3: Attention Pooling (AP) and Loss</vt:lpstr>
      <vt:lpstr>Experiments and Results</vt:lpstr>
      <vt:lpstr>Main Results: Comparison with 7 Baselines</vt:lpstr>
      <vt:lpstr>Ablation Study: Synergy of the Three Modules</vt:lpstr>
      <vt:lpstr>Parameter Sensitivity and Brain Connectivity Visualization</vt:lpstr>
      <vt:lpstr>Conclusion and Future Work</vt:lpstr>
      <vt:lpstr>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pan hu</cp:lastModifiedBy>
  <cp:revision>318</cp:revision>
  <dcterms:created xsi:type="dcterms:W3CDTF">2026-08-15T18:29:00Z</dcterms:created>
  <dcterms:modified xsi:type="dcterms:W3CDTF">2026-08-30T09:43:12Z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73D922B4C07D4B98B185E312CFB8E9B0_12</vt:lpwstr>
  </property>
  <property fmtid="{D5CDD505-2E9C-101B-9397-08002B2CF9AE}" pid="3" name="KSOProductBuildVer">
    <vt:lpwstr>2052-12.1.0.28043</vt:lpwstr>
  </property>
</Properties>
</file>