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2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75908" autoAdjust="0"/>
  </p:normalViewPr>
  <p:slideViewPr>
    <p:cSldViewPr snapToGrid="0" snapToObjects="1">
      <p:cViewPr varScale="1">
        <p:scale>
          <a:sx n="45" d="100"/>
          <a:sy n="45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238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Good afternoon ladies and gentlemen.</a:t>
            </a:r>
            <a:br>
              <a:rPr lang="en-SG" dirty="0"/>
            </a:br>
            <a:endParaRPr lang="en-SG" dirty="0"/>
          </a:p>
          <a:p>
            <a:r>
              <a:rPr lang="en-SG" dirty="0"/>
              <a:t>My name is Aswin Sekhar C S, I am a Research Officer and a Doctorate Student from the Singapore Institute of Technology and KK Women's and Children's Hospital.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Today, I will present our work titled </a:t>
            </a:r>
            <a:r>
              <a:rPr lang="en-SG" b="1" dirty="0"/>
              <a:t>“MWC-GAN: A Hybrid Multiscale Wavelet-Domain Conditional GAN for EOG Artefact Removal from EEG Signals.”</a:t>
            </a:r>
            <a:endParaRPr lang="en-SG" dirty="0"/>
          </a:p>
          <a:p>
            <a:r>
              <a:rPr lang="en-SG" dirty="0"/>
              <a:t>Let me begin with a simple question:</a:t>
            </a:r>
            <a:br>
              <a:rPr lang="en-SG" dirty="0"/>
            </a:br>
            <a:endParaRPr lang="en-SG" dirty="0"/>
          </a:p>
          <a:p>
            <a:r>
              <a:rPr lang="en-SG" b="1" dirty="0"/>
              <a:t>When an EEG recording is contaminated by an eye blink, how do we remove the artefact without also removing the brain activity that happens to occupy the same frequency range?</a:t>
            </a:r>
            <a:endParaRPr lang="en-SG" dirty="0"/>
          </a:p>
          <a:p>
            <a:r>
              <a:rPr lang="en-SG" dirty="0"/>
              <a:t>This is the central problem we address in this work.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outline of the presentation….I start with Introduction, then I will explain the motivation for our approach….Then the dataset used…Later I will talk about the proposed architecture and end the presentation with results and discussion along with 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one: introduction…</a:t>
            </a:r>
            <a:r>
              <a:rPr lang="en-SG" dirty="0"/>
              <a:t>Let me first establish why artefact removal is important in EEG.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Electroencephalography provides a non-invasive way of recording brain activity with high temporal resolution.</a:t>
            </a:r>
            <a:br>
              <a:rPr lang="en-SG" dirty="0"/>
            </a:br>
            <a:endParaRPr lang="en-SG" dirty="0"/>
          </a:p>
          <a:p>
            <a:r>
              <a:rPr lang="en-SG" dirty="0"/>
              <a:t>However, what we measure at the scalp is not purely neural activity.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 recorded signal can contain contributions from physiological sources such as </a:t>
            </a:r>
            <a:r>
              <a:rPr lang="en-SG" b="1" dirty="0"/>
              <a:t>eye movements, muscle activity and cardiac activity</a:t>
            </a:r>
            <a:r>
              <a:rPr lang="en-SG" dirty="0"/>
              <a:t>, as well as non-physiological interference such as power-line noise.</a:t>
            </a:r>
          </a:p>
          <a:p>
            <a:r>
              <a:rPr lang="en-SG" dirty="0"/>
              <a:t>For this work, we focus specifically on </a:t>
            </a:r>
            <a:r>
              <a:rPr lang="en-SG" b="1" dirty="0"/>
              <a:t>ocular or EOG artefacts</a:t>
            </a:r>
            <a:r>
              <a:rPr lang="en-SG" dirty="0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 important point is that these artefacts don't simply add noise that is completely separate from the EEG.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They can alter both the temporal waveform and the spectral characteristics of the observed signal.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Therefore, if denoising removes too aggressively, we may suppress not only the artefact but also information that is actually part of the neural signal.</a:t>
            </a:r>
          </a:p>
          <a:p>
            <a:r>
              <a:rPr lang="en-SG" dirty="0"/>
              <a:t>This makes artefact removal a </a:t>
            </a:r>
            <a:r>
              <a:rPr lang="en-SG" b="1" dirty="0"/>
              <a:t>signal-preservation problem</a:t>
            </a:r>
            <a:r>
              <a:rPr lang="en-SG" dirty="0"/>
              <a:t>, not simply a noise-suppression problem.</a:t>
            </a:r>
            <a:br>
              <a:rPr lang="en-SG" dirty="0"/>
            </a:br>
            <a:endParaRPr lang="en-SG" dirty="0"/>
          </a:p>
          <a:p>
            <a:r>
              <a:rPr lang="en-SG" dirty="0"/>
              <a:t>And this becomes particularly challenging for EOG artefacts.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So, why specifically focus on EOG?</a:t>
            </a:r>
          </a:p>
          <a:p>
            <a:r>
              <a:rPr lang="en-SG" dirty="0"/>
              <a:t>There are three important reasons.</a:t>
            </a:r>
            <a:br>
              <a:rPr lang="en-SG" dirty="0"/>
            </a:br>
            <a:endParaRPr lang="en-SG" dirty="0"/>
          </a:p>
          <a:p>
            <a:r>
              <a:rPr lang="en-SG" b="1" dirty="0"/>
              <a:t>First</a:t>
            </a:r>
            <a:r>
              <a:rPr lang="en-SG" dirty="0"/>
              <a:t>, EOG artefacts can have substantially larger amplitudes than the underlying EEG.</a:t>
            </a:r>
            <a:br>
              <a:rPr lang="en-SG" dirty="0"/>
            </a:br>
            <a:endParaRPr lang="en-SG" dirty="0"/>
          </a:p>
          <a:p>
            <a:r>
              <a:rPr lang="en-SG" b="1" dirty="0"/>
              <a:t>Second</a:t>
            </a:r>
            <a:r>
              <a:rPr lang="en-SG" dirty="0"/>
              <a:t>, they are predominantly concentrated in the low-frequency range, approximately </a:t>
            </a:r>
            <a:r>
              <a:rPr lang="en-SG" b="1" dirty="0"/>
              <a:t>0.5 to 12 hertz</a:t>
            </a:r>
            <a:r>
              <a:rPr lang="en-SG" dirty="0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And third—and most importantly—they are </a:t>
            </a:r>
            <a:r>
              <a:rPr lang="en-SG" b="1" dirty="0"/>
              <a:t>not spectrally isolated from EEG</a:t>
            </a:r>
            <a:r>
              <a:rPr lang="en-SG" dirty="0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 delta, theta and alpha bands occupy approximately the same low-frequency region.</a:t>
            </a:r>
          </a:p>
          <a:p>
            <a:r>
              <a:rPr lang="en-SG" dirty="0"/>
              <a:t>So if I simply apply an aggressive low-pass or band-pass filtering strategy to remove the ocular component, I risk removing physiologically meaningful EEG activity at the same time.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In other words, the challenge is not:</a:t>
            </a:r>
          </a:p>
          <a:p>
            <a:r>
              <a:rPr lang="en-SG" b="1" dirty="0"/>
              <a:t>“Where is the noise?”</a:t>
            </a:r>
            <a:endParaRPr lang="en-SG" dirty="0"/>
          </a:p>
          <a:p>
            <a:r>
              <a:rPr lang="en-SG" dirty="0"/>
              <a:t>The challenge is:</a:t>
            </a:r>
          </a:p>
          <a:p>
            <a:r>
              <a:rPr lang="en-SG" b="1" dirty="0"/>
              <a:t>“How do we separate the ocular component from neural activity when both occupy overlapping temporal and spectral regions?”</a:t>
            </a:r>
            <a:br>
              <a:rPr lang="en-SG" b="1" dirty="0"/>
            </a:br>
            <a:endParaRPr lang="en-SG" dirty="0"/>
          </a:p>
          <a:p>
            <a:r>
              <a:rPr lang="en-SG" dirty="0"/>
              <a:t>This is where conventional filtering becomes insufficient, and it motivates a learned denoising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Traditionally, several families of methods have been used for EEG artefact removal.</a:t>
            </a:r>
            <a:br>
              <a:rPr lang="en-SG" dirty="0"/>
            </a:br>
            <a:endParaRPr lang="en-SG" dirty="0"/>
          </a:p>
          <a:p>
            <a:r>
              <a:rPr lang="en-SG" dirty="0"/>
              <a:t>Regression methods can use a reference EOG channel, but their effectiveness depends strongly on having an appropriate reference.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Blind source separation methods such as PCA, ICA and CCA can separate components, but they typically require multiple channels and often involve assumptions about the signal or manual component selection.</a:t>
            </a:r>
            <a:br>
              <a:rPr lang="en-SG" dirty="0"/>
            </a:br>
            <a:endParaRPr lang="en-SG" dirty="0"/>
          </a:p>
          <a:p>
            <a:r>
              <a:rPr lang="en-SG" dirty="0"/>
              <a:t>Decomposition-based approaches, including wavelet and EMD-based methods, provide useful multiscale representations, but their performance can depend on assumptions about artefact bandwidth and amplitude.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So there is a common practical issue across many of these approaches:</a:t>
            </a:r>
          </a:p>
          <a:p>
            <a:r>
              <a:rPr lang="en-SG" b="1" dirty="0"/>
              <a:t>reference dependence, manual intervention, or hand-crafted assumptions about the artefact.</a:t>
            </a:r>
            <a:br>
              <a:rPr lang="en-SG" b="1" dirty="0"/>
            </a:br>
            <a:endParaRPr lang="en-SG" dirty="0"/>
          </a:p>
          <a:p>
            <a:r>
              <a:rPr lang="en-SG" dirty="0"/>
              <a:t>This naturally motivates automated deep-learning approaches.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two: motivation.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So what has deep learning already solved?</a:t>
            </a:r>
            <a:br>
              <a:rPr lang="en-SG" dirty="0"/>
            </a:br>
            <a:endParaRPr lang="en-SG" dirty="0"/>
          </a:p>
          <a:p>
            <a:r>
              <a:rPr lang="en-SG" dirty="0"/>
              <a:t>One important advantage is that a neural network can learn the mapping from contaminated EEG to clean EEG directly.</a:t>
            </a:r>
          </a:p>
          <a:p>
            <a:r>
              <a:rPr lang="en-SG" dirty="0"/>
              <a:t>This removes the need for a manually selected ICA component or an explicit reference channel during inference.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However, we identified three important limitations.</a:t>
            </a:r>
          </a:p>
          <a:p>
            <a:r>
              <a:rPr lang="en-SG" b="1" dirty="0"/>
              <a:t>First: representation.</a:t>
            </a:r>
            <a:endParaRPr lang="en-SG" dirty="0"/>
          </a:p>
          <a:p>
            <a:r>
              <a:rPr lang="en-SG" dirty="0"/>
              <a:t>Many existing networks operate directly on the raw time-domain signal.</a:t>
            </a:r>
          </a:p>
          <a:p>
            <a:r>
              <a:rPr lang="en-SG" dirty="0"/>
              <a:t>But EEG is inherently multiscale. Different physiological rhythms occupy different frequency ranges, and ocular artefacts also have characteristic low-frequency behaviour.</a:t>
            </a:r>
          </a:p>
          <a:p>
            <a:r>
              <a:rPr lang="en-SG" b="1" dirty="0"/>
              <a:t>Second: temporal context.</a:t>
            </a:r>
            <a:endParaRPr lang="en-SG" dirty="0"/>
          </a:p>
          <a:p>
            <a:r>
              <a:rPr lang="en-SG" dirty="0"/>
              <a:t>Convolutional architectures are excellent at extracting local patterns, but their receptive field is fundamentally constrained by the architecture.</a:t>
            </a:r>
          </a:p>
          <a:p>
            <a:r>
              <a:rPr lang="en-SG" dirty="0"/>
              <a:t>Slowly varying ocular artefacts can therefore require broader temporal context.</a:t>
            </a:r>
          </a:p>
          <a:p>
            <a:r>
              <a:rPr lang="en-SG" b="1" dirty="0"/>
              <a:t>Third: spectral preservation.</a:t>
            </a:r>
            <a:endParaRPr lang="en-SG" dirty="0"/>
          </a:p>
          <a:p>
            <a:r>
              <a:rPr lang="en-SG" dirty="0"/>
              <a:t>A model trained primarily using a time-domain reconstruction objective is not explicitly told that the spectral distribution of the reconstructed EEG should remain faithful to the clean signal.</a:t>
            </a:r>
            <a:br>
              <a:rPr lang="en-SG" dirty="0"/>
            </a:br>
            <a:endParaRPr lang="en-SG" dirty="0"/>
          </a:p>
          <a:p>
            <a:r>
              <a:rPr lang="en-SG" dirty="0"/>
              <a:t>So our question became:</a:t>
            </a:r>
          </a:p>
          <a:p>
            <a:r>
              <a:rPr lang="en-SG" b="1" dirty="0"/>
              <a:t>Can we design a denoiser that explicitly works with the multiscale structure of EEG, while simultaneously modelling local morphology and long-range temporal dependencies?</a:t>
            </a:r>
            <a:endParaRPr lang="en-SG" dirty="0"/>
          </a:p>
          <a:p>
            <a:r>
              <a:rPr lang="en-SG" dirty="0"/>
              <a:t>This is the motivation behind MWC-GAN.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three: dataset.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EEGdenoiseNet, the standard benchmark for deep-learning EEG denoising. It provides 4514 clean EEG, 3400 EOG and 5598 EMG segments. Every segment is single-channel, two seconds long, resampled at 256 hertz, giving 512 samples. It lets us synthesise contaminated EEG with a known ground-truth clean signal, sweeping SNR from minus seven to plus two decibels.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four: the proposed method.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The key idea behind MWC-GAN is actually quite simple.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Instead of asking a neural network to learn everything directly from raw EEG, </a:t>
            </a:r>
            <a:r>
              <a:rPr lang="en-SG" b="1" dirty="0"/>
              <a:t>we first expose the multiscale structure of the signal using a wavelet transform.</a:t>
            </a:r>
            <a:br>
              <a:rPr lang="en-SG" b="1" dirty="0"/>
            </a:br>
            <a:endParaRPr lang="en-SG" dirty="0"/>
          </a:p>
          <a:p>
            <a:r>
              <a:rPr lang="en-SG" dirty="0"/>
              <a:t>The network then operates on these wavelet coefficients.</a:t>
            </a:r>
            <a:br>
              <a:rPr lang="en-SG" dirty="0"/>
            </a:br>
            <a:endParaRPr lang="en-SG" dirty="0"/>
          </a:p>
          <a:p>
            <a:r>
              <a:rPr lang="en-SG" dirty="0"/>
              <a:t>Within the generator, we use two complementary mechanisms:</a:t>
            </a:r>
          </a:p>
          <a:p>
            <a:r>
              <a:rPr lang="en-SG" b="1" dirty="0" err="1"/>
              <a:t>depthwise</a:t>
            </a:r>
            <a:r>
              <a:rPr lang="en-SG" b="1" dirty="0"/>
              <a:t> separable convolution</a:t>
            </a:r>
            <a:r>
              <a:rPr lang="en-SG" dirty="0"/>
              <a:t> for local morphology,</a:t>
            </a:r>
          </a:p>
          <a:p>
            <a:r>
              <a:rPr lang="en-SG" dirty="0"/>
              <a:t>and </a:t>
            </a:r>
            <a:r>
              <a:rPr lang="en-SG" b="1" dirty="0"/>
              <a:t>multi-head self-attention</a:t>
            </a:r>
            <a:r>
              <a:rPr lang="en-SG" dirty="0"/>
              <a:t> for long-range temporal relationships.</a:t>
            </a:r>
          </a:p>
          <a:p>
            <a:r>
              <a:rPr lang="en-SG" dirty="0"/>
              <a:t>Finally, a conditional discriminator evaluates whether the reconstructed wavelet representation is consistent with a clean EEG signal given the original noisy observation.</a:t>
            </a:r>
          </a:p>
          <a:p>
            <a:r>
              <a:rPr lang="en-SG" dirty="0"/>
              <a:t>So there are really three ideas working together:</a:t>
            </a:r>
          </a:p>
          <a:p>
            <a:r>
              <a:rPr lang="en-SG" b="1" dirty="0"/>
              <a:t>multiscale representation, local-plus-global modelling, and conditional adversarial learning.</a:t>
            </a:r>
            <a:endParaRPr lang="en-SG" dirty="0"/>
          </a:p>
          <a:p>
            <a:r>
              <a:rPr lang="en-SG" dirty="0"/>
              <a:t>Let me now walk through the architecture from left to right.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Now, the architecture alone is not sufficient.</a:t>
            </a:r>
            <a:br>
              <a:rPr lang="en-SG" dirty="0"/>
            </a:br>
            <a:endParaRPr lang="en-SG" dirty="0"/>
          </a:p>
          <a:p>
            <a:r>
              <a:rPr lang="en-SG" dirty="0"/>
              <a:t>We also need to define </a:t>
            </a:r>
            <a:r>
              <a:rPr lang="en-SG" b="1" dirty="0"/>
              <a:t>what we want the generator to preserve</a:t>
            </a:r>
            <a:r>
              <a:rPr lang="en-SG" dirty="0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This is why our generator uses a combination of four objectives.</a:t>
            </a:r>
            <a:br>
              <a:rPr lang="en-SG" dirty="0"/>
            </a:br>
            <a:endParaRPr lang="en-SG" dirty="0"/>
          </a:p>
          <a:p>
            <a:endParaRPr lang="en-SG" dirty="0"/>
          </a:p>
          <a:p>
            <a:r>
              <a:rPr lang="en-SG" dirty="0"/>
              <a:t>We empirically set the weights as 1, 1, 0.5 and 0.5 respectively.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five: results and discussion.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Now let's look at the quantitative results.</a:t>
            </a:r>
            <a:br>
              <a:rPr lang="en-SG" dirty="0"/>
            </a:br>
            <a:endParaRPr lang="en-SG" dirty="0"/>
          </a:p>
          <a:p>
            <a:r>
              <a:rPr lang="en-SG" dirty="0"/>
              <a:t>MWC-GAN achieves an average </a:t>
            </a:r>
            <a:r>
              <a:rPr lang="en-SG" b="1" dirty="0"/>
              <a:t>SNR of 13.97 </a:t>
            </a:r>
            <a:r>
              <a:rPr lang="en-SG" b="1" dirty="0" err="1"/>
              <a:t>dB</a:t>
            </a:r>
            <a:r>
              <a:rPr lang="en-SG" dirty="0" err="1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It also achieves the lowest time-domain RRMSE of </a:t>
            </a:r>
            <a:r>
              <a:rPr lang="en-SG" b="1" dirty="0"/>
              <a:t>0.2599</a:t>
            </a:r>
            <a:r>
              <a:rPr lang="en-SG" dirty="0"/>
              <a:t> and the lowest frequency-domain RRMSE of </a:t>
            </a:r>
            <a:r>
              <a:rPr lang="en-SG" b="1" dirty="0"/>
              <a:t>0.2832</a:t>
            </a:r>
            <a:r>
              <a:rPr lang="en-SG" dirty="0"/>
              <a:t> among the compared methods.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 correlation coefficient is </a:t>
            </a:r>
            <a:r>
              <a:rPr lang="en-SG" b="1" dirty="0"/>
              <a:t>0.9434</a:t>
            </a:r>
            <a:r>
              <a:rPr lang="en-SG" dirty="0"/>
              <a:t>, which is competitive with the strongest baselines. One important observation is that </a:t>
            </a:r>
            <a:r>
              <a:rPr lang="en-SG" dirty="0" err="1"/>
              <a:t>GCTNet</a:t>
            </a:r>
            <a:r>
              <a:rPr lang="en-SG" dirty="0"/>
              <a:t> actually has a slightly higher correlation coefficient of 0.9480.</a:t>
            </a:r>
            <a:br>
              <a:rPr lang="en-SG" dirty="0"/>
            </a:br>
            <a:endParaRPr lang="en-SG" dirty="0"/>
          </a:p>
          <a:p>
            <a:r>
              <a:rPr lang="en-SG" dirty="0"/>
              <a:t>So we should not interpret the results as MWC-GAN winning every individual metric. Rather, the result is that MWC-GAN provides a strong overall balance between </a:t>
            </a:r>
            <a:r>
              <a:rPr lang="en-SG" b="1" dirty="0"/>
              <a:t>noise suppression, temporal reconstruction, and spectral preservation</a:t>
            </a:r>
            <a:r>
              <a:rPr lang="en-SG" dirty="0"/>
              <a:t>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The quantitative results tell us how close the reconstruction is numerically.</a:t>
            </a:r>
          </a:p>
          <a:p>
            <a:r>
              <a:rPr lang="en-SG" dirty="0"/>
              <a:t>But it is also useful to see what the model is actually doing.</a:t>
            </a:r>
            <a:br>
              <a:rPr lang="en-SG" dirty="0"/>
            </a:br>
            <a:endParaRPr lang="en-SG" dirty="0"/>
          </a:p>
          <a:p>
            <a:r>
              <a:rPr lang="en-SG" dirty="0"/>
              <a:t>In the time domain, we can see the large low-frequency ocular excursion in the contaminated signal.</a:t>
            </a:r>
            <a:br>
              <a:rPr lang="en-SG" dirty="0"/>
            </a:br>
            <a:endParaRPr lang="en-SG" dirty="0"/>
          </a:p>
          <a:p>
            <a:r>
              <a:rPr lang="en-SG" dirty="0"/>
              <a:t>After denoising, this excursion is substantially suppressed, while the reconstructed waveform follows the clean reference.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We can also examine this in the frequency domain.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 contaminated signal contains excess low-frequency energy associated with the EOG artefact.</a:t>
            </a:r>
            <a:br>
              <a:rPr lang="en-SG" dirty="0"/>
            </a:br>
            <a:endParaRPr lang="en-SG" dirty="0"/>
          </a:p>
          <a:p>
            <a:r>
              <a:rPr lang="en-SG" dirty="0"/>
              <a:t>After denoising, the PSD moves much closer to the clean reference.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This is particularly important because our objective is not simply to produce a visually smoother EEG.</a:t>
            </a:r>
          </a:p>
          <a:p>
            <a:r>
              <a:rPr lang="en-SG" dirty="0"/>
              <a:t>We want the reconstructed signal to remain consistent with the </a:t>
            </a:r>
            <a:r>
              <a:rPr lang="en-SG" b="1" dirty="0"/>
              <a:t>temporal and spectral structure of the clean reference</a:t>
            </a:r>
            <a:r>
              <a:rPr lang="en-SG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We tested four configurations.</a:t>
            </a:r>
            <a:br>
              <a:rPr lang="en-SG" dirty="0"/>
            </a:br>
            <a:endParaRPr lang="en-SG" dirty="0"/>
          </a:p>
          <a:p>
            <a:r>
              <a:rPr lang="en-SG" dirty="0"/>
              <a:t>First, we removed the wavelet front-end and fed raw EEG to the </a:t>
            </a:r>
            <a:r>
              <a:rPr lang="en-SG" dirty="0" err="1"/>
              <a:t>cGAN</a:t>
            </a:r>
            <a:r>
              <a:rPr lang="en-SG" dirty="0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Interestingly, even this configuration performs reasonably well, achieving </a:t>
            </a:r>
            <a:r>
              <a:rPr lang="en-SG" b="1" dirty="0"/>
              <a:t>12.52 dB SNR</a:t>
            </a:r>
            <a:r>
              <a:rPr lang="en-SG" dirty="0"/>
              <a:t>.</a:t>
            </a:r>
            <a:br>
              <a:rPr lang="en-SG" dirty="0"/>
            </a:br>
            <a:r>
              <a:rPr lang="en-SG" dirty="0"/>
              <a:t>So the network itself clearly provides a strong denoising capability.</a:t>
            </a:r>
            <a:br>
              <a:rPr lang="en-SG" dirty="0"/>
            </a:br>
            <a:endParaRPr lang="en-SG" dirty="0"/>
          </a:p>
          <a:p>
            <a:r>
              <a:rPr lang="en-SG" dirty="0"/>
              <a:t>Next, we introduced the wavelet representation together with the </a:t>
            </a:r>
            <a:r>
              <a:rPr lang="en-SG" dirty="0" err="1"/>
              <a:t>SeparableCNN</a:t>
            </a:r>
            <a:r>
              <a:rPr lang="en-SG" dirty="0"/>
              <a:t> generator, but without temporal multi-head attention.</a:t>
            </a:r>
          </a:p>
          <a:p>
            <a:r>
              <a:rPr lang="en-SG" dirty="0"/>
              <a:t>Interestingly, performance actually decreased to </a:t>
            </a:r>
            <a:r>
              <a:rPr lang="en-SG" b="1" dirty="0"/>
              <a:t>11.43 </a:t>
            </a:r>
            <a:r>
              <a:rPr lang="en-SG" b="1" dirty="0" err="1"/>
              <a:t>dB</a:t>
            </a:r>
            <a:r>
              <a:rPr lang="en-SG" dirty="0" err="1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This is important because it tells us that simply adding a multiscale representation and convolution is not sufficient.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Then we added the </a:t>
            </a:r>
            <a:r>
              <a:rPr lang="en-SG" b="1" dirty="0"/>
              <a:t>temporal multi-head attention branch</a:t>
            </a:r>
            <a:r>
              <a:rPr lang="en-SG" dirty="0"/>
              <a:t> to the wavelet representation.</a:t>
            </a:r>
          </a:p>
          <a:p>
            <a:r>
              <a:rPr lang="en-SG" dirty="0"/>
              <a:t>Now the SNR increases substantially to </a:t>
            </a:r>
            <a:r>
              <a:rPr lang="en-SG" b="1" dirty="0"/>
              <a:t>13.55 dB</a:t>
            </a:r>
            <a:r>
              <a:rPr lang="en-SG" dirty="0"/>
              <a:t>, and both reconstruction errors decrease.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Finally, when we combine the complete wavelet-domain architecture, </a:t>
            </a:r>
            <a:r>
              <a:rPr lang="en-SG" dirty="0" err="1"/>
              <a:t>SeparableCNN</a:t>
            </a:r>
            <a:r>
              <a:rPr lang="en-SG" dirty="0"/>
              <a:t>, temporal attention and conditional GAN framework, we obtain </a:t>
            </a:r>
            <a:r>
              <a:rPr lang="en-SG" b="1" dirty="0"/>
              <a:t>13.97 dB SNR</a:t>
            </a:r>
            <a:r>
              <a:rPr lang="en-SG" dirty="0"/>
              <a:t>, with the lowest temporal and frequency-domain errors.</a:t>
            </a:r>
          </a:p>
          <a:p>
            <a:r>
              <a:rPr lang="en-SG" dirty="0"/>
              <a:t>So the ablation gives us a useful architectural interpretation:</a:t>
            </a:r>
          </a:p>
          <a:p>
            <a:r>
              <a:rPr lang="en-SG" b="1" dirty="0"/>
              <a:t>Wavelets provide the representation, but temporal modelling is critical for exploiting that representation effectively.</a:t>
            </a:r>
            <a:endParaRPr lang="en-SG" dirty="0"/>
          </a:p>
          <a:p>
            <a:r>
              <a:rPr lang="en-SG" dirty="0"/>
              <a:t>And the full architecture provides the best overall balance.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We proposed MWC-GAN, a hybrid conditional GAN for EOG artefact removal that operates in the </a:t>
            </a:r>
            <a:r>
              <a:rPr lang="en-SG" b="1" dirty="0"/>
              <a:t>wavelet domain rather than directly in the raw time domain</a:t>
            </a:r>
            <a:r>
              <a:rPr lang="en-SG" dirty="0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The central architectural idea is to combine complementary capabilities:</a:t>
            </a:r>
          </a:p>
          <a:p>
            <a:r>
              <a:rPr lang="en-SG" b="1" dirty="0"/>
              <a:t>wavelet decomposition for multiscale representation,</a:t>
            </a:r>
            <a:endParaRPr lang="en-SG" dirty="0"/>
          </a:p>
          <a:p>
            <a:r>
              <a:rPr lang="en-SG" b="1" dirty="0" err="1"/>
              <a:t>depthwise</a:t>
            </a:r>
            <a:r>
              <a:rPr lang="en-SG" b="1" dirty="0"/>
              <a:t> separable convolution for local morphology,</a:t>
            </a:r>
            <a:endParaRPr lang="en-SG" dirty="0"/>
          </a:p>
          <a:p>
            <a:r>
              <a:rPr lang="en-SG" b="1" dirty="0"/>
              <a:t>multi-head self-attention for long-range temporal dependencies,</a:t>
            </a:r>
            <a:endParaRPr lang="en-SG" dirty="0"/>
          </a:p>
          <a:p>
            <a:r>
              <a:rPr lang="en-SG" dirty="0"/>
              <a:t>and </a:t>
            </a:r>
            <a:r>
              <a:rPr lang="en-SG" b="1" dirty="0"/>
              <a:t>conditional adversarial and feature-matching objectives for realistic reconstruction</a:t>
            </a:r>
            <a:br>
              <a:rPr lang="en-SG" b="1" dirty="0"/>
            </a:br>
            <a:br>
              <a:rPr lang="en-SG" b="1" dirty="0"/>
            </a:br>
            <a:r>
              <a:rPr lang="en-SG" dirty="0"/>
              <a:t>Overall, the results suggest that treating EEG denoising as a </a:t>
            </a:r>
            <a:r>
              <a:rPr lang="en-SG" b="1" dirty="0"/>
              <a:t>multiscale representation-learning problem</a:t>
            </a:r>
            <a:r>
              <a:rPr lang="en-SG" dirty="0"/>
              <a:t>, rather than purely as a time-domain reconstruction problem, can be beneficial for EOG artefact suppression.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There are, however, several limitations that are important to acknowledge.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First, the current framework operates on </a:t>
            </a:r>
            <a:r>
              <a:rPr lang="en-SG" b="1" dirty="0"/>
              <a:t>single-channel EEG</a:t>
            </a:r>
            <a:r>
              <a:rPr lang="en-SG" dirty="0"/>
              <a:t>.</a:t>
            </a:r>
            <a:br>
              <a:rPr lang="en-SG" dirty="0"/>
            </a:br>
            <a:endParaRPr lang="en-SG" dirty="0"/>
          </a:p>
          <a:p>
            <a:r>
              <a:rPr lang="en-SG" dirty="0"/>
              <a:t>Second, the evaluation uses semi-synthetic contamination, where EOG artefacts are added to clean EEG, rather than relying exclusively on naturally contaminated recordings.</a:t>
            </a:r>
            <a:br>
              <a:rPr lang="en-SG" dirty="0"/>
            </a:br>
            <a:endParaRPr lang="en-SG" dirty="0"/>
          </a:p>
          <a:p>
            <a:r>
              <a:rPr lang="en-SG" dirty="0"/>
              <a:t>And third, GAN-based training introduces additional optimization complexity compared with a purely supervised denoising network.</a:t>
            </a:r>
            <a:br>
              <a:rPr lang="en-SG" dirty="0"/>
            </a:br>
            <a:endParaRPr lang="en-SG" dirty="0"/>
          </a:p>
          <a:p>
            <a:r>
              <a:rPr lang="en-SG" dirty="0"/>
              <a:t>Our next step is therefore to move toward </a:t>
            </a:r>
            <a:r>
              <a:rPr lang="en-SG" b="1" dirty="0"/>
              <a:t>multi-channel and multi-artefact denoising</a:t>
            </a:r>
            <a:r>
              <a:rPr lang="en-SG" dirty="0"/>
              <a:t>, including EMG and ECG contamination.</a:t>
            </a:r>
          </a:p>
          <a:p>
            <a:r>
              <a:rPr lang="en-SG" dirty="0"/>
              <a:t>We also want to investigate more stable and lightweight alternatives to the current adversarial objective.</a:t>
            </a:r>
            <a:br>
              <a:rPr lang="en-SG" dirty="0"/>
            </a:br>
            <a:endParaRPr lang="en-SG" dirty="0"/>
          </a:p>
          <a:p>
            <a:r>
              <a:rPr lang="en-SG" dirty="0"/>
              <a:t>Finally, rather than evaluating denoising only through signal-level metrics, we want to investigate </a:t>
            </a:r>
            <a:r>
              <a:rPr lang="en-SG" b="1" dirty="0"/>
              <a:t>task-integrated denoising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very much for your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190.png"/><Relationship Id="rId5" Type="http://schemas.openxmlformats.org/officeDocument/2006/relationships/image" Target="../media/image16.png"/><Relationship Id="rId10" Type="http://schemas.openxmlformats.org/officeDocument/2006/relationships/image" Target="../media/image120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1274F5-D435-5640-89E5-776661EE6EA2}"/>
              </a:ext>
            </a:extLst>
          </p:cNvPr>
          <p:cNvGrpSpPr/>
          <p:nvPr/>
        </p:nvGrpSpPr>
        <p:grpSpPr>
          <a:xfrm>
            <a:off x="2519743" y="7398595"/>
            <a:ext cx="13654394" cy="1482913"/>
            <a:chOff x="3242491" y="6963769"/>
            <a:chExt cx="12276643" cy="1333285"/>
          </a:xfrm>
        </p:grpSpPr>
        <p:pic>
          <p:nvPicPr>
            <p:cNvPr id="22" name="Picture 4" descr="undefined">
              <a:extLst>
                <a:ext uri="{FF2B5EF4-FFF2-40B4-BE49-F238E27FC236}">
                  <a16:creationId xmlns:a16="http://schemas.microsoft.com/office/drawing/2014/main" id="{5C15076B-81D5-EB06-B3A4-35E4261F4B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2491" y="6985052"/>
              <a:ext cx="2869087" cy="1312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KKH e-Mailing List (Public) | FormSG">
              <a:extLst>
                <a:ext uri="{FF2B5EF4-FFF2-40B4-BE49-F238E27FC236}">
                  <a16:creationId xmlns:a16="http://schemas.microsoft.com/office/drawing/2014/main" id="{6D9E4D42-7659-D2F1-E16E-67B4F86FC5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93" t="23282" r="3283" b="26528"/>
            <a:stretch>
              <a:fillRect/>
            </a:stretch>
          </p:blipFill>
          <p:spPr bwMode="auto">
            <a:xfrm>
              <a:off x="11675541" y="6963769"/>
              <a:ext cx="3843593" cy="120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Shape 1"/>
          <p:cNvSpPr/>
          <p:nvPr/>
        </p:nvSpPr>
        <p:spPr>
          <a:xfrm>
            <a:off x="1714500" y="2325390"/>
            <a:ext cx="148590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A8E91C-16BD-2246-8D35-BAB0DC821D87}"/>
              </a:ext>
            </a:extLst>
          </p:cNvPr>
          <p:cNvGrpSpPr/>
          <p:nvPr/>
        </p:nvGrpSpPr>
        <p:grpSpPr>
          <a:xfrm>
            <a:off x="1491615" y="3664285"/>
            <a:ext cx="15304770" cy="2390775"/>
            <a:chOff x="1491615" y="3184058"/>
            <a:chExt cx="15304770" cy="2390775"/>
          </a:xfrm>
        </p:grpSpPr>
        <p:sp>
          <p:nvSpPr>
            <p:cNvPr id="4" name="Text 2"/>
            <p:cNvSpPr/>
            <p:nvPr/>
          </p:nvSpPr>
          <p:spPr>
            <a:xfrm>
              <a:off x="1491615" y="3184058"/>
              <a:ext cx="15304770" cy="2095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ctr">
                <a:lnSpc>
                  <a:spcPct val="104854"/>
                </a:lnSpc>
                <a:buNone/>
              </a:pPr>
              <a:r>
                <a:rPr lang="en-US" sz="4500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MWC-GAN: A Hybrid Multiscale Wavelet-Domain Conditional GAN for EOG Artefact Removal from EEG Signals</a:t>
              </a:r>
              <a:endParaRPr lang="en-US" sz="4500" dirty="0"/>
            </a:p>
          </p:txBody>
        </p:sp>
        <p:sp>
          <p:nvSpPr>
            <p:cNvPr id="5" name="Shape 3"/>
            <p:cNvSpPr/>
            <p:nvPr/>
          </p:nvSpPr>
          <p:spPr>
            <a:xfrm>
              <a:off x="1714500" y="5565308"/>
              <a:ext cx="14859000" cy="9525"/>
            </a:xfrm>
            <a:prstGeom prst="rect">
              <a:avLst/>
            </a:prstGeom>
            <a:solidFill>
              <a:srgbClr val="C9CDD6"/>
            </a:solidFill>
            <a:ln/>
          </p:spPr>
          <p:txBody>
            <a:bodyPr/>
            <a:lstStyle/>
            <a:p>
              <a:endParaRPr lang="en-SG"/>
            </a:p>
          </p:txBody>
        </p:sp>
      </p:grpSp>
      <p:sp>
        <p:nvSpPr>
          <p:cNvPr id="6" name="Text 4"/>
          <p:cNvSpPr/>
          <p:nvPr/>
        </p:nvSpPr>
        <p:spPr>
          <a:xfrm>
            <a:off x="3122258" y="6505108"/>
            <a:ext cx="12044556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>
              <a:lnSpc>
                <a:spcPct val="130645"/>
              </a:lnSpc>
            </a:pPr>
            <a:r>
              <a:rPr lang="en-US" sz="3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Aswin Sekhar C S</a:t>
            </a:r>
            <a:r>
              <a:rPr lang="en-US" sz="3200" baseline="30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</a:t>
            </a:r>
            <a:r>
              <a:rPr lang="en-US" sz="3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32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Jijomon</a:t>
            </a:r>
            <a:r>
              <a:rPr lang="en-US" sz="3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Chettuthara</a:t>
            </a:r>
            <a:r>
              <a:rPr lang="en-US" sz="3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Moncy</a:t>
            </a:r>
            <a:r>
              <a:rPr lang="en-US" sz="3200" baseline="30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3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A. P. Vinod</a:t>
            </a:r>
            <a:r>
              <a:rPr lang="en-US" sz="3200" baseline="30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169450" y="7589399"/>
            <a:ext cx="5305163" cy="4971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7872"/>
              </a:lnSpc>
              <a:buNone/>
            </a:pPr>
            <a:r>
              <a:rPr lang="en-US" sz="2000" baseline="30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688" baseline="30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25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Singapore Institute of Technology (SIT)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6171552" y="8066592"/>
            <a:ext cx="5305163" cy="4971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7872"/>
              </a:lnSpc>
              <a:buNone/>
            </a:pPr>
            <a:r>
              <a:rPr lang="en-US" sz="2000" baseline="30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688" baseline="30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25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KK Women’s and Children’s Hospital (KKH)</a:t>
            </a:r>
            <a:endParaRPr lang="en-US" sz="2025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238FA8-7CF9-FF70-7D73-36333AF4A2C8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11" name="Shape 9"/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2" name="Text 10"/>
            <p:cNvSpPr/>
            <p:nvPr/>
          </p:nvSpPr>
          <p:spPr>
            <a:xfrm>
              <a:off x="381000" y="9966325"/>
              <a:ext cx="7193386" cy="190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6" name="Text 14"/>
            <p:cNvSpPr/>
            <p:nvPr/>
          </p:nvSpPr>
          <p:spPr>
            <a:xfrm>
              <a:off x="13747283" y="9963150"/>
              <a:ext cx="1776145" cy="190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17" name="Shape 15"/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8" name="Text 16"/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 / 21</a:t>
              </a:r>
              <a:endParaRPr lang="en-US" sz="15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98AF2B-F0E7-9789-75E1-D6DD9357009C}"/>
              </a:ext>
            </a:extLst>
          </p:cNvPr>
          <p:cNvGrpSpPr/>
          <p:nvPr/>
        </p:nvGrpSpPr>
        <p:grpSpPr>
          <a:xfrm>
            <a:off x="184504" y="74086"/>
            <a:ext cx="17944390" cy="2896892"/>
            <a:chOff x="0" y="-8661"/>
            <a:chExt cx="12175471" cy="2106978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1CA9573-1415-E9BB-1E04-3A8D36A96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-8661"/>
              <a:ext cx="6945668" cy="2106978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7F3D737-E9AE-66DE-4877-77A339897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604"/>
            <a:stretch>
              <a:fillRect/>
            </a:stretch>
          </p:blipFill>
          <p:spPr>
            <a:xfrm>
              <a:off x="6936887" y="-7156"/>
              <a:ext cx="5238584" cy="2105472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850A12-08EA-164B-BAEA-FED383D3EC1A}"/>
              </a:ext>
            </a:extLst>
          </p:cNvPr>
          <p:cNvSpPr txBox="1"/>
          <p:nvPr/>
        </p:nvSpPr>
        <p:spPr>
          <a:xfrm>
            <a:off x="3651250" y="9162831"/>
            <a:ext cx="10985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</a:t>
            </a:r>
            <a:r>
              <a:rPr lang="en-SG" dirty="0">
                <a:latin typeface="Arial" panose="020B0604020202020204" pitchFamily="34" charset="0"/>
                <a:cs typeface="Arial" panose="020B0604020202020204" pitchFamily="34" charset="0"/>
              </a:rPr>
              <a:t>: BMI Workshop VIII - Signal Processing, Reliability, and Computational Methods</a:t>
            </a:r>
          </a:p>
          <a:p>
            <a:pPr algn="ctr"/>
            <a:endParaRPr lang="en-SG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129109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4" name="Text 2"/>
          <p:cNvSpPr/>
          <p:nvPr/>
        </p:nvSpPr>
        <p:spPr>
          <a:xfrm>
            <a:off x="247650" y="104775"/>
            <a:ext cx="710009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1376759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2917329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24350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5509022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583388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8745736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1" name="Text 9"/>
          <p:cNvSpPr/>
          <p:nvPr/>
        </p:nvSpPr>
        <p:spPr>
          <a:xfrm>
            <a:off x="666750" y="673100"/>
            <a:ext cx="17503140" cy="520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</a:t>
            </a:r>
            <a:endParaRPr lang="en-US" sz="3300" dirty="0"/>
          </a:p>
        </p:txBody>
      </p:sp>
      <p:sp>
        <p:nvSpPr>
          <p:cNvPr id="12" name="Shape 10"/>
          <p:cNvSpPr/>
          <p:nvPr/>
        </p:nvSpPr>
        <p:spPr>
          <a:xfrm>
            <a:off x="666750" y="127000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D4A8E82-6E45-E584-760C-1BFFB4DC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2BCAB37-81C5-D7BE-C1B8-AF2D92BFA6E2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3" name="Shape 9">
              <a:extLst>
                <a:ext uri="{FF2B5EF4-FFF2-40B4-BE49-F238E27FC236}">
                  <a16:creationId xmlns:a16="http://schemas.microsoft.com/office/drawing/2014/main" id="{3E3AC197-E9C0-FEAC-F45B-665434D842E7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E276B528-55B0-9C94-FC43-DA2ABF279B08}"/>
                </a:ext>
              </a:extLst>
            </p:cNvPr>
            <p:cNvSpPr/>
            <p:nvPr/>
          </p:nvSpPr>
          <p:spPr>
            <a:xfrm>
              <a:off x="381000" y="9966325"/>
              <a:ext cx="6662484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5" name="Shape 11">
              <a:extLst>
                <a:ext uri="{FF2B5EF4-FFF2-40B4-BE49-F238E27FC236}">
                  <a16:creationId xmlns:a16="http://schemas.microsoft.com/office/drawing/2014/main" id="{20AADAAF-ADCD-FE55-86BA-EFB8E1CB2406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38" name="Text 12">
              <a:extLst>
                <a:ext uri="{FF2B5EF4-FFF2-40B4-BE49-F238E27FC236}">
                  <a16:creationId xmlns:a16="http://schemas.microsoft.com/office/drawing/2014/main" id="{BA01A2AF-6D1E-8A19-CC57-39AEF34EEEE8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40" name="Shape 13">
              <a:extLst>
                <a:ext uri="{FF2B5EF4-FFF2-40B4-BE49-F238E27FC236}">
                  <a16:creationId xmlns:a16="http://schemas.microsoft.com/office/drawing/2014/main" id="{C3D32BF6-11F7-646C-A490-F4212435C41C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41" name="Text 14">
              <a:extLst>
                <a:ext uri="{FF2B5EF4-FFF2-40B4-BE49-F238E27FC236}">
                  <a16:creationId xmlns:a16="http://schemas.microsoft.com/office/drawing/2014/main" id="{621B0E03-4AA4-9C2C-424F-153926DBC204}"/>
                </a:ext>
              </a:extLst>
            </p:cNvPr>
            <p:cNvSpPr/>
            <p:nvPr/>
          </p:nvSpPr>
          <p:spPr>
            <a:xfrm>
              <a:off x="13755955" y="9929243"/>
              <a:ext cx="164505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42" name="Shape 15">
              <a:extLst>
                <a:ext uri="{FF2B5EF4-FFF2-40B4-BE49-F238E27FC236}">
                  <a16:creationId xmlns:a16="http://schemas.microsoft.com/office/drawing/2014/main" id="{CA6A81C8-FE79-AFCC-4FDD-3158019CF956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43" name="Text 16">
              <a:extLst>
                <a:ext uri="{FF2B5EF4-FFF2-40B4-BE49-F238E27FC236}">
                  <a16:creationId xmlns:a16="http://schemas.microsoft.com/office/drawing/2014/main" id="{3231E03C-6195-1EEA-EBF1-6EEC20287E9B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 / 21</a:t>
              </a:r>
              <a:endParaRPr lang="en-US" sz="15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4D61AB-3D70-FA20-4E41-9179BDF73D4E}"/>
              </a:ext>
            </a:extLst>
          </p:cNvPr>
          <p:cNvGrpSpPr/>
          <p:nvPr/>
        </p:nvGrpSpPr>
        <p:grpSpPr>
          <a:xfrm>
            <a:off x="564554" y="1818364"/>
            <a:ext cx="15521994" cy="6731399"/>
            <a:chOff x="666750" y="1717675"/>
            <a:chExt cx="13170000" cy="3238500"/>
          </a:xfrm>
        </p:grpSpPr>
        <p:sp>
          <p:nvSpPr>
            <p:cNvPr id="13" name="Text 11"/>
            <p:cNvSpPr/>
            <p:nvPr/>
          </p:nvSpPr>
          <p:spPr>
            <a:xfrm>
              <a:off x="666750" y="1717675"/>
              <a:ext cx="495300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</a:t>
              </a:r>
              <a:endParaRPr lang="en-US" sz="24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1295400" y="1717675"/>
              <a:ext cx="9670624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Introduction</a:t>
              </a:r>
              <a:endParaRPr lang="en-US" sz="24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666750" y="2276475"/>
              <a:ext cx="495300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2.</a:t>
              </a:r>
              <a:endParaRPr lang="en-US" sz="24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1295400" y="2276475"/>
              <a:ext cx="8963283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Motivation</a:t>
              </a:r>
              <a:endParaRPr lang="en-US" sz="24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666750" y="2835275"/>
              <a:ext cx="495300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3.</a:t>
              </a:r>
              <a:endParaRPr lang="en-US" sz="24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1295400" y="2835275"/>
              <a:ext cx="8814743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Dataset</a:t>
              </a:r>
              <a:endParaRPr lang="en-US" sz="24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666750" y="3394075"/>
              <a:ext cx="495300" cy="11747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4.</a:t>
              </a:r>
              <a:endParaRPr lang="en-US" sz="24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1295400" y="3400425"/>
              <a:ext cx="2831217" cy="3746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Proposed Method</a:t>
              </a:r>
              <a:endParaRPr lang="en-US" sz="24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666750" y="4010025"/>
              <a:ext cx="495300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5.</a:t>
              </a:r>
              <a:endParaRPr lang="en-US" sz="24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1295400" y="4010025"/>
              <a:ext cx="12541350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Results and Discussion</a:t>
              </a:r>
              <a:endParaRPr lang="en-US" sz="24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666750" y="4568825"/>
              <a:ext cx="495300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6.</a:t>
              </a:r>
              <a:endParaRPr lang="en-US" sz="24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1295400" y="4568825"/>
              <a:ext cx="7452668" cy="387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Conclusion</a:t>
              </a:r>
              <a:endParaRPr lang="en-US" sz="24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540570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4" name="Text 2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8505429" y="4414838"/>
            <a:ext cx="1404858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kern="0" spc="75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7144147" y="4916488"/>
            <a:ext cx="4399568" cy="831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5400" dirty="0"/>
          </a:p>
        </p:txBody>
      </p:sp>
      <p:sp>
        <p:nvSpPr>
          <p:cNvPr id="12" name="Shape 10"/>
          <p:cNvSpPr/>
          <p:nvPr/>
        </p:nvSpPr>
        <p:spPr>
          <a:xfrm>
            <a:off x="7524750" y="5881688"/>
            <a:ext cx="3238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013D21-4765-4501-1142-FB8191E11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84903B4-E731-F407-750A-591BBFCFCB7B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3" name="Shape 9">
              <a:extLst>
                <a:ext uri="{FF2B5EF4-FFF2-40B4-BE49-F238E27FC236}">
                  <a16:creationId xmlns:a16="http://schemas.microsoft.com/office/drawing/2014/main" id="{4585017A-9E31-0844-01EF-AA8A983BBD88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1FB9E361-8FD2-F40B-5257-C183D83EDCAF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5" name="Shape 11">
              <a:extLst>
                <a:ext uri="{FF2B5EF4-FFF2-40B4-BE49-F238E27FC236}">
                  <a16:creationId xmlns:a16="http://schemas.microsoft.com/office/drawing/2014/main" id="{4162C7F8-5F8F-3500-1299-5DCD7AA4633A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26" name="Text 12">
              <a:extLst>
                <a:ext uri="{FF2B5EF4-FFF2-40B4-BE49-F238E27FC236}">
                  <a16:creationId xmlns:a16="http://schemas.microsoft.com/office/drawing/2014/main" id="{AD1065EB-E0BC-9B8B-A6DE-BA50F5D20FD2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27" name="Shape 13">
              <a:extLst>
                <a:ext uri="{FF2B5EF4-FFF2-40B4-BE49-F238E27FC236}">
                  <a16:creationId xmlns:a16="http://schemas.microsoft.com/office/drawing/2014/main" id="{D4C40C14-F06D-A62B-9279-7ADAF0F2C611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Text 14">
              <a:extLst>
                <a:ext uri="{FF2B5EF4-FFF2-40B4-BE49-F238E27FC236}">
                  <a16:creationId xmlns:a16="http://schemas.microsoft.com/office/drawing/2014/main" id="{5254117A-A185-0CF0-E9A1-044E7FAA18C0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1CA1C31C-D2F0-65C2-3F46-12E7AFEC6193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0" name="Text 16">
              <a:extLst>
                <a:ext uri="{FF2B5EF4-FFF2-40B4-BE49-F238E27FC236}">
                  <a16:creationId xmlns:a16="http://schemas.microsoft.com/office/drawing/2014/main" id="{36BBB074-CFCE-5A0C-8B8E-5C1025AFA619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540570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4" name="Text 2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Electroencephalogram and its Signal Quality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C4AF4B6-AC2C-EDF1-DBC1-2354A750F98E}"/>
              </a:ext>
            </a:extLst>
          </p:cNvPr>
          <p:cNvGrpSpPr/>
          <p:nvPr/>
        </p:nvGrpSpPr>
        <p:grpSpPr>
          <a:xfrm>
            <a:off x="576133" y="1770845"/>
            <a:ext cx="10795000" cy="6745311"/>
            <a:chOff x="666750" y="1597025"/>
            <a:chExt cx="13078279" cy="5112480"/>
          </a:xfrm>
        </p:grpSpPr>
        <p:sp>
          <p:nvSpPr>
            <p:cNvPr id="12" name="Text 10"/>
            <p:cNvSpPr/>
            <p:nvPr/>
          </p:nvSpPr>
          <p:spPr>
            <a:xfrm>
              <a:off x="666750" y="1597025"/>
              <a:ext cx="322957" cy="13668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167"/>
                </a:lnSpc>
                <a:buNone/>
              </a:pPr>
              <a:r>
                <a:rPr lang="en-US" sz="232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325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104007" y="1597025"/>
              <a:ext cx="12641022" cy="13668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167"/>
                </a:lnSpc>
                <a:buNone/>
              </a:pPr>
              <a:r>
                <a:rPr lang="en-US" sz="2325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Electroencephalography (EEG) 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records brain activity non-invasively using scalp electrodes, with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high temporal resolution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.</a:t>
              </a:r>
              <a:endParaRPr lang="en-US" sz="2325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66750" y="2848705"/>
              <a:ext cx="322956" cy="13668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167"/>
                </a:lnSpc>
                <a:buNone/>
              </a:pPr>
              <a:r>
                <a:rPr lang="en-US" sz="232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325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104007" y="2993210"/>
              <a:ext cx="12641022" cy="13668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10000"/>
                </a:lnSpc>
                <a:buNone/>
              </a:pP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EEG recordings are inherently non-stationary and susceptible to contamination from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physiological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and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non-physiological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artefacts, including ocular, muscular, cardiac activity and power-line interferences [1].</a:t>
              </a:r>
              <a:endParaRPr lang="en-US" sz="2325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666750" y="4386992"/>
              <a:ext cx="322956" cy="13668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167"/>
                </a:lnSpc>
                <a:buNone/>
              </a:pPr>
              <a:r>
                <a:rPr lang="en-US" sz="232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325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104006" y="4389396"/>
              <a:ext cx="12641023" cy="13668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00000"/>
                </a:lnSpc>
                <a:buNone/>
              </a:pP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These artefacts contaminate the recorded EEG, altering its observed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temporal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and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spectral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characteristics and potentially affecting downstream analyses.</a:t>
              </a:r>
              <a:endParaRPr lang="en-US" sz="2325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66750" y="5760180"/>
              <a:ext cx="322957" cy="9239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167"/>
                </a:lnSpc>
                <a:buNone/>
              </a:pPr>
              <a:r>
                <a:rPr lang="en-US" sz="232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325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1104007" y="5785580"/>
              <a:ext cx="12641022" cy="9239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167"/>
                </a:lnSpc>
                <a:buNone/>
              </a:pP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Clean EEG is a prerequisite for any brain-computer interface (BCI) tasks and clinical EEG assessments.</a:t>
              </a:r>
              <a:endParaRPr lang="en-US" sz="2325" dirty="0"/>
            </a:p>
          </p:txBody>
        </p:sp>
      </p:grpSp>
      <p:sp>
        <p:nvSpPr>
          <p:cNvPr id="35" name="Text 33"/>
          <p:cNvSpPr/>
          <p:nvPr/>
        </p:nvSpPr>
        <p:spPr>
          <a:xfrm>
            <a:off x="118110" y="9531350"/>
            <a:ext cx="17503140" cy="25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[1] A. </a:t>
            </a:r>
            <a:r>
              <a:rPr lang="en-US" sz="1500" dirty="0" err="1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Chaddad</a:t>
            </a:r>
            <a:r>
              <a:rPr lang="en-US" sz="15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Y. Wu, R. Kateb and A. </a:t>
            </a:r>
            <a:r>
              <a:rPr lang="en-US" sz="1500" dirty="0" err="1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Bouridane</a:t>
            </a:r>
            <a:r>
              <a:rPr lang="en-US" sz="15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“Electroencephalography signal processing: a comprehensive review and analysis of methods and techniques,” Sensors, vol. 23, no. 14, p. 6434, 2023.</a:t>
            </a:r>
          </a:p>
          <a:p>
            <a:pPr marL="0" indent="0" algn="l">
              <a:buNone/>
            </a:pPr>
            <a:endParaRPr lang="en-US" sz="1500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80450567-D953-C43C-ACE5-40254F4BB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553C7F6-545B-8200-965D-1AF2C5283B9E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1" name="Shape 9">
              <a:extLst>
                <a:ext uri="{FF2B5EF4-FFF2-40B4-BE49-F238E27FC236}">
                  <a16:creationId xmlns:a16="http://schemas.microsoft.com/office/drawing/2014/main" id="{707CFF71-6FAD-8F7C-E556-4731D0102B11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2" name="Text 10">
              <a:extLst>
                <a:ext uri="{FF2B5EF4-FFF2-40B4-BE49-F238E27FC236}">
                  <a16:creationId xmlns:a16="http://schemas.microsoft.com/office/drawing/2014/main" id="{61A6C6F7-97F4-3288-1E95-0BFD2350542F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00C1E824-04ED-F232-3FDD-8F56C7DB7AD4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24" name="Text 12">
              <a:extLst>
                <a:ext uri="{FF2B5EF4-FFF2-40B4-BE49-F238E27FC236}">
                  <a16:creationId xmlns:a16="http://schemas.microsoft.com/office/drawing/2014/main" id="{97370B1F-1C28-B76B-2A2D-903B36028AE3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25" name="Shape 13">
              <a:extLst>
                <a:ext uri="{FF2B5EF4-FFF2-40B4-BE49-F238E27FC236}">
                  <a16:creationId xmlns:a16="http://schemas.microsoft.com/office/drawing/2014/main" id="{B2C3802A-784D-F8C4-B26A-69D118938483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6" name="Text 14">
              <a:extLst>
                <a:ext uri="{FF2B5EF4-FFF2-40B4-BE49-F238E27FC236}">
                  <a16:creationId xmlns:a16="http://schemas.microsoft.com/office/drawing/2014/main" id="{F08E1E75-2C29-4BE6-79DE-6C19735A6893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27" name="Shape 15">
              <a:extLst>
                <a:ext uri="{FF2B5EF4-FFF2-40B4-BE49-F238E27FC236}">
                  <a16:creationId xmlns:a16="http://schemas.microsoft.com/office/drawing/2014/main" id="{DC697DE8-587B-34FD-5D23-1AC0EB1EC76A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Text 16">
              <a:extLst>
                <a:ext uri="{FF2B5EF4-FFF2-40B4-BE49-F238E27FC236}">
                  <a16:creationId xmlns:a16="http://schemas.microsoft.com/office/drawing/2014/main" id="{3EB32291-F5DC-C927-4727-7250807B38A6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 / 21</a:t>
              </a:r>
              <a:endParaRPr lang="en-US" sz="15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3379F1E-3FB5-226E-D072-ED2F2450E302}"/>
              </a:ext>
            </a:extLst>
          </p:cNvPr>
          <p:cNvGrpSpPr/>
          <p:nvPr/>
        </p:nvGrpSpPr>
        <p:grpSpPr>
          <a:xfrm>
            <a:off x="11737520" y="2530430"/>
            <a:ext cx="6169480" cy="6590051"/>
            <a:chOff x="11737520" y="2530430"/>
            <a:chExt cx="6169480" cy="6590051"/>
          </a:xfrm>
        </p:grpSpPr>
        <p:pic>
          <p:nvPicPr>
            <p:cNvPr id="30" name="Picture 29" descr="A diagram of a brain wave&#10;&#10;AI-generated content may be incorrect.">
              <a:extLst>
                <a:ext uri="{FF2B5EF4-FFF2-40B4-BE49-F238E27FC236}">
                  <a16:creationId xmlns:a16="http://schemas.microsoft.com/office/drawing/2014/main" id="{30DE7B7D-E54E-A79F-0EF9-772B877B7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37520" y="2530430"/>
              <a:ext cx="6169480" cy="6151188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DB29E3-D683-89B2-41D8-1D12547D0BC6}"/>
                </a:ext>
              </a:extLst>
            </p:cNvPr>
            <p:cNvSpPr txBox="1"/>
            <p:nvPr/>
          </p:nvSpPr>
          <p:spPr>
            <a:xfrm>
              <a:off x="11737520" y="8874260"/>
              <a:ext cx="37465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000" i="1" dirty="0">
                  <a:solidFill>
                    <a:srgbClr val="002060"/>
                  </a:solidFill>
                </a:rPr>
                <a:t>* Illustration created using AI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540570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4" name="Text 2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Electrooculogram Artefacts?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F29A886-4A62-FCCC-0836-71E5D1E9B172}"/>
              </a:ext>
            </a:extLst>
          </p:cNvPr>
          <p:cNvGrpSpPr/>
          <p:nvPr/>
        </p:nvGrpSpPr>
        <p:grpSpPr>
          <a:xfrm>
            <a:off x="666750" y="2028788"/>
            <a:ext cx="9587904" cy="6229425"/>
            <a:chOff x="666750" y="1597025"/>
            <a:chExt cx="8678514" cy="3641436"/>
          </a:xfrm>
        </p:grpSpPr>
        <p:sp>
          <p:nvSpPr>
            <p:cNvPr id="12" name="Text 10"/>
            <p:cNvSpPr/>
            <p:nvPr/>
          </p:nvSpPr>
          <p:spPr>
            <a:xfrm>
              <a:off x="666750" y="1597025"/>
              <a:ext cx="322957" cy="9239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buNone/>
              </a:pPr>
              <a:r>
                <a:rPr lang="en-US" sz="232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325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925801" y="1597025"/>
              <a:ext cx="8419463" cy="9239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buNone/>
              </a:pP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Electrooculogram (EOG) artefacts are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involuntary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,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low in frequency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, and harder to discriminate from EEG [2].</a:t>
              </a:r>
              <a:endParaRPr lang="en-US" sz="2325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66750" y="2478592"/>
              <a:ext cx="322957" cy="9239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buNone/>
              </a:pPr>
              <a:r>
                <a:rPr lang="en-US" sz="232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325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25801" y="2478592"/>
              <a:ext cx="8419463" cy="9239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buNone/>
              </a:pP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They carry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higher amplitude 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than the underlying EEG and predominantly occupy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0.5-12 Hz 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[2].</a:t>
              </a:r>
              <a:endParaRPr lang="en-US" sz="2325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666750" y="3376504"/>
              <a:ext cx="322957" cy="13668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buNone/>
              </a:pPr>
              <a:r>
                <a:rPr lang="en-US" sz="232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325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925801" y="3292508"/>
              <a:ext cx="8419463" cy="1366838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They are non-stationary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and </a:t>
              </a:r>
              <a:r>
                <a:rPr lang="en-US" sz="23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share overlapping frequency bands </a:t>
              </a: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with neural activity, so notch and band-pass filtering are insufficient [3].</a:t>
              </a:r>
              <a:endParaRPr lang="en-US" sz="2325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66750" y="4314536"/>
              <a:ext cx="322957" cy="9239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buNone/>
              </a:pPr>
              <a:r>
                <a:rPr lang="en-US" sz="232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325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925801" y="4314536"/>
              <a:ext cx="8419463" cy="9239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buNone/>
              </a:pPr>
              <a:r>
                <a:rPr lang="en-US" sz="23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contaminated band can be the band carrying task-relevant low-frequency information in the EEG.</a:t>
              </a:r>
              <a:endParaRPr lang="en-US" sz="2325" dirty="0"/>
            </a:p>
          </p:txBody>
        </p:sp>
      </p:grpSp>
      <p:sp>
        <p:nvSpPr>
          <p:cNvPr id="32" name="Text 30"/>
          <p:cNvSpPr/>
          <p:nvPr/>
        </p:nvSpPr>
        <p:spPr>
          <a:xfrm>
            <a:off x="0" y="9300108"/>
            <a:ext cx="16132629" cy="6662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just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[2] J. </a:t>
            </a:r>
            <a:r>
              <a:rPr lang="en-US" sz="1400" dirty="0" err="1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Yedukondalu</a:t>
            </a: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K. Sunkara, V. K. K. </a:t>
            </a:r>
            <a:r>
              <a:rPr lang="en-US" sz="1400" dirty="0" err="1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Rejeti</a:t>
            </a: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Y. M. Krishna and M. K. Chaitanya, “Single-channel EOG artifact removal using fixed frequency EWT and GMETV filter,” Sci. Rep. , vol. 15, no. 1, 2025.</a:t>
            </a:r>
          </a:p>
          <a:p>
            <a:pPr marL="0" indent="0" algn="just">
              <a:buNone/>
            </a:pPr>
            <a:endParaRPr lang="en-US" sz="1400" dirty="0"/>
          </a:p>
        </p:txBody>
      </p:sp>
      <p:sp>
        <p:nvSpPr>
          <p:cNvPr id="49" name="Text 30">
            <a:extLst>
              <a:ext uri="{FF2B5EF4-FFF2-40B4-BE49-F238E27FC236}">
                <a16:creationId xmlns:a16="http://schemas.microsoft.com/office/drawing/2014/main" id="{D6795936-6DB3-B746-8605-4E17C6FD91E0}"/>
              </a:ext>
            </a:extLst>
          </p:cNvPr>
          <p:cNvSpPr/>
          <p:nvPr/>
        </p:nvSpPr>
        <p:spPr>
          <a:xfrm>
            <a:off x="-1" y="9607018"/>
            <a:ext cx="13154297" cy="5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[3] R. Jiang et al. , “A novel EEG artifact removal algorithm based on an advanced attention mechanism,” Sci. Rep., vol. 15, no. 1, 2025.</a:t>
            </a:r>
          </a:p>
          <a:p>
            <a:pPr marL="0" indent="0" algn="l">
              <a:buNone/>
            </a:pPr>
            <a:endParaRPr lang="en-US" sz="1400" dirty="0">
              <a:solidFill>
                <a:srgbClr val="5A5A5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endParaRPr lang="en-US" sz="14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6DF34C-2878-9425-FCA1-D8EAAA73B14E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68B16AA5-B492-16B7-13A1-CCDC72A3B0BF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45" name="Text 10">
              <a:extLst>
                <a:ext uri="{FF2B5EF4-FFF2-40B4-BE49-F238E27FC236}">
                  <a16:creationId xmlns:a16="http://schemas.microsoft.com/office/drawing/2014/main" id="{1EAA46CD-8A12-642D-CEF2-EB244F748C56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46" name="Shape 11">
              <a:extLst>
                <a:ext uri="{FF2B5EF4-FFF2-40B4-BE49-F238E27FC236}">
                  <a16:creationId xmlns:a16="http://schemas.microsoft.com/office/drawing/2014/main" id="{67470EF9-A0C6-D4A1-C779-81F37CBA2391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48" name="Text 12">
              <a:extLst>
                <a:ext uri="{FF2B5EF4-FFF2-40B4-BE49-F238E27FC236}">
                  <a16:creationId xmlns:a16="http://schemas.microsoft.com/office/drawing/2014/main" id="{662AD1EA-8F7A-8CA2-F6D9-5A7440272519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50" name="Shape 13">
              <a:extLst>
                <a:ext uri="{FF2B5EF4-FFF2-40B4-BE49-F238E27FC236}">
                  <a16:creationId xmlns:a16="http://schemas.microsoft.com/office/drawing/2014/main" id="{3204238A-93CB-1A96-7A0D-CB60C68040C2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2" name="Text 14">
              <a:extLst>
                <a:ext uri="{FF2B5EF4-FFF2-40B4-BE49-F238E27FC236}">
                  <a16:creationId xmlns:a16="http://schemas.microsoft.com/office/drawing/2014/main" id="{5B6511C1-680F-784D-B482-0A173F52CEF4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53" name="Shape 15">
              <a:extLst>
                <a:ext uri="{FF2B5EF4-FFF2-40B4-BE49-F238E27FC236}">
                  <a16:creationId xmlns:a16="http://schemas.microsoft.com/office/drawing/2014/main" id="{7C0056B2-4136-8AB5-AE3C-F69E7B37685C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4" name="Text 16">
              <a:extLst>
                <a:ext uri="{FF2B5EF4-FFF2-40B4-BE49-F238E27FC236}">
                  <a16:creationId xmlns:a16="http://schemas.microsoft.com/office/drawing/2014/main" id="{05067D2F-849A-0355-97FE-6E7012D25B7E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 / 21</a:t>
              </a:r>
              <a:endParaRPr lang="en-US" sz="1500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B12095F-01B3-DEA7-0A6A-2FBEBB023FC4}"/>
              </a:ext>
            </a:extLst>
          </p:cNvPr>
          <p:cNvGrpSpPr/>
          <p:nvPr/>
        </p:nvGrpSpPr>
        <p:grpSpPr>
          <a:xfrm>
            <a:off x="10731680" y="3399358"/>
            <a:ext cx="7160331" cy="5662092"/>
            <a:chOff x="10731680" y="3399358"/>
            <a:chExt cx="7160331" cy="5662092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CDBF8BE-DD95-831C-6CDF-B3949A968A7D}"/>
                </a:ext>
              </a:extLst>
            </p:cNvPr>
            <p:cNvGrpSpPr/>
            <p:nvPr/>
          </p:nvGrpSpPr>
          <p:grpSpPr>
            <a:xfrm>
              <a:off x="10879977" y="3399358"/>
              <a:ext cx="7012034" cy="5312838"/>
              <a:chOff x="5127327" y="5624822"/>
              <a:chExt cx="6838527" cy="3659680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2E6D99A7-8F1C-29A2-0413-0FA740582B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27327" y="5624822"/>
                <a:ext cx="6838526" cy="3659680"/>
              </a:xfrm>
              <a:prstGeom prst="rect">
                <a:avLst/>
              </a:prstGeom>
              <a:ln w="127000" cap="rnd">
                <a:solidFill>
                  <a:srgbClr val="FFFFFF"/>
                </a:solidFill>
              </a:ln>
              <a:effectLst>
                <a:outerShdw blurRad="76200" dist="95250" dir="10500000" sx="97000" sy="23000" kx="900000" algn="br" rotWithShape="0">
                  <a:srgbClr val="000000">
                    <a:alpha val="20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2BD10A3E-6ACD-7696-DFF2-8964B6F6BA9C}"/>
                  </a:ext>
                </a:extLst>
              </p:cNvPr>
              <p:cNvSpPr/>
              <p:nvPr/>
            </p:nvSpPr>
            <p:spPr>
              <a:xfrm>
                <a:off x="7116418" y="5624823"/>
                <a:ext cx="4849436" cy="12224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/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E9DB96A-6D5A-831C-E177-ED9A3759A150}"/>
                </a:ext>
              </a:extLst>
            </p:cNvPr>
            <p:cNvSpPr txBox="1"/>
            <p:nvPr/>
          </p:nvSpPr>
          <p:spPr>
            <a:xfrm>
              <a:off x="10731680" y="8815229"/>
              <a:ext cx="37465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1000" i="1" dirty="0">
                  <a:solidFill>
                    <a:srgbClr val="002060"/>
                  </a:solidFill>
                </a:rPr>
                <a:t>* Illustration created using AI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6BF224F8-E71A-F346-2F05-0BE0865463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540570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4" name="Text 2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D0A7E47-711A-972B-8C0D-CF08E538FA59}"/>
              </a:ext>
            </a:extLst>
          </p:cNvPr>
          <p:cNvGrpSpPr/>
          <p:nvPr/>
        </p:nvGrpSpPr>
        <p:grpSpPr>
          <a:xfrm>
            <a:off x="691678" y="7578591"/>
            <a:ext cx="17265905" cy="1098550"/>
            <a:chOff x="666750" y="8299450"/>
            <a:chExt cx="17265905" cy="1098550"/>
          </a:xfrm>
        </p:grpSpPr>
        <p:sp>
          <p:nvSpPr>
            <p:cNvPr id="32" name="Shape 30"/>
            <p:cNvSpPr/>
            <p:nvPr/>
          </p:nvSpPr>
          <p:spPr>
            <a:xfrm>
              <a:off x="666750" y="8299450"/>
              <a:ext cx="16954500" cy="1098550"/>
            </a:xfrm>
            <a:prstGeom prst="rect">
              <a:avLst/>
            </a:prstGeom>
            <a:ln w="6350">
              <a:solidFill>
                <a:srgbClr val="B08A8A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33" name="Shape 31"/>
            <p:cNvSpPr/>
            <p:nvPr/>
          </p:nvSpPr>
          <p:spPr>
            <a:xfrm>
              <a:off x="673100" y="8305800"/>
              <a:ext cx="16941801" cy="4699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4" name="Text 32"/>
            <p:cNvSpPr/>
            <p:nvPr/>
          </p:nvSpPr>
          <p:spPr>
            <a:xfrm>
              <a:off x="863600" y="8401050"/>
              <a:ext cx="17069055" cy="317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95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Common Limitation</a:t>
              </a:r>
              <a:endParaRPr lang="en-US" sz="1950" dirty="0"/>
            </a:p>
          </p:txBody>
        </p:sp>
        <p:sp>
          <p:nvSpPr>
            <p:cNvPr id="35" name="Shape 33"/>
            <p:cNvSpPr/>
            <p:nvPr/>
          </p:nvSpPr>
          <p:spPr>
            <a:xfrm>
              <a:off x="673100" y="8775700"/>
              <a:ext cx="16941801" cy="615950"/>
            </a:xfrm>
            <a:prstGeom prst="rect">
              <a:avLst/>
            </a:prstGeom>
            <a:solidFill>
              <a:srgbClr val="FAF3F3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6" name="Text 34"/>
            <p:cNvSpPr/>
            <p:nvPr/>
          </p:nvSpPr>
          <p:spPr>
            <a:xfrm>
              <a:off x="882650" y="8928100"/>
              <a:ext cx="17030955" cy="3492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2175" dirty="0">
                  <a:solidFill>
                    <a:srgbClr val="1A1A1A"/>
                  </a:solidFill>
                  <a:highlight>
                    <a:srgbClr val="FAF3F3"/>
                  </a:highlight>
                  <a:latin typeface="Arial" pitchFamily="34" charset="0"/>
                  <a:ea typeface="Arial" pitchFamily="34" charset="-122"/>
                  <a:cs typeface="Arial" pitchFamily="34" charset="-120"/>
                </a:rPr>
                <a:t>All of the above need a </a:t>
              </a:r>
              <a:r>
                <a:rPr lang="en-US" sz="217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reference channel or manual inspection or assumptions about the artefact</a:t>
              </a:r>
              <a:r>
                <a:rPr lang="en-US" sz="2175" dirty="0">
                  <a:solidFill>
                    <a:srgbClr val="1A1A1A"/>
                  </a:solidFill>
                  <a:highlight>
                    <a:srgbClr val="FAF3F3"/>
                  </a:highlight>
                  <a:latin typeface="Arial" pitchFamily="34" charset="0"/>
                  <a:ea typeface="Arial" pitchFamily="34" charset="-122"/>
                  <a:cs typeface="Arial" pitchFamily="34" charset="-120"/>
                </a:rPr>
                <a:t>.</a:t>
              </a:r>
              <a:endParaRPr lang="en-US" sz="2175" dirty="0"/>
            </a:p>
          </p:txBody>
        </p:sp>
      </p:grpSp>
      <p:sp>
        <p:nvSpPr>
          <p:cNvPr id="37" name="Text 35"/>
          <p:cNvSpPr/>
          <p:nvPr/>
        </p:nvSpPr>
        <p:spPr>
          <a:xfrm>
            <a:off x="168911" y="8949140"/>
            <a:ext cx="17503140" cy="25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[4] X. Jiang, G. B. Bian and Z. Tian, “Removal of artifacts from EEG signals: a review,” Sensors, vol. 19, no. 5, p. 987, 2019.</a:t>
            </a:r>
          </a:p>
          <a:p>
            <a:pPr marL="0" indent="0" algn="l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C9C590D4-D3C5-F41D-3123-7A29E7ABB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sp>
        <p:nvSpPr>
          <p:cNvPr id="48" name="Text 8">
            <a:extLst>
              <a:ext uri="{FF2B5EF4-FFF2-40B4-BE49-F238E27FC236}">
                <a16:creationId xmlns:a16="http://schemas.microsoft.com/office/drawing/2014/main" id="{F5B0DE67-C9F5-2CFC-3FE7-935EB0A8B53A}"/>
              </a:ext>
            </a:extLst>
          </p:cNvPr>
          <p:cNvSpPr/>
          <p:nvPr/>
        </p:nvSpPr>
        <p:spPr>
          <a:xfrm>
            <a:off x="666750" y="6794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Conventional EEG Artefact Removal Methods</a:t>
            </a:r>
            <a:endParaRPr lang="en-US" sz="3150" dirty="0"/>
          </a:p>
        </p:txBody>
      </p:sp>
      <p:sp>
        <p:nvSpPr>
          <p:cNvPr id="50" name="Shape 9">
            <a:extLst>
              <a:ext uri="{FF2B5EF4-FFF2-40B4-BE49-F238E27FC236}">
                <a16:creationId xmlns:a16="http://schemas.microsoft.com/office/drawing/2014/main" id="{E76CB04F-2A22-4594-D8B0-DEAE740AEAE5}"/>
              </a:ext>
            </a:extLst>
          </p:cNvPr>
          <p:cNvSpPr/>
          <p:nvPr/>
        </p:nvSpPr>
        <p:spPr>
          <a:xfrm>
            <a:off x="666750" y="12509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EE06D0AD-CDD1-7E14-A693-FCF99830C4C0}"/>
              </a:ext>
            </a:extLst>
          </p:cNvPr>
          <p:cNvSpPr/>
          <p:nvPr/>
        </p:nvSpPr>
        <p:spPr>
          <a:xfrm>
            <a:off x="666750" y="1508125"/>
            <a:ext cx="1864995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kern="0" spc="7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I - CONVENTIONAL EEG ARTEFACT REMOVAL METHODS</a:t>
            </a:r>
            <a:endParaRPr lang="en-US" sz="1725" dirty="0"/>
          </a:p>
        </p:txBody>
      </p:sp>
      <p:sp>
        <p:nvSpPr>
          <p:cNvPr id="54" name="Shape 11">
            <a:extLst>
              <a:ext uri="{FF2B5EF4-FFF2-40B4-BE49-F238E27FC236}">
                <a16:creationId xmlns:a16="http://schemas.microsoft.com/office/drawing/2014/main" id="{A48E1399-E0B3-C910-D5DA-7F8E23879AE2}"/>
              </a:ext>
            </a:extLst>
          </p:cNvPr>
          <p:cNvSpPr/>
          <p:nvPr/>
        </p:nvSpPr>
        <p:spPr>
          <a:xfrm>
            <a:off x="666750" y="2428875"/>
            <a:ext cx="169545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56" name="Shape 12">
            <a:extLst>
              <a:ext uri="{FF2B5EF4-FFF2-40B4-BE49-F238E27FC236}">
                <a16:creationId xmlns:a16="http://schemas.microsoft.com/office/drawing/2014/main" id="{DFDF146F-13C2-64D4-6BB4-BD28AB5F3DED}"/>
              </a:ext>
            </a:extLst>
          </p:cNvPr>
          <p:cNvSpPr/>
          <p:nvPr/>
        </p:nvSpPr>
        <p:spPr>
          <a:xfrm>
            <a:off x="666750" y="1882775"/>
            <a:ext cx="16954500" cy="1905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58" name="Text 13">
            <a:extLst>
              <a:ext uri="{FF2B5EF4-FFF2-40B4-BE49-F238E27FC236}">
                <a16:creationId xmlns:a16="http://schemas.microsoft.com/office/drawing/2014/main" id="{B050B454-96A7-C787-0183-843B7EC774EC}"/>
              </a:ext>
            </a:extLst>
          </p:cNvPr>
          <p:cNvSpPr/>
          <p:nvPr/>
        </p:nvSpPr>
        <p:spPr>
          <a:xfrm>
            <a:off x="723900" y="2016125"/>
            <a:ext cx="4335393" cy="336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</a:t>
            </a:r>
            <a:endParaRPr lang="en-US" sz="2025" dirty="0"/>
          </a:p>
        </p:txBody>
      </p:sp>
      <p:sp>
        <p:nvSpPr>
          <p:cNvPr id="60" name="Text 14">
            <a:extLst>
              <a:ext uri="{FF2B5EF4-FFF2-40B4-BE49-F238E27FC236}">
                <a16:creationId xmlns:a16="http://schemas.microsoft.com/office/drawing/2014/main" id="{EB48F774-8725-7689-18CB-E9B156E67B04}"/>
              </a:ext>
            </a:extLst>
          </p:cNvPr>
          <p:cNvSpPr/>
          <p:nvPr/>
        </p:nvSpPr>
        <p:spPr>
          <a:xfrm>
            <a:off x="4665166" y="2016125"/>
            <a:ext cx="5912039" cy="336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Representative Methods</a:t>
            </a:r>
            <a:endParaRPr lang="en-US" sz="2025" dirty="0"/>
          </a:p>
        </p:txBody>
      </p:sp>
      <p:sp>
        <p:nvSpPr>
          <p:cNvPr id="62" name="Text 15">
            <a:extLst>
              <a:ext uri="{FF2B5EF4-FFF2-40B4-BE49-F238E27FC236}">
                <a16:creationId xmlns:a16="http://schemas.microsoft.com/office/drawing/2014/main" id="{40252C01-CB27-D40A-B2DC-F50AF10E4923}"/>
              </a:ext>
            </a:extLst>
          </p:cNvPr>
          <p:cNvSpPr/>
          <p:nvPr/>
        </p:nvSpPr>
        <p:spPr>
          <a:xfrm>
            <a:off x="12331720" y="2055254"/>
            <a:ext cx="4335394" cy="336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Principal Limitations</a:t>
            </a:r>
            <a:endParaRPr lang="en-US" sz="2025" dirty="0"/>
          </a:p>
        </p:txBody>
      </p:sp>
      <p:sp>
        <p:nvSpPr>
          <p:cNvPr id="64" name="Text 16">
            <a:extLst>
              <a:ext uri="{FF2B5EF4-FFF2-40B4-BE49-F238E27FC236}">
                <a16:creationId xmlns:a16="http://schemas.microsoft.com/office/drawing/2014/main" id="{CFE6D5D3-E197-F413-8EAC-10DBC21D8C7D}"/>
              </a:ext>
            </a:extLst>
          </p:cNvPr>
          <p:cNvSpPr/>
          <p:nvPr/>
        </p:nvSpPr>
        <p:spPr>
          <a:xfrm>
            <a:off x="723900" y="2616200"/>
            <a:ext cx="4335393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Regression [4]</a:t>
            </a:r>
            <a:endParaRPr lang="en-US" sz="2025" dirty="0"/>
          </a:p>
        </p:txBody>
      </p:sp>
      <p:sp>
        <p:nvSpPr>
          <p:cNvPr id="66" name="Text 17">
            <a:extLst>
              <a:ext uri="{FF2B5EF4-FFF2-40B4-BE49-F238E27FC236}">
                <a16:creationId xmlns:a16="http://schemas.microsoft.com/office/drawing/2014/main" id="{D3ED587A-EB95-AB11-3DB3-C7BCBD6DDD58}"/>
              </a:ext>
            </a:extLst>
          </p:cNvPr>
          <p:cNvSpPr/>
          <p:nvPr/>
        </p:nvSpPr>
        <p:spPr>
          <a:xfrm>
            <a:off x="4665166" y="2616200"/>
            <a:ext cx="5912039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Reference-channel subtraction</a:t>
            </a:r>
            <a:endParaRPr lang="en-US" sz="2025" dirty="0"/>
          </a:p>
        </p:txBody>
      </p:sp>
      <p:sp>
        <p:nvSpPr>
          <p:cNvPr id="68" name="Text 18">
            <a:extLst>
              <a:ext uri="{FF2B5EF4-FFF2-40B4-BE49-F238E27FC236}">
                <a16:creationId xmlns:a16="http://schemas.microsoft.com/office/drawing/2014/main" id="{E9A7E07E-8C58-BE56-506C-D78D045ACE45}"/>
              </a:ext>
            </a:extLst>
          </p:cNvPr>
          <p:cNvSpPr/>
          <p:nvPr/>
        </p:nvSpPr>
        <p:spPr>
          <a:xfrm>
            <a:off x="10039748" y="2597150"/>
            <a:ext cx="7750084" cy="796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reduces significantly in the </a:t>
            </a:r>
            <a:r>
              <a:rPr lang="en-US" sz="20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absence of a reference signal</a:t>
            </a: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25" dirty="0"/>
          </a:p>
        </p:txBody>
      </p:sp>
      <p:sp>
        <p:nvSpPr>
          <p:cNvPr id="70" name="Text 19">
            <a:extLst>
              <a:ext uri="{FF2B5EF4-FFF2-40B4-BE49-F238E27FC236}">
                <a16:creationId xmlns:a16="http://schemas.microsoft.com/office/drawing/2014/main" id="{40885C04-D294-6A90-8188-F009D99B2E49}"/>
              </a:ext>
            </a:extLst>
          </p:cNvPr>
          <p:cNvSpPr/>
          <p:nvPr/>
        </p:nvSpPr>
        <p:spPr>
          <a:xfrm>
            <a:off x="723900" y="3698081"/>
            <a:ext cx="4335393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Blind source separation [4], [5]</a:t>
            </a:r>
            <a:endParaRPr lang="en-US" sz="2025" dirty="0"/>
          </a:p>
        </p:txBody>
      </p:sp>
      <p:sp>
        <p:nvSpPr>
          <p:cNvPr id="72" name="Text 20">
            <a:extLst>
              <a:ext uri="{FF2B5EF4-FFF2-40B4-BE49-F238E27FC236}">
                <a16:creationId xmlns:a16="http://schemas.microsoft.com/office/drawing/2014/main" id="{AFD25A49-E809-3647-BB3F-FD8754F27595}"/>
              </a:ext>
            </a:extLst>
          </p:cNvPr>
          <p:cNvSpPr/>
          <p:nvPr/>
        </p:nvSpPr>
        <p:spPr>
          <a:xfrm>
            <a:off x="4665166" y="3698081"/>
            <a:ext cx="5912039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PCA, ICA, CCA, IVA</a:t>
            </a:r>
            <a:endParaRPr lang="en-US" sz="2025" dirty="0"/>
          </a:p>
        </p:txBody>
      </p:sp>
      <p:sp>
        <p:nvSpPr>
          <p:cNvPr id="74" name="Text 21">
            <a:extLst>
              <a:ext uri="{FF2B5EF4-FFF2-40B4-BE49-F238E27FC236}">
                <a16:creationId xmlns:a16="http://schemas.microsoft.com/office/drawing/2014/main" id="{C85696F2-2136-3402-F3E7-84FA69BA9D70}"/>
              </a:ext>
            </a:extLst>
          </p:cNvPr>
          <p:cNvSpPr/>
          <p:nvPr/>
        </p:nvSpPr>
        <p:spPr>
          <a:xfrm>
            <a:off x="10039748" y="3679031"/>
            <a:ext cx="7750084" cy="11751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Effective, but requires </a:t>
            </a:r>
            <a:r>
              <a:rPr lang="en-US" sz="20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EEG channels, prior knowledge of signal and artefact characteristics, </a:t>
            </a: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en-US" sz="20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manual component rejection</a:t>
            </a: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25" dirty="0"/>
          </a:p>
        </p:txBody>
      </p:sp>
      <p:sp>
        <p:nvSpPr>
          <p:cNvPr id="76" name="Text 22">
            <a:extLst>
              <a:ext uri="{FF2B5EF4-FFF2-40B4-BE49-F238E27FC236}">
                <a16:creationId xmlns:a16="http://schemas.microsoft.com/office/drawing/2014/main" id="{CC3A67BF-4E6E-0FDA-4D83-3E460D7380A5}"/>
              </a:ext>
            </a:extLst>
          </p:cNvPr>
          <p:cNvSpPr/>
          <p:nvPr/>
        </p:nvSpPr>
        <p:spPr>
          <a:xfrm>
            <a:off x="723900" y="5068825"/>
            <a:ext cx="4335393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Decomposition [4]</a:t>
            </a:r>
            <a:endParaRPr lang="en-US" sz="2025" dirty="0"/>
          </a:p>
        </p:txBody>
      </p:sp>
      <p:sp>
        <p:nvSpPr>
          <p:cNvPr id="78" name="Text 23">
            <a:extLst>
              <a:ext uri="{FF2B5EF4-FFF2-40B4-BE49-F238E27FC236}">
                <a16:creationId xmlns:a16="http://schemas.microsoft.com/office/drawing/2014/main" id="{3E29A1FD-38EF-A99A-D6FE-9A701AAE90DA}"/>
              </a:ext>
            </a:extLst>
          </p:cNvPr>
          <p:cNvSpPr/>
          <p:nvPr/>
        </p:nvSpPr>
        <p:spPr>
          <a:xfrm>
            <a:off x="4577198" y="5056354"/>
            <a:ext cx="4878079" cy="7580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Wavelet, EMD, variational mode, adaptive chirp mode</a:t>
            </a:r>
            <a:endParaRPr lang="en-US" sz="2025" dirty="0"/>
          </a:p>
        </p:txBody>
      </p:sp>
      <p:sp>
        <p:nvSpPr>
          <p:cNvPr id="80" name="Text 24">
            <a:extLst>
              <a:ext uri="{FF2B5EF4-FFF2-40B4-BE49-F238E27FC236}">
                <a16:creationId xmlns:a16="http://schemas.microsoft.com/office/drawing/2014/main" id="{6E931A69-C909-6891-985B-8F2F4BB06FC3}"/>
              </a:ext>
            </a:extLst>
          </p:cNvPr>
          <p:cNvSpPr/>
          <p:nvPr/>
        </p:nvSpPr>
        <p:spPr>
          <a:xfrm>
            <a:off x="10039748" y="5049775"/>
            <a:ext cx="7750084" cy="796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Rely on </a:t>
            </a:r>
            <a:r>
              <a:rPr lang="en-US" sz="20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assumptions about artefact bandwidth and amplitude levels</a:t>
            </a: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25" dirty="0"/>
          </a:p>
        </p:txBody>
      </p:sp>
      <p:sp>
        <p:nvSpPr>
          <p:cNvPr id="82" name="Shape 25">
            <a:extLst>
              <a:ext uri="{FF2B5EF4-FFF2-40B4-BE49-F238E27FC236}">
                <a16:creationId xmlns:a16="http://schemas.microsoft.com/office/drawing/2014/main" id="{8190AF70-11F3-7088-05E8-67CFC7674CEA}"/>
              </a:ext>
            </a:extLst>
          </p:cNvPr>
          <p:cNvSpPr/>
          <p:nvPr/>
        </p:nvSpPr>
        <p:spPr>
          <a:xfrm>
            <a:off x="666750" y="7051613"/>
            <a:ext cx="16954500" cy="1905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84" name="Text 26">
            <a:extLst>
              <a:ext uri="{FF2B5EF4-FFF2-40B4-BE49-F238E27FC236}">
                <a16:creationId xmlns:a16="http://schemas.microsoft.com/office/drawing/2014/main" id="{D0990648-61A2-4998-E9E5-EF4026C0868B}"/>
              </a:ext>
            </a:extLst>
          </p:cNvPr>
          <p:cNvSpPr/>
          <p:nvPr/>
        </p:nvSpPr>
        <p:spPr>
          <a:xfrm>
            <a:off x="723900" y="6150707"/>
            <a:ext cx="4335393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Hybrid [4], [6]</a:t>
            </a:r>
            <a:endParaRPr lang="en-US" sz="2025" dirty="0"/>
          </a:p>
        </p:txBody>
      </p:sp>
      <p:sp>
        <p:nvSpPr>
          <p:cNvPr id="86" name="Text 27">
            <a:extLst>
              <a:ext uri="{FF2B5EF4-FFF2-40B4-BE49-F238E27FC236}">
                <a16:creationId xmlns:a16="http://schemas.microsoft.com/office/drawing/2014/main" id="{E7C2F486-5E36-8A0C-2AB8-B91FB08C9CCE}"/>
              </a:ext>
            </a:extLst>
          </p:cNvPr>
          <p:cNvSpPr/>
          <p:nvPr/>
        </p:nvSpPr>
        <p:spPr>
          <a:xfrm>
            <a:off x="4665166" y="6150707"/>
            <a:ext cx="5912039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EMD-ICA, EMD-CCA</a:t>
            </a:r>
            <a:endParaRPr lang="en-US" sz="2025" dirty="0"/>
          </a:p>
        </p:txBody>
      </p:sp>
      <p:sp>
        <p:nvSpPr>
          <p:cNvPr id="88" name="Text 28">
            <a:extLst>
              <a:ext uri="{FF2B5EF4-FFF2-40B4-BE49-F238E27FC236}">
                <a16:creationId xmlns:a16="http://schemas.microsoft.com/office/drawing/2014/main" id="{E38E0265-EDF8-52B4-EA7C-7D5A21019EC0}"/>
              </a:ext>
            </a:extLst>
          </p:cNvPr>
          <p:cNvSpPr/>
          <p:nvPr/>
        </p:nvSpPr>
        <p:spPr>
          <a:xfrm>
            <a:off x="10039748" y="6131657"/>
            <a:ext cx="7750084" cy="796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20638"/>
              </a:lnSpc>
              <a:buNone/>
            </a:pP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suppression, but still </a:t>
            </a:r>
            <a:r>
              <a:rPr lang="en-US" sz="20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remove artefacts without reference channels or manual inspection</a:t>
            </a:r>
            <a:r>
              <a:rPr lang="en-US" sz="20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25" dirty="0"/>
          </a:p>
        </p:txBody>
      </p:sp>
      <p:sp>
        <p:nvSpPr>
          <p:cNvPr id="91" name="Text 35">
            <a:extLst>
              <a:ext uri="{FF2B5EF4-FFF2-40B4-BE49-F238E27FC236}">
                <a16:creationId xmlns:a16="http://schemas.microsoft.com/office/drawing/2014/main" id="{B0115650-AC26-ACC1-FC14-BEAC80965536}"/>
              </a:ext>
            </a:extLst>
          </p:cNvPr>
          <p:cNvSpPr/>
          <p:nvPr/>
        </p:nvSpPr>
        <p:spPr>
          <a:xfrm>
            <a:off x="168911" y="9178467"/>
            <a:ext cx="17503140" cy="25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[5] C. </a:t>
            </a:r>
            <a:r>
              <a:rPr lang="en-US" sz="1400" dirty="0" err="1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Stergiadis</a:t>
            </a: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V. D. </a:t>
            </a:r>
            <a:r>
              <a:rPr lang="en-US" sz="1400" dirty="0" err="1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Kostaridou</a:t>
            </a: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M. A. </a:t>
            </a:r>
            <a:r>
              <a:rPr lang="en-US" sz="1400" dirty="0" err="1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Klados</a:t>
            </a: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“Which BSS method separates better the EEG signals? A comparison of five different algorithms,” Biomed. Signal Process. Control , vol. 72, p. 103292, 2022.</a:t>
            </a:r>
          </a:p>
          <a:p>
            <a:pPr marL="0" indent="0" algn="l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93" name="Text 35">
            <a:extLst>
              <a:ext uri="{FF2B5EF4-FFF2-40B4-BE49-F238E27FC236}">
                <a16:creationId xmlns:a16="http://schemas.microsoft.com/office/drawing/2014/main" id="{11AB53CC-481B-806C-9A5E-0CD5CAA2300B}"/>
              </a:ext>
            </a:extLst>
          </p:cNvPr>
          <p:cNvSpPr/>
          <p:nvPr/>
        </p:nvSpPr>
        <p:spPr>
          <a:xfrm>
            <a:off x="162562" y="9407793"/>
            <a:ext cx="17503140" cy="25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[6] M. H. Soomro, N. Badruddin, M. Z. Yusoff and M. A. Jatoi, “Automatic eye-blink artifact removal method based on EMD-CCA,” ICME Int. Conf. Complex Medical Engineering , pp. 186–190, 2013.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3C2DA4-A621-4EA9-E53F-7ADB8060E9A4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11" name="Shape 9">
              <a:extLst>
                <a:ext uri="{FF2B5EF4-FFF2-40B4-BE49-F238E27FC236}">
                  <a16:creationId xmlns:a16="http://schemas.microsoft.com/office/drawing/2014/main" id="{34834100-90E2-BBC6-6B41-652A0C1E89FB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2" name="Text 10">
              <a:extLst>
                <a:ext uri="{FF2B5EF4-FFF2-40B4-BE49-F238E27FC236}">
                  <a16:creationId xmlns:a16="http://schemas.microsoft.com/office/drawing/2014/main" id="{922FC4BC-FCB0-2D9F-18AF-E75B547303D7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13" name="Shape 11">
              <a:extLst>
                <a:ext uri="{FF2B5EF4-FFF2-40B4-BE49-F238E27FC236}">
                  <a16:creationId xmlns:a16="http://schemas.microsoft.com/office/drawing/2014/main" id="{89DA120A-1F85-33D3-30B2-AE04FCAD6F3C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14" name="Text 12">
              <a:extLst>
                <a:ext uri="{FF2B5EF4-FFF2-40B4-BE49-F238E27FC236}">
                  <a16:creationId xmlns:a16="http://schemas.microsoft.com/office/drawing/2014/main" id="{78925C87-0796-E99A-0FED-12A14E539BC1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15" name="Shape 13">
              <a:extLst>
                <a:ext uri="{FF2B5EF4-FFF2-40B4-BE49-F238E27FC236}">
                  <a16:creationId xmlns:a16="http://schemas.microsoft.com/office/drawing/2014/main" id="{71723D55-D058-509B-0FBA-2A2EB4647876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6" name="Text 14">
              <a:extLst>
                <a:ext uri="{FF2B5EF4-FFF2-40B4-BE49-F238E27FC236}">
                  <a16:creationId xmlns:a16="http://schemas.microsoft.com/office/drawing/2014/main" id="{36B88125-C58D-DD72-E6B9-CB9008C1851F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90D41A3E-91EF-34F9-7C25-ABD4B32D0834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8" name="Text 16">
              <a:extLst>
                <a:ext uri="{FF2B5EF4-FFF2-40B4-BE49-F238E27FC236}">
                  <a16:creationId xmlns:a16="http://schemas.microsoft.com/office/drawing/2014/main" id="{14C43AFE-8D74-909C-208F-47A6FFB6065D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6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Shape 2"/>
          <p:cNvSpPr/>
          <p:nvPr/>
        </p:nvSpPr>
        <p:spPr>
          <a:xfrm>
            <a:off x="1540570" y="0"/>
            <a:ext cx="1407021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5" name="Text 3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8505429" y="4414838"/>
            <a:ext cx="1404858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kern="0" spc="75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7429599" y="4916488"/>
            <a:ext cx="3771573" cy="831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5400" dirty="0"/>
          </a:p>
        </p:txBody>
      </p:sp>
      <p:sp>
        <p:nvSpPr>
          <p:cNvPr id="12" name="Shape 10"/>
          <p:cNvSpPr/>
          <p:nvPr/>
        </p:nvSpPr>
        <p:spPr>
          <a:xfrm>
            <a:off x="7524750" y="5881688"/>
            <a:ext cx="3238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5C89815-70DF-F562-A6DD-5EA9E8174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81635EC-9FDD-8706-DECB-465E252C2530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3" name="Shape 9">
              <a:extLst>
                <a:ext uri="{FF2B5EF4-FFF2-40B4-BE49-F238E27FC236}">
                  <a16:creationId xmlns:a16="http://schemas.microsoft.com/office/drawing/2014/main" id="{0F85B4AA-1A9F-B52F-32EC-F0614CA97F82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A0F4CBC4-3DA2-2520-C44F-E2CEB01A2313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5" name="Shape 11">
              <a:extLst>
                <a:ext uri="{FF2B5EF4-FFF2-40B4-BE49-F238E27FC236}">
                  <a16:creationId xmlns:a16="http://schemas.microsoft.com/office/drawing/2014/main" id="{094D070F-0D09-CE52-A895-85585229456E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26" name="Text 12">
              <a:extLst>
                <a:ext uri="{FF2B5EF4-FFF2-40B4-BE49-F238E27FC236}">
                  <a16:creationId xmlns:a16="http://schemas.microsoft.com/office/drawing/2014/main" id="{022431F4-F3D8-363C-F56E-F94AE42150EB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27" name="Shape 13">
              <a:extLst>
                <a:ext uri="{FF2B5EF4-FFF2-40B4-BE49-F238E27FC236}">
                  <a16:creationId xmlns:a16="http://schemas.microsoft.com/office/drawing/2014/main" id="{CAEA1931-AA9C-3769-5A51-D296CE5AFC4E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Text 14">
              <a:extLst>
                <a:ext uri="{FF2B5EF4-FFF2-40B4-BE49-F238E27FC236}">
                  <a16:creationId xmlns:a16="http://schemas.microsoft.com/office/drawing/2014/main" id="{19F46723-2595-A7E3-F9F5-77CE2946657D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2FD52EA3-3DBB-2D58-4019-F891A18283F9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0" name="Text 16">
              <a:extLst>
                <a:ext uri="{FF2B5EF4-FFF2-40B4-BE49-F238E27FC236}">
                  <a16:creationId xmlns:a16="http://schemas.microsoft.com/office/drawing/2014/main" id="{3ABECE2C-1321-5993-1078-6C3DC45BC754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Shape 2"/>
          <p:cNvSpPr/>
          <p:nvPr/>
        </p:nvSpPr>
        <p:spPr>
          <a:xfrm>
            <a:off x="1540570" y="0"/>
            <a:ext cx="1407021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5" name="Text 3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2" name="Shape 10"/>
          <p:cNvSpPr/>
          <p:nvPr/>
        </p:nvSpPr>
        <p:spPr>
          <a:xfrm>
            <a:off x="666750" y="1520825"/>
            <a:ext cx="16954500" cy="1626394"/>
          </a:xfrm>
          <a:prstGeom prst="rect">
            <a:avLst/>
          </a:prstGeom>
          <a:ln w="6350">
            <a:solidFill>
              <a:srgbClr val="C9D0E0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sp>
        <p:nvSpPr>
          <p:cNvPr id="13" name="Shape 11"/>
          <p:cNvSpPr/>
          <p:nvPr/>
        </p:nvSpPr>
        <p:spPr>
          <a:xfrm>
            <a:off x="673100" y="1527175"/>
            <a:ext cx="16941801" cy="469900"/>
          </a:xfrm>
          <a:prstGeom prst="rect">
            <a:avLst/>
          </a:prstGeom>
          <a:solidFill>
            <a:srgbClr val="5A6480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4" name="Text 12"/>
          <p:cNvSpPr/>
          <p:nvPr/>
        </p:nvSpPr>
        <p:spPr>
          <a:xfrm>
            <a:off x="863600" y="1622425"/>
            <a:ext cx="1706905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has Deep Learning already solved?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673100" y="1997075"/>
            <a:ext cx="16941801" cy="1143794"/>
          </a:xfrm>
          <a:prstGeom prst="rect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6" name="Text 14"/>
          <p:cNvSpPr/>
          <p:nvPr/>
        </p:nvSpPr>
        <p:spPr>
          <a:xfrm>
            <a:off x="882650" y="2168525"/>
            <a:ext cx="17030955" cy="8389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342900" indent="-342900" algn="l">
              <a:lnSpc>
                <a:spcPct val="128724"/>
              </a:lnSpc>
              <a:buFont typeface="Arial" panose="020B0604020202020204" pitchFamily="34" charset="0"/>
              <a:buChar char="•"/>
            </a:pPr>
            <a:r>
              <a:rPr lang="en-US" sz="2175" dirty="0">
                <a:solidFill>
                  <a:srgbClr val="1A1A1A"/>
                </a:solidFill>
                <a:highlight>
                  <a:srgbClr val="F4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Deep learning models need </a:t>
            </a:r>
            <a:r>
              <a:rPr lang="en-US" sz="217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reference channel and no manual inspection</a:t>
            </a:r>
            <a:r>
              <a:rPr lang="en-US" sz="2175" dirty="0">
                <a:solidFill>
                  <a:srgbClr val="1A1A1A"/>
                </a:solidFill>
                <a:highlight>
                  <a:srgbClr val="F4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, enabling automated end-to-end artefact removal [7], [8]. </a:t>
            </a:r>
          </a:p>
          <a:p>
            <a:pPr marL="342900" indent="-342900" algn="l">
              <a:lnSpc>
                <a:spcPct val="128724"/>
              </a:lnSpc>
              <a:buFont typeface="Arial" panose="020B0604020202020204" pitchFamily="34" charset="0"/>
              <a:buChar char="•"/>
            </a:pPr>
            <a:r>
              <a:rPr lang="en-US" sz="2175" dirty="0">
                <a:solidFill>
                  <a:srgbClr val="1A1A1A"/>
                </a:solidFill>
                <a:highlight>
                  <a:srgbClr val="F4F6FA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RNNs and GANs further improve fidelity by capturing temporal dependencies and are tailored to a specific artefact [7].</a:t>
            </a:r>
            <a:endParaRPr lang="en-US" sz="2175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331862-E0C4-4249-C17E-CFF904487443}"/>
              </a:ext>
            </a:extLst>
          </p:cNvPr>
          <p:cNvGrpSpPr/>
          <p:nvPr/>
        </p:nvGrpSpPr>
        <p:grpSpPr>
          <a:xfrm>
            <a:off x="666750" y="3920001"/>
            <a:ext cx="16725504" cy="4964245"/>
            <a:chOff x="666750" y="3244849"/>
            <a:chExt cx="5511800" cy="18999327"/>
          </a:xfrm>
        </p:grpSpPr>
        <p:sp>
          <p:nvSpPr>
            <p:cNvPr id="17" name="Shape 15"/>
            <p:cNvSpPr/>
            <p:nvPr/>
          </p:nvSpPr>
          <p:spPr>
            <a:xfrm>
              <a:off x="666750" y="3356769"/>
              <a:ext cx="5511800" cy="6060281"/>
            </a:xfrm>
            <a:prstGeom prst="rect">
              <a:avLst/>
            </a:prstGeom>
            <a:ln w="6350">
              <a:solidFill>
                <a:srgbClr val="C9D0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18" name="Shape 16"/>
            <p:cNvSpPr/>
            <p:nvPr/>
          </p:nvSpPr>
          <p:spPr>
            <a:xfrm>
              <a:off x="671703" y="3384536"/>
              <a:ext cx="5499100" cy="1995784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9" name="Text 17"/>
            <p:cNvSpPr/>
            <p:nvPr/>
          </p:nvSpPr>
          <p:spPr>
            <a:xfrm>
              <a:off x="714094" y="3244849"/>
              <a:ext cx="5283073" cy="317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0" indent="0" algn="l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Limitations of the State-of-the-Art</a:t>
              </a:r>
              <a:endParaRPr lang="en-US" sz="2000" dirty="0"/>
            </a:p>
          </p:txBody>
        </p:sp>
        <p:sp>
          <p:nvSpPr>
            <p:cNvPr id="20" name="Shape 18"/>
            <p:cNvSpPr/>
            <p:nvPr/>
          </p:nvSpPr>
          <p:spPr>
            <a:xfrm>
              <a:off x="673100" y="4501400"/>
              <a:ext cx="5499100" cy="17742776"/>
            </a:xfrm>
            <a:prstGeom prst="rect">
              <a:avLst/>
            </a:prstGeom>
            <a:solidFill>
              <a:srgbClr val="F4F6F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1" name="Text 19"/>
            <p:cNvSpPr/>
            <p:nvPr/>
          </p:nvSpPr>
          <p:spPr>
            <a:xfrm>
              <a:off x="697230" y="4554146"/>
              <a:ext cx="5473573" cy="1659109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Autofit/>
            </a:bodyPr>
            <a:lstStyle/>
            <a:p>
              <a:pPr marL="342900" indent="-342900" algn="just">
                <a:lnSpc>
                  <a:spcPct val="25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solidFill>
                    <a:srgbClr val="1A1A1A"/>
                  </a:solidFill>
                  <a:highlight>
                    <a:srgbClr val="F4F6FA"/>
                  </a:highlight>
                  <a:latin typeface="Arial" pitchFamily="34" charset="0"/>
                  <a:ea typeface="Arial" pitchFamily="34" charset="-122"/>
                  <a:cs typeface="Arial" pitchFamily="34" charset="-120"/>
                </a:rPr>
                <a:t>Limited exploitation of the multiscale structure of EEG: </a:t>
              </a:r>
              <a:r>
                <a:rPr lang="en-US" sz="2000" dirty="0">
                  <a:solidFill>
                    <a:srgbClr val="1A1A1A"/>
                  </a:solidFill>
                  <a:highlight>
                    <a:srgbClr val="F4F6FA"/>
                  </a:highlight>
                  <a:latin typeface="Arial" pitchFamily="34" charset="0"/>
                  <a:ea typeface="Arial" pitchFamily="34" charset="-122"/>
                  <a:cs typeface="Arial" pitchFamily="34" charset="-120"/>
                </a:rPr>
                <a:t>Most deep learning methods process contaminated EEG directly in the time domain, without an explicit joint time-frequency representation.</a:t>
              </a:r>
            </a:p>
            <a:p>
              <a:pPr marL="342900" indent="-342900" algn="just">
                <a:lnSpc>
                  <a:spcPct val="25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Insufficient temporal context for slowly varying artifacts: 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Most architectures are convolution-only or convolution-dominated, thereby limiting the ability to model slowly varying artefacts.</a:t>
              </a:r>
            </a:p>
            <a:p>
              <a:pPr marL="342900" indent="-342900" algn="just">
                <a:lnSpc>
                  <a:spcPct val="250000"/>
                </a:lnSpc>
                <a:buFont typeface="Arial" panose="020B0604020202020204" pitchFamily="34" charset="0"/>
                <a:buChar char="•"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No explicit constraint on low-frequency spectral fidelity</a:t>
              </a:r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: Transformer-based or hybrid CNN-Transformer architectures are optimized with time-domain reconstruction losses, thereby the network does not enforce preservation of spectral features of the signal.</a:t>
              </a:r>
            </a:p>
            <a:p>
              <a:pPr marL="342900" indent="-342900" algn="just">
                <a:lnSpc>
                  <a:spcPct val="250000"/>
                </a:lnSpc>
                <a:buFont typeface="Arial" panose="020B0604020202020204" pitchFamily="34" charset="0"/>
                <a:buChar char="•"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 algn="just">
                <a:lnSpc>
                  <a:spcPct val="250000"/>
                </a:lnSpc>
                <a:buFont typeface="Arial" panose="020B0604020202020204" pitchFamily="34" charset="0"/>
                <a:buChar char="•"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 algn="just">
                <a:lnSpc>
                  <a:spcPct val="250000"/>
                </a:lnSpc>
                <a:buFont typeface="Arial" panose="020B0604020202020204" pitchFamily="34" charset="0"/>
                <a:buChar char="•"/>
              </a:pPr>
              <a:endParaRPr 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Text 30"/>
          <p:cNvSpPr/>
          <p:nvPr/>
        </p:nvSpPr>
        <p:spPr>
          <a:xfrm>
            <a:off x="98664" y="9198999"/>
            <a:ext cx="17503140" cy="25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[7] X. Y. Liu et al. , “Recent applications of EEG-based brain-computer interface in the medical field,” Mil. Med. Res., vol. 12, no. 1, p. 14, 2025.</a:t>
            </a:r>
          </a:p>
          <a:p>
            <a:pPr marL="0" indent="0" algn="l">
              <a:buNone/>
            </a:pPr>
            <a:endParaRPr lang="en-US" sz="14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D5A1EC5-761E-6548-E8B7-DEFB49722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sp>
        <p:nvSpPr>
          <p:cNvPr id="60" name="Text 30">
            <a:extLst>
              <a:ext uri="{FF2B5EF4-FFF2-40B4-BE49-F238E27FC236}">
                <a16:creationId xmlns:a16="http://schemas.microsoft.com/office/drawing/2014/main" id="{D39ACBD4-AB1D-B639-3537-4A0C48AFDADC}"/>
              </a:ext>
            </a:extLst>
          </p:cNvPr>
          <p:cNvSpPr/>
          <p:nvPr/>
        </p:nvSpPr>
        <p:spPr>
          <a:xfrm>
            <a:off x="98664" y="9448577"/>
            <a:ext cx="17503140" cy="25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[8] W. Sun, Y. Su, X. Wu and X. Wu, “A novel end-to-end 1D-ResCNN model to remove artifact from EEG signals,” Neurocomputing, vol. 404, pp. 108–121, 2020.</a:t>
            </a:r>
          </a:p>
          <a:p>
            <a:pPr marL="0" indent="0" algn="l">
              <a:buNone/>
            </a:pPr>
            <a:endParaRPr lang="en-US" sz="1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1DEE24-6A28-A205-E186-3819725EDB58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3" name="Shape 9">
              <a:extLst>
                <a:ext uri="{FF2B5EF4-FFF2-40B4-BE49-F238E27FC236}">
                  <a16:creationId xmlns:a16="http://schemas.microsoft.com/office/drawing/2014/main" id="{5067C019-F0F6-6B43-D0E2-855B551DE875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D58E5882-A558-B66A-12BD-E260B40DE148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5" name="Shape 11">
              <a:extLst>
                <a:ext uri="{FF2B5EF4-FFF2-40B4-BE49-F238E27FC236}">
                  <a16:creationId xmlns:a16="http://schemas.microsoft.com/office/drawing/2014/main" id="{39D3B2FB-94F7-F334-7945-F04910385D81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26" name="Text 12">
              <a:extLst>
                <a:ext uri="{FF2B5EF4-FFF2-40B4-BE49-F238E27FC236}">
                  <a16:creationId xmlns:a16="http://schemas.microsoft.com/office/drawing/2014/main" id="{4353805F-F3AE-EA97-2D9F-ACEF7EE34956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27" name="Shape 13">
              <a:extLst>
                <a:ext uri="{FF2B5EF4-FFF2-40B4-BE49-F238E27FC236}">
                  <a16:creationId xmlns:a16="http://schemas.microsoft.com/office/drawing/2014/main" id="{D307A372-A223-9AC4-67E4-C9D426D70F2D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Text 14">
              <a:extLst>
                <a:ext uri="{FF2B5EF4-FFF2-40B4-BE49-F238E27FC236}">
                  <a16:creationId xmlns:a16="http://schemas.microsoft.com/office/drawing/2014/main" id="{C7F15CE6-3BC5-A948-C0BC-CFFD77C43BA0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30" name="Shape 15">
              <a:extLst>
                <a:ext uri="{FF2B5EF4-FFF2-40B4-BE49-F238E27FC236}">
                  <a16:creationId xmlns:a16="http://schemas.microsoft.com/office/drawing/2014/main" id="{83514611-3A43-0142-E2BE-0210F77DB2C7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1" name="Text 16">
              <a:extLst>
                <a:ext uri="{FF2B5EF4-FFF2-40B4-BE49-F238E27FC236}">
                  <a16:creationId xmlns:a16="http://schemas.microsoft.com/office/drawing/2014/main" id="{B194938B-9D34-12A9-DFCE-2A12CDEC5386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8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Shape 3"/>
          <p:cNvSpPr/>
          <p:nvPr/>
        </p:nvSpPr>
        <p:spPr>
          <a:xfrm>
            <a:off x="2947591" y="0"/>
            <a:ext cx="1184672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6" name="Text 4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8505429" y="4414838"/>
            <a:ext cx="1404858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kern="0" spc="75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7905155" y="4916488"/>
            <a:ext cx="2725460" cy="831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5400" dirty="0"/>
          </a:p>
        </p:txBody>
      </p:sp>
      <p:sp>
        <p:nvSpPr>
          <p:cNvPr id="12" name="Shape 10"/>
          <p:cNvSpPr/>
          <p:nvPr/>
        </p:nvSpPr>
        <p:spPr>
          <a:xfrm>
            <a:off x="7524750" y="5881688"/>
            <a:ext cx="3238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0D2A9A8-D913-5FD9-0774-50B5AEA55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958DB17-AEF3-B668-7055-1840E9A31CDF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3" name="Shape 9">
              <a:extLst>
                <a:ext uri="{FF2B5EF4-FFF2-40B4-BE49-F238E27FC236}">
                  <a16:creationId xmlns:a16="http://schemas.microsoft.com/office/drawing/2014/main" id="{8CA9A5B3-A6F0-7A99-AEF7-35110C0332A5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51EC18F2-8260-CED5-066A-C7D538295870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5" name="Shape 11">
              <a:extLst>
                <a:ext uri="{FF2B5EF4-FFF2-40B4-BE49-F238E27FC236}">
                  <a16:creationId xmlns:a16="http://schemas.microsoft.com/office/drawing/2014/main" id="{66738771-022C-EC0C-0FCC-BC05BC66663E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26" name="Text 12">
              <a:extLst>
                <a:ext uri="{FF2B5EF4-FFF2-40B4-BE49-F238E27FC236}">
                  <a16:creationId xmlns:a16="http://schemas.microsoft.com/office/drawing/2014/main" id="{2DEDBF01-F21F-3902-9259-414759C89F9C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27" name="Shape 13">
              <a:extLst>
                <a:ext uri="{FF2B5EF4-FFF2-40B4-BE49-F238E27FC236}">
                  <a16:creationId xmlns:a16="http://schemas.microsoft.com/office/drawing/2014/main" id="{BADAB556-424A-F63B-0DF3-311D5C10B6BD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Text 14">
              <a:extLst>
                <a:ext uri="{FF2B5EF4-FFF2-40B4-BE49-F238E27FC236}">
                  <a16:creationId xmlns:a16="http://schemas.microsoft.com/office/drawing/2014/main" id="{C37AFBAC-33C5-E488-9EE2-385D97CEA3FB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053335D7-58A9-90BA-9859-B43DFE26E062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0" name="Text 16">
              <a:extLst>
                <a:ext uri="{FF2B5EF4-FFF2-40B4-BE49-F238E27FC236}">
                  <a16:creationId xmlns:a16="http://schemas.microsoft.com/office/drawing/2014/main" id="{5F025B69-5621-2A2E-1A7C-5D4CC4EB999B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9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Shape 3"/>
          <p:cNvSpPr/>
          <p:nvPr/>
        </p:nvSpPr>
        <p:spPr>
          <a:xfrm>
            <a:off x="2947591" y="0"/>
            <a:ext cx="1184672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6" name="Text 4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 err="1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EEGdenoiseNet</a:t>
            </a: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Benchmark Dataset 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76D7979-EAB0-D4BB-A56B-D0F8BA5F737B}"/>
              </a:ext>
            </a:extLst>
          </p:cNvPr>
          <p:cNvGrpSpPr/>
          <p:nvPr/>
        </p:nvGrpSpPr>
        <p:grpSpPr>
          <a:xfrm>
            <a:off x="666750" y="1558925"/>
            <a:ext cx="11603908" cy="3773127"/>
            <a:chOff x="666750" y="1558925"/>
            <a:chExt cx="8473420" cy="3773127"/>
          </a:xfrm>
        </p:grpSpPr>
        <p:sp>
          <p:nvSpPr>
            <p:cNvPr id="12" name="Text 10"/>
            <p:cNvSpPr/>
            <p:nvPr/>
          </p:nvSpPr>
          <p:spPr>
            <a:xfrm>
              <a:off x="666750" y="1558925"/>
              <a:ext cx="31502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096070" y="1558925"/>
              <a:ext cx="804410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just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Standardised, well-structured benchmark dataset for training and testing deep-learning denoising models [9].</a:t>
              </a:r>
              <a:endParaRPr lang="en-US" sz="225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66750" y="2606675"/>
              <a:ext cx="31502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096070" y="2606675"/>
              <a:ext cx="804410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Permits synthesis of contaminated EEG segments </a:t>
              </a:r>
              <a:r>
                <a:rPr lang="en-US" sz="22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with ground-truth clean EEG</a:t>
              </a: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.</a:t>
              </a:r>
              <a:endParaRPr lang="en-US" sz="22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666750" y="3388952"/>
              <a:ext cx="31502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096070" y="3388952"/>
              <a:ext cx="804410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Each segment: </a:t>
              </a:r>
              <a:r>
                <a:rPr lang="en-US" sz="22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single-channel, 2 s, sampled at 256 Hz </a:t>
              </a: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→ 512 samples.</a:t>
              </a:r>
              <a:endParaRPr lang="en-US" sz="225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66750" y="4436702"/>
              <a:ext cx="31502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1096070" y="4436702"/>
              <a:ext cx="804410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Following the protocol of [9] gives </a:t>
              </a:r>
              <a:r>
                <a:rPr lang="en-US" sz="22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3400 EEG-EOG segment pairs</a:t>
              </a: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.</a:t>
              </a:r>
              <a:endParaRPr lang="en-US" sz="225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C9D5E94-3D66-12A8-DB18-2467F044293D}"/>
              </a:ext>
            </a:extLst>
          </p:cNvPr>
          <p:cNvGrpSpPr/>
          <p:nvPr/>
        </p:nvGrpSpPr>
        <p:grpSpPr>
          <a:xfrm>
            <a:off x="808385" y="6123601"/>
            <a:ext cx="8498523" cy="1143000"/>
            <a:chOff x="775176" y="6456362"/>
            <a:chExt cx="8498523" cy="1143000"/>
          </a:xfrm>
        </p:grpSpPr>
        <p:sp>
          <p:nvSpPr>
            <p:cNvPr id="20" name="Shape 18"/>
            <p:cNvSpPr/>
            <p:nvPr/>
          </p:nvSpPr>
          <p:spPr>
            <a:xfrm>
              <a:off x="904875" y="7589837"/>
              <a:ext cx="2593975" cy="9525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1" name="Shape 19"/>
            <p:cNvSpPr/>
            <p:nvPr/>
          </p:nvSpPr>
          <p:spPr>
            <a:xfrm>
              <a:off x="904875" y="6456362"/>
              <a:ext cx="2593975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2" name="Text 20"/>
            <p:cNvSpPr/>
            <p:nvPr/>
          </p:nvSpPr>
          <p:spPr>
            <a:xfrm>
              <a:off x="775176" y="6589712"/>
              <a:ext cx="2853373" cy="5810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9545"/>
                </a:lnSpc>
                <a:buNone/>
              </a:pPr>
              <a:r>
                <a:rPr lang="en-US" sz="28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4514</a:t>
              </a:r>
              <a:endParaRPr lang="en-US" sz="285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775176" y="7132637"/>
              <a:ext cx="2853373" cy="381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8571"/>
                </a:lnSpc>
                <a:buNone/>
              </a:pPr>
              <a:r>
                <a:rPr lang="en-US" sz="180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clean EEG segments</a:t>
              </a:r>
              <a:endParaRPr lang="en-US" sz="1800" dirty="0"/>
            </a:p>
          </p:txBody>
        </p:sp>
        <p:sp>
          <p:nvSpPr>
            <p:cNvPr id="24" name="Shape 22"/>
            <p:cNvSpPr/>
            <p:nvPr/>
          </p:nvSpPr>
          <p:spPr>
            <a:xfrm>
              <a:off x="3727450" y="7589837"/>
              <a:ext cx="2593975" cy="9525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5" name="Shape 23"/>
            <p:cNvSpPr/>
            <p:nvPr/>
          </p:nvSpPr>
          <p:spPr>
            <a:xfrm>
              <a:off x="3727450" y="6456362"/>
              <a:ext cx="2593975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6" name="Text 24"/>
            <p:cNvSpPr/>
            <p:nvPr/>
          </p:nvSpPr>
          <p:spPr>
            <a:xfrm>
              <a:off x="3597751" y="6589712"/>
              <a:ext cx="2853373" cy="5810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9545"/>
                </a:lnSpc>
                <a:buNone/>
              </a:pPr>
              <a:r>
                <a:rPr lang="en-US" sz="28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3400</a:t>
              </a:r>
              <a:endParaRPr lang="en-US" sz="28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3597751" y="7132637"/>
              <a:ext cx="2853373" cy="381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8571"/>
                </a:lnSpc>
                <a:buNone/>
              </a:pPr>
              <a:r>
                <a:rPr lang="en-US" sz="180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EOG segments</a:t>
              </a:r>
              <a:endParaRPr lang="en-US" sz="1800" dirty="0"/>
            </a:p>
          </p:txBody>
        </p:sp>
        <p:sp>
          <p:nvSpPr>
            <p:cNvPr id="28" name="Shape 26"/>
            <p:cNvSpPr/>
            <p:nvPr/>
          </p:nvSpPr>
          <p:spPr>
            <a:xfrm>
              <a:off x="6550025" y="7589837"/>
              <a:ext cx="2593975" cy="9525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9" name="Shape 27"/>
            <p:cNvSpPr/>
            <p:nvPr/>
          </p:nvSpPr>
          <p:spPr>
            <a:xfrm>
              <a:off x="6550025" y="6456362"/>
              <a:ext cx="2593975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0" name="Text 28"/>
            <p:cNvSpPr/>
            <p:nvPr/>
          </p:nvSpPr>
          <p:spPr>
            <a:xfrm>
              <a:off x="6420326" y="6589712"/>
              <a:ext cx="2853373" cy="5810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9545"/>
                </a:lnSpc>
                <a:buNone/>
              </a:pPr>
              <a:r>
                <a:rPr lang="en-US" sz="28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5598</a:t>
              </a:r>
              <a:endParaRPr lang="en-US" sz="2850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6420326" y="7132637"/>
              <a:ext cx="2853373" cy="381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lnSpc>
                  <a:spcPct val="128571"/>
                </a:lnSpc>
                <a:buNone/>
              </a:pPr>
              <a:r>
                <a:rPr lang="en-US" sz="180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EMG segments (unused)</a:t>
              </a:r>
              <a:endParaRPr lang="en-US" sz="180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4858FF-4367-2056-7C1E-6A9F003DCD38}"/>
              </a:ext>
            </a:extLst>
          </p:cNvPr>
          <p:cNvGrpSpPr/>
          <p:nvPr/>
        </p:nvGrpSpPr>
        <p:grpSpPr>
          <a:xfrm>
            <a:off x="9749427" y="5040964"/>
            <a:ext cx="8405223" cy="3984228"/>
            <a:chOff x="9265970" y="3486349"/>
            <a:chExt cx="8405223" cy="3984228"/>
          </a:xfrm>
        </p:grpSpPr>
        <p:sp>
          <p:nvSpPr>
            <p:cNvPr id="32" name="Shape 30"/>
            <p:cNvSpPr/>
            <p:nvPr/>
          </p:nvSpPr>
          <p:spPr>
            <a:xfrm>
              <a:off x="9382125" y="3486349"/>
              <a:ext cx="8239125" cy="2348508"/>
            </a:xfrm>
            <a:prstGeom prst="rect">
              <a:avLst/>
            </a:prstGeom>
            <a:ln w="6350">
              <a:solidFill>
                <a:srgbClr val="C9D0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39" name="Shape 37"/>
            <p:cNvSpPr/>
            <p:nvPr/>
          </p:nvSpPr>
          <p:spPr>
            <a:xfrm>
              <a:off x="9382125" y="6063457"/>
              <a:ext cx="8239125" cy="1407120"/>
            </a:xfrm>
            <a:prstGeom prst="rect">
              <a:avLst/>
            </a:prstGeom>
            <a:ln w="6350">
              <a:solidFill>
                <a:srgbClr val="D3D7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60B8D57-45F7-E0B2-B7C3-44380C378720}"/>
                </a:ext>
              </a:extLst>
            </p:cNvPr>
            <p:cNvGrpSpPr/>
            <p:nvPr/>
          </p:nvGrpSpPr>
          <p:grpSpPr>
            <a:xfrm>
              <a:off x="9265970" y="3492698"/>
              <a:ext cx="8405223" cy="3971529"/>
              <a:chOff x="9265970" y="3492698"/>
              <a:chExt cx="8405223" cy="3971529"/>
            </a:xfrm>
          </p:grpSpPr>
          <p:sp>
            <p:nvSpPr>
              <p:cNvPr id="33" name="Shape 31"/>
              <p:cNvSpPr/>
              <p:nvPr/>
            </p:nvSpPr>
            <p:spPr>
              <a:xfrm>
                <a:off x="9388475" y="3492698"/>
                <a:ext cx="8226425" cy="469900"/>
              </a:xfrm>
              <a:prstGeom prst="rect">
                <a:avLst/>
              </a:prstGeom>
              <a:solidFill>
                <a:srgbClr val="2A3F6B"/>
              </a:solidFill>
              <a:ln/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34" name="Text 32"/>
              <p:cNvSpPr/>
              <p:nvPr/>
            </p:nvSpPr>
            <p:spPr>
              <a:xfrm>
                <a:off x="9578975" y="3587948"/>
                <a:ext cx="8092218" cy="3175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 fontScale="92500" lnSpcReduction="10000"/>
              </a:bodyPr>
              <a:lstStyle/>
              <a:p>
                <a:pPr marL="0" indent="0" algn="l">
                  <a:buNone/>
                </a:pPr>
                <a:r>
                  <a:rPr lang="en-US" sz="1950" b="1" dirty="0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Artefact Mixing Model</a:t>
                </a:r>
                <a:endParaRPr lang="en-US" sz="1950" dirty="0"/>
              </a:p>
            </p:txBody>
          </p:sp>
          <p:sp>
            <p:nvSpPr>
              <p:cNvPr id="35" name="Shape 33"/>
              <p:cNvSpPr/>
              <p:nvPr/>
            </p:nvSpPr>
            <p:spPr>
              <a:xfrm>
                <a:off x="9388475" y="3962599"/>
                <a:ext cx="8226425" cy="1865908"/>
              </a:xfrm>
              <a:prstGeom prst="rect">
                <a:avLst/>
              </a:prstGeom>
              <a:solidFill>
                <a:srgbClr val="F4F6FA"/>
              </a:solidFill>
              <a:ln/>
            </p:spPr>
            <p:txBody>
              <a:bodyPr/>
              <a:lstStyle/>
              <a:p>
                <a:endParaRPr lang="en-SG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 34"/>
                  <p:cNvSpPr/>
                  <p:nvPr/>
                </p:nvSpPr>
                <p:spPr>
                  <a:xfrm>
                    <a:off x="9265970" y="4191199"/>
                    <a:ext cx="8143419" cy="49401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25400" tIns="25400" rIns="25400" bIns="25400" rtlCol="0" anchor="t">
                    <a:norm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700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𝑥</m:t>
                          </m:r>
                          <m:r>
                            <a:rPr lang="en-US" sz="2250" i="1" baseline="-40000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𝑖</m:t>
                          </m:r>
                          <m:r>
                            <a:rPr lang="en-US" sz="2250" i="1" baseline="-40000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SG" sz="27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  <a:ea typeface="Georgia" pitchFamily="34" charset="-122"/>
                                  <a:cs typeface="Georgia" pitchFamily="34" charset="-120"/>
                                </a:rPr>
                              </m:ctrlPr>
                            </m:sSubPr>
                            <m:e>
                              <m:r>
                                <a:rPr lang="en-SG" sz="27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  <a:ea typeface="Georgia" pitchFamily="34" charset="-122"/>
                                  <a:cs typeface="Georgia" pitchFamily="34" charset="-120"/>
                                </a:rPr>
                                <m:t>=</m:t>
                              </m:r>
                              <m:r>
                                <a:rPr lang="en-SG" sz="2700" b="0" i="1" dirty="0" smtClean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SG" sz="2700" b="0" i="1" dirty="0" smtClean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700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+</m:t>
                          </m:r>
                          <m:r>
                            <a:rPr lang="en-US" sz="2250" i="1" baseline="-40000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  </m:t>
                          </m:r>
                          <m:r>
                            <a:rPr lang="en-US" sz="2700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𝜇</m:t>
                          </m:r>
                          <m:r>
                            <a:rPr lang="en-US" sz="2700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 · </m:t>
                          </m:r>
                          <m:sSub>
                            <m:sSubPr>
                              <m:ctrlPr>
                                <a:rPr lang="en-SG" sz="2700" b="0" i="1" dirty="0" smtClean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sz="2700" b="0" i="1" dirty="0" smtClean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SG" sz="2700" b="0" i="1" dirty="0" smtClean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sz="2700" dirty="0"/>
                  </a:p>
                </p:txBody>
              </p:sp>
            </mc:Choice>
            <mc:Fallback xmlns="">
              <p:sp>
                <p:nvSpPr>
                  <p:cNvPr id="36" name="Text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65970" y="4191199"/>
                    <a:ext cx="8143419" cy="49401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/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7" name="Text 35"/>
              <p:cNvSpPr/>
              <p:nvPr/>
            </p:nvSpPr>
            <p:spPr>
              <a:xfrm>
                <a:off x="17039233" y="4250829"/>
                <a:ext cx="404217" cy="37465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025" dirty="0">
                    <a:solidFill>
                      <a:srgbClr val="4A4A4A"/>
                    </a:solidFill>
                    <a:latin typeface="Georgia" pitchFamily="34" charset="0"/>
                    <a:ea typeface="Georgia" pitchFamily="34" charset="-122"/>
                    <a:cs typeface="Georgia" pitchFamily="34" charset="-120"/>
                  </a:rPr>
                  <a:t>(1)</a:t>
                </a:r>
                <a:endParaRPr lang="en-US" sz="2025" dirty="0"/>
              </a:p>
            </p:txBody>
          </p:sp>
          <p:sp>
            <p:nvSpPr>
              <p:cNvPr id="38" name="Text 36"/>
              <p:cNvSpPr/>
              <p:nvPr/>
            </p:nvSpPr>
            <p:spPr>
              <a:xfrm>
                <a:off x="9636125" y="4818559"/>
                <a:ext cx="7963059" cy="819448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32955"/>
                  </a:lnSpc>
                  <a:buNone/>
                </a:pPr>
                <a:r>
                  <a:rPr lang="en-US" sz="1950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where </a:t>
                </a:r>
                <a:r>
                  <a:rPr lang="en-US" sz="1950" i="1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y</a:t>
                </a:r>
                <a:r>
                  <a:rPr lang="en-US" sz="1625" i="1" baseline="-40000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 </a:t>
                </a:r>
                <a:r>
                  <a:rPr lang="en-US" sz="1950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is the clean EEG segment, </a:t>
                </a:r>
                <a:r>
                  <a:rPr lang="en-US" sz="1950" i="1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</a:t>
                </a:r>
                <a:r>
                  <a:rPr lang="en-US" sz="1625" i="1" baseline="-40000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 </a:t>
                </a:r>
                <a:r>
                  <a:rPr lang="en-US" sz="1950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the EOG artefact, and </a:t>
                </a:r>
                <a:r>
                  <a:rPr lang="en-US" sz="1950" i="1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μ </a:t>
                </a:r>
                <a:r>
                  <a:rPr lang="en-US" sz="1950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is varied to obtain different SNR values, </a:t>
                </a:r>
                <a:r>
                  <a:rPr lang="en-US" sz="1950" b="1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ranging from −7 dB to 2 dB</a:t>
                </a:r>
                <a:r>
                  <a:rPr lang="en-US" sz="1950" dirty="0">
                    <a:solidFill>
                      <a:srgbClr val="2A2A2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.</a:t>
                </a:r>
                <a:endParaRPr lang="en-US" sz="1950" dirty="0"/>
              </a:p>
            </p:txBody>
          </p:sp>
          <p:sp>
            <p:nvSpPr>
              <p:cNvPr id="40" name="Shape 38"/>
              <p:cNvSpPr/>
              <p:nvPr/>
            </p:nvSpPr>
            <p:spPr>
              <a:xfrm>
                <a:off x="9388475" y="6069806"/>
                <a:ext cx="8226425" cy="469900"/>
              </a:xfrm>
              <a:prstGeom prst="rect">
                <a:avLst/>
              </a:prstGeom>
              <a:solidFill>
                <a:srgbClr val="5A6480"/>
              </a:solidFill>
              <a:ln/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41" name="Text 39"/>
              <p:cNvSpPr/>
              <p:nvPr/>
            </p:nvSpPr>
            <p:spPr>
              <a:xfrm>
                <a:off x="9578975" y="6165056"/>
                <a:ext cx="8092218" cy="3175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 fontScale="92500" lnSpcReduction="10000"/>
              </a:bodyPr>
              <a:lstStyle/>
              <a:p>
                <a:pPr marL="0" indent="0" algn="l">
                  <a:buNone/>
                </a:pPr>
                <a:r>
                  <a:rPr lang="en-US" sz="1950" b="1" dirty="0">
                    <a:solidFill>
                      <a:srgbClr val="FFFFFF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Input SNR Definition</a:t>
                </a:r>
                <a:endParaRPr lang="en-US" sz="1950" dirty="0"/>
              </a:p>
            </p:txBody>
          </p:sp>
          <p:sp>
            <p:nvSpPr>
              <p:cNvPr id="42" name="Shape 40"/>
              <p:cNvSpPr/>
              <p:nvPr/>
            </p:nvSpPr>
            <p:spPr>
              <a:xfrm>
                <a:off x="9388475" y="6539707"/>
                <a:ext cx="8226425" cy="924520"/>
              </a:xfrm>
              <a:prstGeom prst="rect">
                <a:avLst/>
              </a:prstGeom>
              <a:solidFill>
                <a:srgbClr val="F5F5F7"/>
              </a:solidFill>
              <a:ln/>
            </p:spPr>
            <p:txBody>
              <a:bodyPr/>
              <a:lstStyle/>
              <a:p>
                <a:endParaRPr lang="en-SG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 41"/>
                  <p:cNvSpPr/>
                  <p:nvPr/>
                </p:nvSpPr>
                <p:spPr>
                  <a:xfrm>
                    <a:off x="9265970" y="6768307"/>
                    <a:ext cx="8143419" cy="50542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25400" tIns="25400" rIns="25400" bIns="25400" rtlCol="0" anchor="t">
                    <a:norm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𝑆𝑁𝑅</m:t>
                          </m:r>
                          <m:r>
                            <a:rPr lang="en-US" sz="2400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 = 10 </m:t>
                          </m:r>
                          <m:r>
                            <m:rPr>
                              <m:sty m:val="p"/>
                            </m:rPr>
                            <a:rPr lang="en-US" sz="2400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log</m:t>
                          </m:r>
                          <m:r>
                            <a:rPr lang="en-US" sz="2400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⁡( ∑</m:t>
                          </m:r>
                          <m:sSub>
                            <m:sSubPr>
                              <m:ctrlPr>
                                <a:rPr lang="en-SG" sz="24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sz="24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SG" sz="24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 baseline="30000" dirty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2 </m:t>
                          </m:r>
                          <m:r>
                            <a:rPr lang="en-US" sz="2400" i="1" dirty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⁄ ∑ </m:t>
                          </m:r>
                          <m:sSup>
                            <m:sSupPr>
                              <m:ctrlPr>
                                <a:rPr lang="en-US" sz="24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  <a:ea typeface="Georgia" pitchFamily="34" charset="-122"/>
                                  <a:cs typeface="Georgia" pitchFamily="34" charset="-120"/>
                                </a:rPr>
                              </m:ctrlPr>
                            </m:sSupPr>
                            <m:e>
                              <m:r>
                                <a:rPr lang="en-US" sz="24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  <a:ea typeface="Georgia" pitchFamily="34" charset="-122"/>
                                  <a:cs typeface="Georgia" pitchFamily="34" charset="-120"/>
                                </a:rPr>
                                <m:t>(</m:t>
                              </m:r>
                              <m:r>
                                <a:rPr lang="en-US" sz="24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  <a:ea typeface="Georgia" pitchFamily="34" charset="-122"/>
                                  <a:cs typeface="Georgia" pitchFamily="34" charset="-120"/>
                                </a:rPr>
                                <m:t>𝜇</m:t>
                              </m:r>
                              <m:r>
                                <a:rPr lang="en-US" sz="24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  <a:ea typeface="Georgia" pitchFamily="34" charset="-122"/>
                                  <a:cs typeface="Georgia" pitchFamily="34" charset="-120"/>
                                </a:rPr>
                                <m:t> ×</m:t>
                              </m:r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rgbClr val="1A1A1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rgbClr val="1A1A1A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rgbClr val="1A1A1A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 dirty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  <a:ea typeface="Georgia" pitchFamily="34" charset="-122"/>
                                  <a:cs typeface="Georgia" pitchFamily="34" charset="-12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SG" sz="2400" b="0" i="1" dirty="0" smtClean="0">
                                  <a:solidFill>
                                    <a:srgbClr val="1A1A1A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 dirty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ea typeface="Georgia" pitchFamily="34" charset="-122"/>
                              <a:cs typeface="Georgia" pitchFamily="34" charset="-120"/>
                            </a:rPr>
                            <m:t> )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3" name="Text 4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65970" y="6768307"/>
                    <a:ext cx="8143419" cy="50542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3614"/>
                    </a:stretch>
                  </a:blipFill>
                  <a:ln/>
                </p:spPr>
                <p:txBody>
                  <a:bodyPr/>
                  <a:lstStyle/>
                  <a:p>
                    <a:r>
                      <a:rPr lang="en-SG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4" name="Text 42"/>
              <p:cNvSpPr/>
              <p:nvPr/>
            </p:nvSpPr>
            <p:spPr>
              <a:xfrm>
                <a:off x="17039233" y="6833692"/>
                <a:ext cx="404217" cy="37465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025" dirty="0">
                    <a:solidFill>
                      <a:srgbClr val="4A4A4A"/>
                    </a:solidFill>
                    <a:latin typeface="Georgia" pitchFamily="34" charset="0"/>
                    <a:ea typeface="Georgia" pitchFamily="34" charset="-122"/>
                    <a:cs typeface="Georgia" pitchFamily="34" charset="-120"/>
                  </a:rPr>
                  <a:t>(2)</a:t>
                </a:r>
                <a:endParaRPr lang="en-US" sz="2025" dirty="0"/>
              </a:p>
            </p:txBody>
          </p:sp>
        </p:grpSp>
      </p:grpSp>
      <p:sp>
        <p:nvSpPr>
          <p:cNvPr id="45" name="Text 43"/>
          <p:cNvSpPr/>
          <p:nvPr/>
        </p:nvSpPr>
        <p:spPr>
          <a:xfrm>
            <a:off x="185034" y="9474002"/>
            <a:ext cx="17503140" cy="254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[9] J. Yan et al. , “</a:t>
            </a:r>
            <a:r>
              <a:rPr lang="en-US" sz="1500" dirty="0" err="1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EEGdenoiseNet</a:t>
            </a:r>
            <a:r>
              <a:rPr lang="en-US" sz="15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a benchmark dataset for deep learning solutions of EEG denoising,” J. Neural Eng., vol. 18, no. 5, p. 056057, 2021.</a:t>
            </a:r>
          </a:p>
          <a:p>
            <a:pPr marL="0" indent="0" algn="l">
              <a:buNone/>
            </a:pPr>
            <a:endParaRPr lang="en-US" sz="1500" dirty="0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07A8C13C-CBB3-1370-2C83-F11CCE9FA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7B5DA87D-AA61-454D-70EF-D13F218B4D1A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60" name="Shape 9">
              <a:extLst>
                <a:ext uri="{FF2B5EF4-FFF2-40B4-BE49-F238E27FC236}">
                  <a16:creationId xmlns:a16="http://schemas.microsoft.com/office/drawing/2014/main" id="{1B77E4E4-D6E9-78D7-3D08-A6B8EAE94A8A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1" name="Text 10">
              <a:extLst>
                <a:ext uri="{FF2B5EF4-FFF2-40B4-BE49-F238E27FC236}">
                  <a16:creationId xmlns:a16="http://schemas.microsoft.com/office/drawing/2014/main" id="{2D3A5EB0-55FC-BB36-4B41-DF10ED2278D4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62" name="Shape 11">
              <a:extLst>
                <a:ext uri="{FF2B5EF4-FFF2-40B4-BE49-F238E27FC236}">
                  <a16:creationId xmlns:a16="http://schemas.microsoft.com/office/drawing/2014/main" id="{54416E89-E945-1594-7C7A-470805D1F61C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63" name="Text 12">
              <a:extLst>
                <a:ext uri="{FF2B5EF4-FFF2-40B4-BE49-F238E27FC236}">
                  <a16:creationId xmlns:a16="http://schemas.microsoft.com/office/drawing/2014/main" id="{ACEC3D6B-C7EC-CB83-36B4-91D829C18C2D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64" name="Shape 13">
              <a:extLst>
                <a:ext uri="{FF2B5EF4-FFF2-40B4-BE49-F238E27FC236}">
                  <a16:creationId xmlns:a16="http://schemas.microsoft.com/office/drawing/2014/main" id="{94DF61D6-B815-A4DC-FD32-CBEDEA79DED3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5" name="Text 14">
              <a:extLst>
                <a:ext uri="{FF2B5EF4-FFF2-40B4-BE49-F238E27FC236}">
                  <a16:creationId xmlns:a16="http://schemas.microsoft.com/office/drawing/2014/main" id="{03CFFDB9-7D76-93FA-20DF-FA766056814E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66" name="Shape 15">
              <a:extLst>
                <a:ext uri="{FF2B5EF4-FFF2-40B4-BE49-F238E27FC236}">
                  <a16:creationId xmlns:a16="http://schemas.microsoft.com/office/drawing/2014/main" id="{B8DC20D0-4994-E83B-41FA-0775BC180824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7" name="Text 16">
              <a:extLst>
                <a:ext uri="{FF2B5EF4-FFF2-40B4-BE49-F238E27FC236}">
                  <a16:creationId xmlns:a16="http://schemas.microsoft.com/office/drawing/2014/main" id="{4D6B82D7-576E-3FD8-31AC-E97FEBB97876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10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Shape 4"/>
          <p:cNvSpPr/>
          <p:nvPr/>
        </p:nvSpPr>
        <p:spPr>
          <a:xfrm>
            <a:off x="4132263" y="0"/>
            <a:ext cx="2074366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8441571" y="4173538"/>
            <a:ext cx="1404858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kern="0" spc="75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4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5958840" y="4675188"/>
            <a:ext cx="6370320" cy="831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5400" dirty="0"/>
          </a:p>
        </p:txBody>
      </p:sp>
      <p:sp>
        <p:nvSpPr>
          <p:cNvPr id="12" name="Shape 10"/>
          <p:cNvSpPr/>
          <p:nvPr/>
        </p:nvSpPr>
        <p:spPr>
          <a:xfrm>
            <a:off x="7524750" y="5640388"/>
            <a:ext cx="3238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57302DF-29C4-DD91-C3E5-BBDEBAAE8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58DD7AB-E039-2F6B-AC47-B32571960838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2" name="Shape 9">
              <a:extLst>
                <a:ext uri="{FF2B5EF4-FFF2-40B4-BE49-F238E27FC236}">
                  <a16:creationId xmlns:a16="http://schemas.microsoft.com/office/drawing/2014/main" id="{7B91C76D-DB28-A76E-6F4C-3CEF340E5013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8A210B32-2638-BDF7-24C5-5051C31CC4F7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5" name="Shape 11">
              <a:extLst>
                <a:ext uri="{FF2B5EF4-FFF2-40B4-BE49-F238E27FC236}">
                  <a16:creationId xmlns:a16="http://schemas.microsoft.com/office/drawing/2014/main" id="{17FB761F-771F-BA3E-F400-CD1AB34B21DB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26" name="Text 12">
              <a:extLst>
                <a:ext uri="{FF2B5EF4-FFF2-40B4-BE49-F238E27FC236}">
                  <a16:creationId xmlns:a16="http://schemas.microsoft.com/office/drawing/2014/main" id="{F76E4C81-AF05-CABE-B341-919392512251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27" name="Shape 13">
              <a:extLst>
                <a:ext uri="{FF2B5EF4-FFF2-40B4-BE49-F238E27FC236}">
                  <a16:creationId xmlns:a16="http://schemas.microsoft.com/office/drawing/2014/main" id="{6336B31E-F1E6-03D1-CE4E-BAD70FC96AAA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Text 14">
              <a:extLst>
                <a:ext uri="{FF2B5EF4-FFF2-40B4-BE49-F238E27FC236}">
                  <a16:creationId xmlns:a16="http://schemas.microsoft.com/office/drawing/2014/main" id="{B256D74E-650D-B22D-4B9C-B85C7945CF23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32A998B0-E831-CAE3-6A04-9F5A6A69D31A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0" name="Text 16">
              <a:extLst>
                <a:ext uri="{FF2B5EF4-FFF2-40B4-BE49-F238E27FC236}">
                  <a16:creationId xmlns:a16="http://schemas.microsoft.com/office/drawing/2014/main" id="{39B29FA3-AEAE-AD88-E4F9-68033A1AC018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850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11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Shape 4"/>
          <p:cNvSpPr/>
          <p:nvPr/>
        </p:nvSpPr>
        <p:spPr>
          <a:xfrm>
            <a:off x="4132263" y="0"/>
            <a:ext cx="2074366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r>
              <a:rPr lang="en-US" sz="320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Multiscale Wavelet-Domain Conditional GAN </a:t>
            </a: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2" name="Shape 10"/>
          <p:cNvSpPr/>
          <p:nvPr/>
        </p:nvSpPr>
        <p:spPr>
          <a:xfrm>
            <a:off x="699157" y="1444625"/>
            <a:ext cx="16954500" cy="7115175"/>
          </a:xfrm>
          <a:prstGeom prst="rect">
            <a:avLst/>
          </a:prstGeom>
          <a:ln w="6350">
            <a:solidFill>
              <a:srgbClr val="D8DBE3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pic>
        <p:nvPicPr>
          <p:cNvPr id="13" name="Image 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00" b="300"/>
          <a:stretch/>
        </p:blipFill>
        <p:spPr>
          <a:xfrm>
            <a:off x="705507" y="1957387"/>
            <a:ext cx="16941801" cy="7102475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-180975" y="8693150"/>
            <a:ext cx="1864995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Fig. 1. </a:t>
            </a:r>
            <a:r>
              <a:rPr lang="en-US" sz="172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processing and deep learning architecture of the proposed MWC-GAN model.</a:t>
            </a:r>
            <a:endParaRPr lang="en-US" sz="1725" dirty="0"/>
          </a:p>
        </p:txBody>
      </p:sp>
      <p:sp>
        <p:nvSpPr>
          <p:cNvPr id="15" name="Shape 12"/>
          <p:cNvSpPr/>
          <p:nvPr/>
        </p:nvSpPr>
        <p:spPr>
          <a:xfrm>
            <a:off x="666750" y="9074150"/>
            <a:ext cx="5524500" cy="1905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6" name="Text 13"/>
          <p:cNvSpPr/>
          <p:nvPr/>
        </p:nvSpPr>
        <p:spPr>
          <a:xfrm>
            <a:off x="907173" y="9178925"/>
            <a:ext cx="5183478" cy="5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buNone/>
            </a:pPr>
            <a:r>
              <a:rPr lang="en-US" sz="19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Preprocessing: </a:t>
            </a:r>
            <a:r>
              <a:rPr lang="en-US" sz="19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DWT into 3 sub-bands; mother wavelet </a:t>
            </a:r>
            <a:r>
              <a:rPr lang="en-US" sz="1950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db4</a:t>
            </a:r>
            <a:r>
              <a:rPr lang="en-US" sz="19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mode </a:t>
            </a:r>
            <a:r>
              <a:rPr lang="en-US" sz="1950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periodization</a:t>
            </a:r>
            <a:r>
              <a:rPr lang="en-US" sz="19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50" dirty="0"/>
          </a:p>
        </p:txBody>
      </p:sp>
      <p:sp>
        <p:nvSpPr>
          <p:cNvPr id="17" name="Shape 14"/>
          <p:cNvSpPr/>
          <p:nvPr/>
        </p:nvSpPr>
        <p:spPr>
          <a:xfrm>
            <a:off x="6381750" y="9074150"/>
            <a:ext cx="5524500" cy="1905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8" name="Text 15"/>
          <p:cNvSpPr/>
          <p:nvPr/>
        </p:nvSpPr>
        <p:spPr>
          <a:xfrm>
            <a:off x="6552261" y="9207500"/>
            <a:ext cx="5183478" cy="5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buNone/>
            </a:pPr>
            <a:r>
              <a:rPr lang="en-US" sz="19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Conditional GAN: </a:t>
            </a:r>
            <a:r>
              <a:rPr lang="en-US" sz="19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Estimates artefact-free wavelet coefficients from the </a:t>
            </a:r>
            <a:r>
              <a:rPr lang="en-US" sz="195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noisy ones.</a:t>
            </a:r>
            <a:endParaRPr lang="en-US" sz="1950" dirty="0"/>
          </a:p>
        </p:txBody>
      </p:sp>
      <p:sp>
        <p:nvSpPr>
          <p:cNvPr id="19" name="Shape 16"/>
          <p:cNvSpPr/>
          <p:nvPr/>
        </p:nvSpPr>
        <p:spPr>
          <a:xfrm>
            <a:off x="12096750" y="9074150"/>
            <a:ext cx="5524500" cy="1905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20" name="Text 17"/>
          <p:cNvSpPr/>
          <p:nvPr/>
        </p:nvSpPr>
        <p:spPr>
          <a:xfrm>
            <a:off x="12262485" y="9236075"/>
            <a:ext cx="5524500" cy="596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buNone/>
            </a:pPr>
            <a:r>
              <a:rPr lang="en-US" sz="19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Postprocessing: </a:t>
            </a:r>
            <a:r>
              <a:rPr lang="en-US" sz="19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Inverse DWT reconstructs the artefact-suppressed EEG.</a:t>
            </a:r>
            <a:endParaRPr lang="en-US" sz="195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5B143D7-0829-A75B-2CBE-52C59D895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6C32FEE-4F1F-209D-468E-93F3F9BC881C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31" name="Shape 9">
              <a:extLst>
                <a:ext uri="{FF2B5EF4-FFF2-40B4-BE49-F238E27FC236}">
                  <a16:creationId xmlns:a16="http://schemas.microsoft.com/office/drawing/2014/main" id="{F340F99C-9B68-F530-024D-798DEAC1A1BF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2" name="Text 10">
              <a:extLst>
                <a:ext uri="{FF2B5EF4-FFF2-40B4-BE49-F238E27FC236}">
                  <a16:creationId xmlns:a16="http://schemas.microsoft.com/office/drawing/2014/main" id="{52A2283F-48D7-37A0-2873-E0BCBEB5FA7E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33" name="Shape 11">
              <a:extLst>
                <a:ext uri="{FF2B5EF4-FFF2-40B4-BE49-F238E27FC236}">
                  <a16:creationId xmlns:a16="http://schemas.microsoft.com/office/drawing/2014/main" id="{7E402EFB-3B63-A213-AAD5-A5301E24F3E4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34" name="Text 12">
              <a:extLst>
                <a:ext uri="{FF2B5EF4-FFF2-40B4-BE49-F238E27FC236}">
                  <a16:creationId xmlns:a16="http://schemas.microsoft.com/office/drawing/2014/main" id="{63D080F4-594D-8CBD-031C-1C656B5DEF80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35" name="Shape 13">
              <a:extLst>
                <a:ext uri="{FF2B5EF4-FFF2-40B4-BE49-F238E27FC236}">
                  <a16:creationId xmlns:a16="http://schemas.microsoft.com/office/drawing/2014/main" id="{81A5F18B-79CE-99B0-CAFC-77B977A283BC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6" name="Text 14">
              <a:extLst>
                <a:ext uri="{FF2B5EF4-FFF2-40B4-BE49-F238E27FC236}">
                  <a16:creationId xmlns:a16="http://schemas.microsoft.com/office/drawing/2014/main" id="{A345695E-29D8-46EE-1285-A24D0E396719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37" name="Shape 15">
              <a:extLst>
                <a:ext uri="{FF2B5EF4-FFF2-40B4-BE49-F238E27FC236}">
                  <a16:creationId xmlns:a16="http://schemas.microsoft.com/office/drawing/2014/main" id="{880C9263-BFEC-E44D-C417-5C8DCB6CB45C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8" name="Text 16">
              <a:extLst>
                <a:ext uri="{FF2B5EF4-FFF2-40B4-BE49-F238E27FC236}">
                  <a16:creationId xmlns:a16="http://schemas.microsoft.com/office/drawing/2014/main" id="{F7CDD2C2-D3B9-E87C-426E-A2C6BABAD01E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12/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20">
            <a:extLst>
              <a:ext uri="{FF2B5EF4-FFF2-40B4-BE49-F238E27FC236}">
                <a16:creationId xmlns:a16="http://schemas.microsoft.com/office/drawing/2014/main" id="{0249F01E-B62F-1F4D-FCC2-44ECDFAB7446}"/>
              </a:ext>
            </a:extLst>
          </p:cNvPr>
          <p:cNvSpPr/>
          <p:nvPr/>
        </p:nvSpPr>
        <p:spPr>
          <a:xfrm>
            <a:off x="568973" y="7190333"/>
            <a:ext cx="7544717" cy="2516751"/>
          </a:xfrm>
          <a:prstGeom prst="rect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en-SG" dirty="0"/>
          </a:p>
        </p:txBody>
      </p:sp>
      <p:sp>
        <p:nvSpPr>
          <p:cNvPr id="74" name="Shape 18">
            <a:extLst>
              <a:ext uri="{FF2B5EF4-FFF2-40B4-BE49-F238E27FC236}">
                <a16:creationId xmlns:a16="http://schemas.microsoft.com/office/drawing/2014/main" id="{297C76E4-86ED-F21E-818F-7F7C6C3265AC}"/>
              </a:ext>
            </a:extLst>
          </p:cNvPr>
          <p:cNvSpPr/>
          <p:nvPr/>
        </p:nvSpPr>
        <p:spPr>
          <a:xfrm>
            <a:off x="568973" y="6835928"/>
            <a:ext cx="7544717" cy="4699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Shape 4"/>
          <p:cNvSpPr/>
          <p:nvPr/>
        </p:nvSpPr>
        <p:spPr>
          <a:xfrm>
            <a:off x="4132263" y="0"/>
            <a:ext cx="2074366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7" name="Text 5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Strategy, Loss Function and Evaluation Metrics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EF6785B-4989-918F-A620-4B5F9D78E34A}"/>
              </a:ext>
            </a:extLst>
          </p:cNvPr>
          <p:cNvGrpSpPr/>
          <p:nvPr/>
        </p:nvGrpSpPr>
        <p:grpSpPr>
          <a:xfrm>
            <a:off x="666750" y="3421956"/>
            <a:ext cx="8110737" cy="3114129"/>
            <a:chOff x="666750" y="3421956"/>
            <a:chExt cx="8110737" cy="3114129"/>
          </a:xfrm>
        </p:grpSpPr>
        <p:sp>
          <p:nvSpPr>
            <p:cNvPr id="19" name="Shape 17"/>
            <p:cNvSpPr/>
            <p:nvPr/>
          </p:nvSpPr>
          <p:spPr>
            <a:xfrm>
              <a:off x="666750" y="3421956"/>
              <a:ext cx="8065988" cy="2180531"/>
            </a:xfrm>
            <a:prstGeom prst="rect">
              <a:avLst/>
            </a:prstGeom>
            <a:ln w="6350">
              <a:solidFill>
                <a:srgbClr val="C9D0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20" name="Shape 18"/>
            <p:cNvSpPr/>
            <p:nvPr/>
          </p:nvSpPr>
          <p:spPr>
            <a:xfrm>
              <a:off x="673100" y="3428306"/>
              <a:ext cx="8053289" cy="469900"/>
            </a:xfrm>
            <a:prstGeom prst="rect">
              <a:avLst/>
            </a:prstGeom>
            <a:solidFill>
              <a:schemeClr val="tx2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1" name="Text 19"/>
            <p:cNvSpPr/>
            <p:nvPr/>
          </p:nvSpPr>
          <p:spPr>
            <a:xfrm>
              <a:off x="863600" y="3523556"/>
              <a:ext cx="7913887" cy="317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95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Total Generator loss</a:t>
              </a:r>
              <a:endParaRPr lang="en-US" sz="1950" dirty="0"/>
            </a:p>
          </p:txBody>
        </p:sp>
        <p:sp>
          <p:nvSpPr>
            <p:cNvPr id="22" name="Shape 20"/>
            <p:cNvSpPr/>
            <p:nvPr/>
          </p:nvSpPr>
          <p:spPr>
            <a:xfrm>
              <a:off x="673100" y="3898206"/>
              <a:ext cx="8053289" cy="2637879"/>
            </a:xfrm>
            <a:prstGeom prst="rect">
              <a:avLst/>
            </a:prstGeom>
            <a:solidFill>
              <a:srgbClr val="F4F6FA"/>
            </a:solidFill>
            <a:ln/>
          </p:spPr>
          <p:txBody>
            <a:bodyPr/>
            <a:lstStyle/>
            <a:p>
              <a:endParaRPr lang="en-SG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 21"/>
                <p:cNvSpPr/>
                <p:nvPr/>
              </p:nvSpPr>
              <p:spPr>
                <a:xfrm>
                  <a:off x="729871" y="4558401"/>
                  <a:ext cx="7746256" cy="427335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eqArr>
                          <m:eqArrPr>
                            <m:ctrlPr>
                              <a:rPr lang="en-SG" sz="24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SG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sub>
                            </m:sSub>
                            <m:r>
                              <a:rPr lang="en-SG" sz="2400" i="1">
                                <a:latin typeface="Cambria Math" panose="02040503050406030204" pitchFamily="18" charset="0"/>
                              </a:rPr>
                              <m:t>= </m:t>
                            </m:r>
                            <m:sSub>
                              <m:sSubPr>
                                <m:ctrlPr>
                                  <a:rPr lang="en-SG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𝑐𝑜𝑒𝑓𝑓</m:t>
                                </m:r>
                              </m:sub>
                            </m:sSub>
                            <m:r>
                              <a:rPr lang="en-SG" sz="24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SG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𝑠𝑖𝑔</m:t>
                                </m:r>
                              </m:sub>
                            </m:sSub>
                            <m:r>
                              <a:rPr lang="en-SG" sz="2400">
                                <a:latin typeface="Cambria Math" panose="02040503050406030204" pitchFamily="18" charset="0"/>
                              </a:rPr>
                              <m:t>+ </m:t>
                            </m:r>
                            <m:sSub>
                              <m:sSubPr>
                                <m:ctrlPr>
                                  <a:rPr lang="en-SG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SG" sz="24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𝑎𝑑𝑣</m:t>
                                </m:r>
                              </m:sub>
                            </m:sSub>
                            <m:r>
                              <a:rPr lang="en-SG" sz="24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SG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SG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SG" sz="2400" i="1">
                                    <a:latin typeface="Cambria Math" panose="02040503050406030204" pitchFamily="18" charset="0"/>
                                  </a:rPr>
                                  <m:t>𝑓𝑒𝑎𝑡𝑢𝑟𝑒</m:t>
                                </m:r>
                              </m:sub>
                            </m:sSub>
                            <m:r>
                              <a:rPr lang="en-SG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eqAr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871" y="4558401"/>
                  <a:ext cx="7746256" cy="427335"/>
                </a:xfrm>
                <a:prstGeom prst="rect">
                  <a:avLst/>
                </a:prstGeom>
                <a:blipFill>
                  <a:blip r:embed="rId3"/>
                  <a:stretch>
                    <a:fillRect b="-12857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Text 22"/>
            <p:cNvSpPr/>
            <p:nvPr/>
          </p:nvSpPr>
          <p:spPr>
            <a:xfrm>
              <a:off x="7891562" y="4591094"/>
              <a:ext cx="515938" cy="3619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950" dirty="0">
                  <a:solidFill>
                    <a:srgbClr val="4A4A4A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(8)</a:t>
              </a:r>
              <a:endParaRPr lang="en-US" sz="1950" dirty="0"/>
            </a:p>
          </p:txBody>
        </p:sp>
      </p:grpSp>
      <p:sp>
        <p:nvSpPr>
          <p:cNvPr id="25" name="Text 23"/>
          <p:cNvSpPr/>
          <p:nvPr/>
        </p:nvSpPr>
        <p:spPr>
          <a:xfrm>
            <a:off x="854055" y="5341543"/>
            <a:ext cx="8355698" cy="3752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γ</a:t>
            </a:r>
            <a:r>
              <a:rPr lang="en-US" sz="1688" i="1" baseline="-40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</a:t>
            </a:r>
            <a:r>
              <a:rPr lang="en-US" sz="2025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 1, γ</a:t>
            </a:r>
            <a:r>
              <a:rPr lang="en-US" sz="1688" i="1" baseline="-40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</a:t>
            </a:r>
            <a:r>
              <a:rPr lang="en-US" sz="2025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 1, γ</a:t>
            </a:r>
            <a:r>
              <a:rPr lang="en-US" sz="1688" i="1" baseline="-40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</a:t>
            </a:r>
            <a:r>
              <a:rPr lang="en-US" sz="2025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 0.5, γ</a:t>
            </a:r>
            <a:r>
              <a:rPr lang="en-US" sz="1688" i="1" baseline="-40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</a:t>
            </a:r>
            <a:r>
              <a:rPr lang="en-US" sz="2025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 0.5</a:t>
            </a:r>
            <a:endParaRPr lang="en-US" sz="2025" dirty="0"/>
          </a:p>
        </p:txBody>
      </p:sp>
      <p:sp>
        <p:nvSpPr>
          <p:cNvPr id="26" name="Text 24"/>
          <p:cNvSpPr/>
          <p:nvPr/>
        </p:nvSpPr>
        <p:spPr>
          <a:xfrm>
            <a:off x="854055" y="5773938"/>
            <a:ext cx="835569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 set empirically.</a:t>
            </a:r>
            <a:endParaRPr lang="en-US" sz="1875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29A5ED6-AFB6-3438-7B78-636843526ED6}"/>
              </a:ext>
            </a:extLst>
          </p:cNvPr>
          <p:cNvGrpSpPr/>
          <p:nvPr/>
        </p:nvGrpSpPr>
        <p:grpSpPr>
          <a:xfrm>
            <a:off x="8451781" y="3769221"/>
            <a:ext cx="10090458" cy="4940499"/>
            <a:chOff x="8377624" y="1501775"/>
            <a:chExt cx="10090458" cy="4940499"/>
          </a:xfrm>
        </p:grpSpPr>
        <p:sp>
          <p:nvSpPr>
            <p:cNvPr id="27" name="Shape 25"/>
            <p:cNvSpPr/>
            <p:nvPr/>
          </p:nvSpPr>
          <p:spPr>
            <a:xfrm>
              <a:off x="9151838" y="2565301"/>
              <a:ext cx="8469313" cy="9525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Shape 26"/>
            <p:cNvSpPr/>
            <p:nvPr/>
          </p:nvSpPr>
          <p:spPr>
            <a:xfrm>
              <a:off x="9151838" y="1501775"/>
              <a:ext cx="8469313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9" name="Text 27"/>
            <p:cNvSpPr/>
            <p:nvPr/>
          </p:nvSpPr>
          <p:spPr>
            <a:xfrm>
              <a:off x="9151838" y="1635125"/>
              <a:ext cx="9316244" cy="37336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9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Wavelet coefficient </a:t>
              </a:r>
              <a:r>
                <a:rPr lang="en-US" sz="1950" b="1" i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</a:t>
              </a:r>
              <a:r>
                <a:rPr lang="en-US" sz="1625" b="1" baseline="-400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 </a:t>
              </a:r>
              <a:r>
                <a:rPr lang="en-US" sz="19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loss </a:t>
              </a:r>
              <a:r>
                <a:rPr lang="en-US" sz="19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- accuracy in the wavelet domain</a:t>
              </a:r>
              <a:endParaRPr lang="en-US" sz="195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28"/>
                <p:cNvSpPr/>
                <p:nvPr/>
              </p:nvSpPr>
              <p:spPr>
                <a:xfrm>
                  <a:off x="8558579" y="2051348"/>
                  <a:ext cx="8982164" cy="404416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Autofit/>
                </a:bodyPr>
                <a:lstStyle/>
                <a:p>
                  <a:pPr marL="0" indent="0" algn="ctr"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eqArr>
                          <m:eqArrPr>
                            <m:ctrlPr>
                              <a:rPr lang="en-SG" sz="240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coeff</m:t>
                                </m:r>
                              </m:sub>
                            </m:sSub>
                            <m:r>
                              <a:rPr lang="en-SG" sz="24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 </m:t>
                            </m:r>
                            <m:sSub>
                              <m:sSubPr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𝑤</m:t>
                                            </m:r>
                                          </m:sub>
                                          <m:sup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bSup>
                                        <m: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− </m:t>
                                        </m:r>
                                        <m:sSub>
                                          <m:sSubPr>
                                            <m:ctrlP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𝑤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#</m:t>
                            </m:r>
                          </m:e>
                        </m:eqArr>
                      </m:oMath>
                    </m:oMathPara>
                  </a14:m>
                  <a:endParaRPr lang="en-US" sz="2400" i="1" dirty="0"/>
                </a:p>
              </p:txBody>
            </p:sp>
          </mc:Choice>
          <mc:Fallback xmlns="">
            <p:sp>
              <p:nvSpPr>
                <p:cNvPr id="30" name="Text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58579" y="2051348"/>
                  <a:ext cx="8982164" cy="404416"/>
                </a:xfrm>
                <a:prstGeom prst="rect">
                  <a:avLst/>
                </a:prstGeom>
                <a:blipFill>
                  <a:blip r:embed="rId4"/>
                  <a:stretch>
                    <a:fillRect b="-25373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Text 29"/>
            <p:cNvSpPr/>
            <p:nvPr/>
          </p:nvSpPr>
          <p:spPr>
            <a:xfrm>
              <a:off x="17317443" y="2093218"/>
              <a:ext cx="379909" cy="3492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75" dirty="0">
                  <a:solidFill>
                    <a:srgbClr val="4A4A4A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(4)</a:t>
              </a:r>
              <a:endParaRPr lang="en-US" sz="1875" dirty="0"/>
            </a:p>
          </p:txBody>
        </p:sp>
        <p:sp>
          <p:nvSpPr>
            <p:cNvPr id="32" name="Shape 30"/>
            <p:cNvSpPr/>
            <p:nvPr/>
          </p:nvSpPr>
          <p:spPr>
            <a:xfrm>
              <a:off x="9151838" y="3673277"/>
              <a:ext cx="8469313" cy="9525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3" name="Text 31"/>
            <p:cNvSpPr/>
            <p:nvPr/>
          </p:nvSpPr>
          <p:spPr>
            <a:xfrm>
              <a:off x="9151838" y="2743101"/>
              <a:ext cx="9316244" cy="37336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9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Signal-domain </a:t>
              </a:r>
              <a:r>
                <a:rPr lang="en-US" sz="1950" b="1" i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</a:t>
              </a:r>
              <a:r>
                <a:rPr lang="en-US" sz="1625" b="1" baseline="-400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 </a:t>
              </a:r>
              <a:r>
                <a:rPr lang="en-US" sz="19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loss </a:t>
              </a:r>
              <a:r>
                <a:rPr lang="en-US" sz="19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- coefficient gains reach the waveform</a:t>
              </a:r>
              <a:endParaRPr lang="en-US" sz="195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 32"/>
                <p:cNvSpPr/>
                <p:nvPr/>
              </p:nvSpPr>
              <p:spPr>
                <a:xfrm>
                  <a:off x="8377624" y="3148908"/>
                  <a:ext cx="8982164" cy="404416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Autofit/>
                </a:bodyPr>
                <a:lstStyle/>
                <a:p>
                  <a:pPr algn="just"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eqArr>
                          <m:eqArrPr>
                            <m:ctrlPr>
                              <a:rPr lang="en-SG" sz="240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SG" sz="2400" i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sig</m:t>
                                </m:r>
                              </m:sub>
                            </m:sSub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= </m:t>
                            </m:r>
                            <m:sSub>
                              <m:sSubPr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𝑦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p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− </m:t>
                                        </m:r>
                                        <m: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𝑦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 #</m:t>
                            </m:r>
                          </m:e>
                        </m:eqArr>
                      </m:oMath>
                    </m:oMathPara>
                  </a14:m>
                  <a:endParaRPr lang="en-SG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  <a:p>
                  <a:pPr marL="0" indent="0" algn="ctr">
                    <a:buNone/>
                  </a:pPr>
                  <a:endParaRPr lang="en-US" sz="2400" dirty="0"/>
                </a:p>
              </p:txBody>
            </p:sp>
          </mc:Choice>
          <mc:Fallback xmlns="">
            <p:sp>
              <p:nvSpPr>
                <p:cNvPr id="34" name="Text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7624" y="3148908"/>
                  <a:ext cx="8982164" cy="404416"/>
                </a:xfrm>
                <a:prstGeom prst="rect">
                  <a:avLst/>
                </a:prstGeom>
                <a:blipFill>
                  <a:blip r:embed="rId5"/>
                  <a:stretch>
                    <a:fillRect b="-12121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 33"/>
            <p:cNvSpPr/>
            <p:nvPr/>
          </p:nvSpPr>
          <p:spPr>
            <a:xfrm>
              <a:off x="17317443" y="3201194"/>
              <a:ext cx="379909" cy="3492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75" dirty="0">
                  <a:solidFill>
                    <a:srgbClr val="4A4A4A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(5)</a:t>
              </a:r>
              <a:endParaRPr lang="en-US" sz="1875" dirty="0"/>
            </a:p>
          </p:txBody>
        </p:sp>
        <p:sp>
          <p:nvSpPr>
            <p:cNvPr id="36" name="Shape 34"/>
            <p:cNvSpPr/>
            <p:nvPr/>
          </p:nvSpPr>
          <p:spPr>
            <a:xfrm>
              <a:off x="9151838" y="4823817"/>
              <a:ext cx="8469313" cy="9525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7" name="Text 35"/>
            <p:cNvSpPr/>
            <p:nvPr/>
          </p:nvSpPr>
          <p:spPr>
            <a:xfrm>
              <a:off x="9151838" y="3851077"/>
              <a:ext cx="9316244" cy="3619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9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Conditional adversarial loss </a:t>
              </a:r>
              <a:r>
                <a:rPr lang="en-US" sz="19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- realism given the noisy input</a:t>
              </a:r>
              <a:endParaRPr lang="en-US" sz="195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 36"/>
                <p:cNvSpPr/>
                <p:nvPr/>
              </p:nvSpPr>
              <p:spPr>
                <a:xfrm>
                  <a:off x="8743558" y="4270177"/>
                  <a:ext cx="8982164" cy="458391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 marL="0" indent="0" algn="ctr"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𝑎𝑑𝑣</m:t>
                            </m:r>
                          </m:sub>
                        </m:sSub>
                        <m:r>
                          <a:rPr lang="en-SG" sz="24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SG" sz="24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𝐷</m:t>
                                    </m:r>
                                    <m:d>
                                      <m:dPr>
                                        <m:ctrlP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𝑤</m:t>
                                            </m:r>
                                          </m:sub>
                                        </m:sSub>
                                        <m: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𝑤</m:t>
                                            </m:r>
                                          </m:sub>
                                        </m:sSub>
                                        <m: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′</m:t>
                                        </m:r>
                                      </m:e>
                                    </m:d>
                                    <m: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en-US" sz="2175" dirty="0"/>
                </a:p>
              </p:txBody>
            </p:sp>
          </mc:Choice>
          <mc:Fallback xmlns="">
            <p:sp>
              <p:nvSpPr>
                <p:cNvPr id="38" name="Text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43558" y="4270177"/>
                  <a:ext cx="8982164" cy="458391"/>
                </a:xfrm>
                <a:prstGeom prst="rect">
                  <a:avLst/>
                </a:prstGeom>
                <a:blipFill>
                  <a:blip r:embed="rId6"/>
                  <a:stretch>
                    <a:fillRect b="-10526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Text 37"/>
            <p:cNvSpPr/>
            <p:nvPr/>
          </p:nvSpPr>
          <p:spPr>
            <a:xfrm>
              <a:off x="17317443" y="4324747"/>
              <a:ext cx="379909" cy="3492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75" dirty="0">
                  <a:solidFill>
                    <a:srgbClr val="4A4A4A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(6)</a:t>
              </a:r>
              <a:endParaRPr lang="en-US" sz="1875" dirty="0"/>
            </a:p>
          </p:txBody>
        </p:sp>
        <p:sp>
          <p:nvSpPr>
            <p:cNvPr id="40" name="Shape 38"/>
            <p:cNvSpPr/>
            <p:nvPr/>
          </p:nvSpPr>
          <p:spPr>
            <a:xfrm>
              <a:off x="9151838" y="5920383"/>
              <a:ext cx="8469313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41" name="Text 39"/>
            <p:cNvSpPr/>
            <p:nvPr/>
          </p:nvSpPr>
          <p:spPr>
            <a:xfrm>
              <a:off x="9151838" y="5001617"/>
              <a:ext cx="9316244" cy="3619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9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Feature-matching loss </a:t>
              </a:r>
              <a:r>
                <a:rPr lang="en-US" sz="19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- higher-order statistics, not pointwise error</a:t>
              </a:r>
              <a:endParaRPr lang="en-US" sz="195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 40"/>
                <p:cNvSpPr/>
                <p:nvPr/>
              </p:nvSpPr>
              <p:spPr>
                <a:xfrm>
                  <a:off x="8564929" y="5012035"/>
                  <a:ext cx="8982164" cy="404416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400" i="0"/>
                          <m:t> </m:t>
                        </m:r>
                      </m:oMath>
                    </m:oMathPara>
                  </a14:m>
                  <a:endParaRPr lang="en-SG" sz="2400" i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eqArr>
                          <m:eqArrPr>
                            <m:ctrlPr>
                              <a:rPr lang="en-SG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𝑓𝑒𝑎𝑡𝑢𝑟𝑒</m:t>
                                </m:r>
                              </m:sub>
                            </m:sSub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= </m:t>
                            </m:r>
                            <m:sSub>
                              <m:sSubPr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SG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− </m:t>
                                        </m:r>
                                        <m:sSub>
                                          <m:sSubPr>
                                            <m:ctrlP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SG" sz="2400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2</m:t>
                                            </m:r>
                                          </m:sub>
                                        </m:sSub>
                                        <m:r>
                                          <a:rPr lang="en-SG" sz="24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imes New Roman" panose="02020603050405020304" pitchFamily="18" charset="0"/>
                                          </a:rPr>
                                          <m:t>′</m:t>
                                        </m:r>
                                      </m:e>
                                    </m:d>
                                  </m:e>
                                  <m:sub>
                                    <m:r>
                                      <a:rPr lang="en-SG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SG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eqArr>
                      </m:oMath>
                    </m:oMathPara>
                  </a14:m>
                  <a:endParaRPr lang="en-US" sz="2400" i="1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2" name="Text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4929" y="5012035"/>
                  <a:ext cx="8982164" cy="404416"/>
                </a:xfrm>
                <a:prstGeom prst="rect">
                  <a:avLst/>
                </a:prstGeom>
                <a:blipFill>
                  <a:blip r:embed="rId7"/>
                  <a:stretch>
                    <a:fillRect b="-130303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 41"/>
            <p:cNvSpPr/>
            <p:nvPr/>
          </p:nvSpPr>
          <p:spPr>
            <a:xfrm>
              <a:off x="17317443" y="5448300"/>
              <a:ext cx="379909" cy="3492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75" dirty="0">
                  <a:solidFill>
                    <a:srgbClr val="4A4A4A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(7)</a:t>
              </a:r>
              <a:endParaRPr lang="en-US" sz="1875" dirty="0"/>
            </a:p>
          </p:txBody>
        </p:sp>
        <p:sp>
          <p:nvSpPr>
            <p:cNvPr id="44" name="Text 42"/>
            <p:cNvSpPr/>
            <p:nvPr/>
          </p:nvSpPr>
          <p:spPr>
            <a:xfrm>
              <a:off x="9151838" y="6072783"/>
              <a:ext cx="9316244" cy="36949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00" dirty="0">
                  <a:solidFill>
                    <a:srgbClr val="3A3A3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where </a:t>
              </a:r>
              <a:r>
                <a:rPr lang="en-US" sz="1800" i="1" dirty="0">
                  <a:solidFill>
                    <a:srgbClr val="3A3A3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</a:t>
              </a:r>
              <a:r>
                <a:rPr lang="en-US" sz="1500" baseline="-40000" dirty="0">
                  <a:solidFill>
                    <a:srgbClr val="3A3A3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 </a:t>
              </a:r>
              <a:r>
                <a:rPr lang="en-US" sz="1800" dirty="0">
                  <a:solidFill>
                    <a:srgbClr val="3A3A3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and </a:t>
              </a:r>
              <a:r>
                <a:rPr lang="en-US" sz="1800" i="1" dirty="0">
                  <a:solidFill>
                    <a:srgbClr val="3A3A3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</a:t>
              </a:r>
              <a:r>
                <a:rPr lang="en-US" sz="1500" baseline="-40000" dirty="0">
                  <a:solidFill>
                    <a:srgbClr val="3A3A3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r>
                <a:rPr lang="en-US" sz="1800" dirty="0">
                  <a:solidFill>
                    <a:srgbClr val="3A3A3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′ are second-stage discriminator features of the real and fake pairs.</a:t>
              </a:r>
              <a:endParaRPr lang="en-US" sz="1800" dirty="0"/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E5EA71B8-39BA-61DA-0CD2-857A44E866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AD0DDE57-4E2C-8ACC-973F-36F69888FEAA}"/>
              </a:ext>
            </a:extLst>
          </p:cNvPr>
          <p:cNvGrpSpPr/>
          <p:nvPr/>
        </p:nvGrpSpPr>
        <p:grpSpPr>
          <a:xfrm>
            <a:off x="2706951" y="1392335"/>
            <a:ext cx="13422737" cy="1755627"/>
            <a:chOff x="2706951" y="1392335"/>
            <a:chExt cx="13422737" cy="1755627"/>
          </a:xfrm>
        </p:grpSpPr>
        <p:sp>
          <p:nvSpPr>
            <p:cNvPr id="12" name="Shape 10"/>
            <p:cNvSpPr/>
            <p:nvPr/>
          </p:nvSpPr>
          <p:spPr>
            <a:xfrm>
              <a:off x="2706951" y="1399232"/>
              <a:ext cx="12595738" cy="1748730"/>
            </a:xfrm>
            <a:prstGeom prst="rect">
              <a:avLst/>
            </a:prstGeom>
            <a:ln w="6350">
              <a:solidFill>
                <a:srgbClr val="D3D7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13" name="Shape 11"/>
            <p:cNvSpPr/>
            <p:nvPr/>
          </p:nvSpPr>
          <p:spPr>
            <a:xfrm>
              <a:off x="2760413" y="1392335"/>
              <a:ext cx="12542276" cy="469900"/>
            </a:xfrm>
            <a:prstGeom prst="rect">
              <a:avLst/>
            </a:prstGeom>
            <a:solidFill>
              <a:schemeClr val="tx2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3057100" y="1487585"/>
              <a:ext cx="12325170" cy="317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95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Discriminator loss - LSGAN</a:t>
              </a:r>
              <a:endParaRPr lang="en-US" sz="1950" dirty="0"/>
            </a:p>
          </p:txBody>
        </p:sp>
        <p:sp>
          <p:nvSpPr>
            <p:cNvPr id="15" name="Shape 13"/>
            <p:cNvSpPr/>
            <p:nvPr/>
          </p:nvSpPr>
          <p:spPr>
            <a:xfrm>
              <a:off x="2760413" y="1862235"/>
              <a:ext cx="12542276" cy="1266131"/>
            </a:xfrm>
            <a:prstGeom prst="rect">
              <a:avLst/>
            </a:prstGeom>
            <a:solidFill>
              <a:srgbClr val="F5F5F7"/>
            </a:solidFill>
            <a:ln/>
          </p:spPr>
          <p:txBody>
            <a:bodyPr/>
            <a:lstStyle/>
            <a:p>
              <a:endParaRPr lang="en-SG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 14"/>
                <p:cNvSpPr/>
                <p:nvPr/>
              </p:nvSpPr>
              <p:spPr>
                <a:xfrm>
                  <a:off x="3116437" y="1932085"/>
                  <a:ext cx="12276231" cy="446980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eqArr>
                          <m:eqArrPr>
                            <m:ctrlPr>
                              <a:rPr lang="en-SG" sz="20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SG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sub>
                            </m:sSub>
                            <m:r>
                              <a:rPr lang="en-SG" sz="20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SG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SG" sz="2000" i="1">
                                <a:latin typeface="Cambria Math" panose="02040503050406030204" pitchFamily="18" charset="0"/>
                              </a:rPr>
                              <m:t> </m:t>
                            </m:r>
                            <m:sSub>
                              <m:sSubPr>
                                <m:ctrlPr>
                                  <a:rPr lang="en-SG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SG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SG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SG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SG" sz="2000" i="1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  <m:d>
                                          <m:dPr>
                                            <m:ctrlPr>
                                              <a:rPr lang="en-SG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SG" sz="2000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SG" sz="2000" i="1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SG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SG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SG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SG" sz="2000" i="1">
                                <a:latin typeface="Cambria Math" panose="02040503050406030204" pitchFamily="18" charset="0"/>
                              </a:rPr>
                              <m:t> </m:t>
                            </m:r>
                            <m:sSub>
                              <m:sSubPr>
                                <m:ctrlPr>
                                  <a:rPr lang="en-SG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SG" sz="20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SG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SG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SG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SG" sz="2000" i="1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  <m:d>
                                          <m:dPr>
                                            <m:ctrlPr>
                                              <a:rPr lang="en-SG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SG" sz="2000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SG" sz="2000">
                                                    <a:latin typeface="Cambria Math" panose="02040503050406030204" pitchFamily="18" charset="0"/>
                                                  </a:rPr>
                                                  <m:t>y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SG" sz="2000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SG" sz="2000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  <m:sup>
                                    <m:r>
                                      <a:rPr lang="en-SG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SG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eqAr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6" name="Text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16437" y="1932085"/>
                  <a:ext cx="12276231" cy="446980"/>
                </a:xfrm>
                <a:prstGeom prst="rect">
                  <a:avLst/>
                </a:prstGeom>
                <a:blipFill>
                  <a:blip r:embed="rId9"/>
                  <a:stretch>
                    <a:fillRect b="-35616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 16"/>
            <p:cNvSpPr/>
            <p:nvPr/>
          </p:nvSpPr>
          <p:spPr>
            <a:xfrm>
              <a:off x="3116437" y="2614015"/>
              <a:ext cx="13013251" cy="3429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875" dirty="0">
                  <a:solidFill>
                    <a:srgbClr val="2A2A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Real pairs map to 1, fake pairs to 0, conditioned on the noisy input.</a:t>
              </a:r>
              <a:endParaRPr lang="en-US" sz="1875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4018120" y="2141635"/>
              <a:ext cx="421486" cy="3619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950" dirty="0">
                  <a:solidFill>
                    <a:srgbClr val="4A4A4A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(3)</a:t>
              </a:r>
              <a:endParaRPr lang="en-US" sz="1950" dirty="0"/>
            </a:p>
          </p:txBody>
        </p:sp>
      </p:grpSp>
      <p:sp>
        <p:nvSpPr>
          <p:cNvPr id="59" name="Text 8">
            <a:extLst>
              <a:ext uri="{FF2B5EF4-FFF2-40B4-BE49-F238E27FC236}">
                <a16:creationId xmlns:a16="http://schemas.microsoft.com/office/drawing/2014/main" id="{80104582-CAF5-D51E-AC15-91F0502730FF}"/>
              </a:ext>
            </a:extLst>
          </p:cNvPr>
          <p:cNvSpPr/>
          <p:nvPr/>
        </p:nvSpPr>
        <p:spPr>
          <a:xfrm>
            <a:off x="541261" y="6855324"/>
            <a:ext cx="7186279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 Metrics</a:t>
            </a:r>
            <a:endParaRPr lang="en-US" sz="3150" dirty="0">
              <a:solidFill>
                <a:schemeClr val="bg1"/>
              </a:solidFill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7F80C4D-1D7F-8E87-EC74-DDF3CAAFA905}"/>
              </a:ext>
            </a:extLst>
          </p:cNvPr>
          <p:cNvGrpSpPr/>
          <p:nvPr/>
        </p:nvGrpSpPr>
        <p:grpSpPr>
          <a:xfrm>
            <a:off x="604032" y="7568936"/>
            <a:ext cx="7509658" cy="2214348"/>
            <a:chOff x="488121" y="7568936"/>
            <a:chExt cx="10886482" cy="15301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 12">
                  <a:extLst>
                    <a:ext uri="{FF2B5EF4-FFF2-40B4-BE49-F238E27FC236}">
                      <a16:creationId xmlns:a16="http://schemas.microsoft.com/office/drawing/2014/main" id="{55EB90FA-1E5D-62FD-A633-C429699B69DB}"/>
                    </a:ext>
                  </a:extLst>
                </p:cNvPr>
                <p:cNvSpPr/>
                <p:nvPr/>
              </p:nvSpPr>
              <p:spPr>
                <a:xfrm>
                  <a:off x="488121" y="7568936"/>
                  <a:ext cx="9834771" cy="342900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 marL="0" indent="0" algn="just"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SG" sz="1875" b="1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</m:ctrlPr>
                        </m:sSubPr>
                        <m:e>
                          <m:r>
                            <a:rPr lang="en-SG" sz="1875" b="1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𝑺𝑵𝑹</m:t>
                          </m:r>
                        </m:e>
                        <m:sub>
                          <m:r>
                            <a:rPr lang="en-SG" sz="1875" b="1" i="1" dirty="0" smtClean="0">
                              <a:solidFill>
                                <a:srgbClr val="1A1A1A"/>
                              </a:solidFill>
                              <a:latin typeface="Cambria Math" panose="02040503050406030204" pitchFamily="18" charset="0"/>
                              <a:cs typeface="Arial" pitchFamily="34" charset="-120"/>
                            </a:rPr>
                            <m:t>𝒐𝒖𝒕</m:t>
                          </m:r>
                        </m:sub>
                      </m:sSub>
                    </m:oMath>
                  </a14:m>
                  <a:r>
                    <a:rPr lang="en-US" sz="1875" b="1" dirty="0">
                      <a:solidFill>
                        <a:srgbClr val="1A1A1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 ↑ </a:t>
                  </a:r>
                  <a:r>
                    <a:rPr lang="en-US" sz="1875" dirty="0">
                      <a:solidFill>
                        <a:srgbClr val="1A1A1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: denoised signal power vs residual noise power</a:t>
                  </a:r>
                  <a:endParaRPr lang="en-US" sz="1875" dirty="0"/>
                </a:p>
              </p:txBody>
            </p:sp>
          </mc:Choice>
          <mc:Fallback xmlns="">
            <p:sp>
              <p:nvSpPr>
                <p:cNvPr id="61" name="Text 12">
                  <a:extLst>
                    <a:ext uri="{FF2B5EF4-FFF2-40B4-BE49-F238E27FC236}">
                      <a16:creationId xmlns:a16="http://schemas.microsoft.com/office/drawing/2014/main" id="{55EB90FA-1E5D-62FD-A633-C429699B69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121" y="7568936"/>
                  <a:ext cx="9834771" cy="342900"/>
                </a:xfrm>
                <a:prstGeom prst="rect">
                  <a:avLst/>
                </a:prstGeom>
                <a:blipFill>
                  <a:blip r:embed="rId10"/>
                  <a:stretch>
                    <a:fillRect l="-809" t="-11111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 16">
                  <a:extLst>
                    <a:ext uri="{FF2B5EF4-FFF2-40B4-BE49-F238E27FC236}">
                      <a16:creationId xmlns:a16="http://schemas.microsoft.com/office/drawing/2014/main" id="{47864B27-A147-475C-7872-22DF72339419}"/>
                    </a:ext>
                  </a:extLst>
                </p:cNvPr>
                <p:cNvSpPr/>
                <p:nvPr/>
              </p:nvSpPr>
              <p:spPr>
                <a:xfrm>
                  <a:off x="488121" y="8014489"/>
                  <a:ext cx="9834771" cy="358775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 marL="0" indent="0" algn="just">
                    <a:buNone/>
                  </a:pPr>
                  <a14:m>
                    <m:oMath xmlns:m="http://schemas.openxmlformats.org/officeDocument/2006/math">
                      <m:r>
                        <a:rPr lang="en-US" sz="1875" b="1" i="1" dirty="0" smtClean="0">
                          <a:solidFill>
                            <a:srgbClr val="1A1A1A"/>
                          </a:solidFill>
                          <a:latin typeface="Cambria Math" panose="02040503050406030204" pitchFamily="18" charset="0"/>
                          <a:ea typeface="Arial" pitchFamily="34" charset="-122"/>
                          <a:cs typeface="Arial" pitchFamily="34" charset="-120"/>
                        </a:rPr>
                        <m:t>𝑹𝑹𝑴𝑺𝑬</m:t>
                      </m:r>
                      <m:r>
                        <a:rPr lang="en-US" sz="1562" b="1" i="1" baseline="-40000" dirty="0">
                          <a:solidFill>
                            <a:srgbClr val="1A1A1A"/>
                          </a:solidFill>
                          <a:latin typeface="Cambria Math" panose="02040503050406030204" pitchFamily="18" charset="0"/>
                          <a:ea typeface="Arial" pitchFamily="34" charset="-122"/>
                          <a:cs typeface="Arial" pitchFamily="34" charset="-120"/>
                        </a:rPr>
                        <m:t>𝒕</m:t>
                      </m:r>
                      <m:r>
                        <a:rPr lang="en-US" sz="1562" b="1" i="1" baseline="-40000" dirty="0">
                          <a:solidFill>
                            <a:srgbClr val="1A1A1A"/>
                          </a:solidFill>
                          <a:latin typeface="Cambria Math" panose="02040503050406030204" pitchFamily="18" charset="0"/>
                          <a:ea typeface="Arial" pitchFamily="34" charset="-122"/>
                          <a:cs typeface="Arial" pitchFamily="34" charset="-120"/>
                        </a:rPr>
                        <m:t> </m:t>
                      </m:r>
                    </m:oMath>
                  </a14:m>
                  <a:r>
                    <a:rPr lang="en-US" sz="1875" b="1" dirty="0">
                      <a:solidFill>
                        <a:srgbClr val="1A1A1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↓ </a:t>
                  </a:r>
                  <a:r>
                    <a:rPr lang="en-US" sz="1875" dirty="0">
                      <a:solidFill>
                        <a:srgbClr val="1A1A1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: change in temporal information after denoising</a:t>
                  </a:r>
                  <a:endParaRPr lang="en-US" sz="1875" dirty="0"/>
                </a:p>
              </p:txBody>
            </p:sp>
          </mc:Choice>
          <mc:Fallback xmlns="">
            <p:sp>
              <p:nvSpPr>
                <p:cNvPr id="63" name="Text 16">
                  <a:extLst>
                    <a:ext uri="{FF2B5EF4-FFF2-40B4-BE49-F238E27FC236}">
                      <a16:creationId xmlns:a16="http://schemas.microsoft.com/office/drawing/2014/main" id="{47864B27-A147-475C-7872-22DF723394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121" y="8014489"/>
                  <a:ext cx="9834771" cy="358775"/>
                </a:xfrm>
                <a:prstGeom prst="rect">
                  <a:avLst/>
                </a:prstGeom>
                <a:blipFill>
                  <a:blip r:embed="rId11"/>
                  <a:stretch>
                    <a:fillRect l="-809" t="-10465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 20">
                  <a:extLst>
                    <a:ext uri="{FF2B5EF4-FFF2-40B4-BE49-F238E27FC236}">
                      <a16:creationId xmlns:a16="http://schemas.microsoft.com/office/drawing/2014/main" id="{5341CB86-9C1C-1056-8F94-419803FC6F9C}"/>
                    </a:ext>
                  </a:extLst>
                </p:cNvPr>
                <p:cNvSpPr/>
                <p:nvPr/>
              </p:nvSpPr>
              <p:spPr>
                <a:xfrm>
                  <a:off x="502374" y="8397376"/>
                  <a:ext cx="10872229" cy="358775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 fontScale="92500"/>
                </a:bodyPr>
                <a:lstStyle/>
                <a:p>
                  <a:pPr marL="0" indent="0" algn="just">
                    <a:buNone/>
                  </a:pPr>
                  <a14:m>
                    <m:oMath xmlns:m="http://schemas.openxmlformats.org/officeDocument/2006/math">
                      <m:r>
                        <a:rPr lang="en-US" sz="1875" b="1" i="1" dirty="0" smtClean="0">
                          <a:solidFill>
                            <a:srgbClr val="1A1A1A"/>
                          </a:solidFill>
                          <a:latin typeface="Cambria Math" panose="02040503050406030204" pitchFamily="18" charset="0"/>
                          <a:ea typeface="Arial" pitchFamily="34" charset="-122"/>
                          <a:cs typeface="Arial" pitchFamily="34" charset="-120"/>
                        </a:rPr>
                        <m:t>𝑹𝑹𝑴𝑺𝑬</m:t>
                      </m:r>
                      <m:r>
                        <a:rPr lang="en-US" sz="1562" b="1" i="1" baseline="-40000" dirty="0">
                          <a:solidFill>
                            <a:srgbClr val="1A1A1A"/>
                          </a:solidFill>
                          <a:latin typeface="Cambria Math" panose="02040503050406030204" pitchFamily="18" charset="0"/>
                          <a:ea typeface="Arial" pitchFamily="34" charset="-122"/>
                          <a:cs typeface="Arial" pitchFamily="34" charset="-120"/>
                        </a:rPr>
                        <m:t>𝒇</m:t>
                      </m:r>
                      <m:r>
                        <a:rPr lang="en-US" sz="1562" b="1" i="1" baseline="-40000" dirty="0">
                          <a:solidFill>
                            <a:srgbClr val="1A1A1A"/>
                          </a:solidFill>
                          <a:latin typeface="Cambria Math" panose="02040503050406030204" pitchFamily="18" charset="0"/>
                          <a:ea typeface="Arial" pitchFamily="34" charset="-122"/>
                          <a:cs typeface="Arial" pitchFamily="34" charset="-120"/>
                        </a:rPr>
                        <m:t> </m:t>
                      </m:r>
                    </m:oMath>
                  </a14:m>
                  <a:r>
                    <a:rPr lang="en-US" sz="1875" b="1" dirty="0">
                      <a:solidFill>
                        <a:srgbClr val="1A1A1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↓ </a:t>
                  </a:r>
                  <a:r>
                    <a:rPr lang="en-US" sz="1875" dirty="0">
                      <a:solidFill>
                        <a:srgbClr val="1A1A1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: change in spectral energy distribution (on PSD) after denoising</a:t>
                  </a:r>
                  <a:endParaRPr lang="en-US" sz="1875" dirty="0"/>
                </a:p>
              </p:txBody>
            </p:sp>
          </mc:Choice>
          <mc:Fallback xmlns="">
            <p:sp>
              <p:nvSpPr>
                <p:cNvPr id="65" name="Text 20">
                  <a:extLst>
                    <a:ext uri="{FF2B5EF4-FFF2-40B4-BE49-F238E27FC236}">
                      <a16:creationId xmlns:a16="http://schemas.microsoft.com/office/drawing/2014/main" id="{5341CB86-9C1C-1056-8F94-419803FC6F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374" y="8397376"/>
                  <a:ext cx="10872229" cy="358775"/>
                </a:xfrm>
                <a:prstGeom prst="rect">
                  <a:avLst/>
                </a:prstGeom>
                <a:blipFill>
                  <a:blip r:embed="rId12"/>
                  <a:stretch>
                    <a:fillRect l="-732" t="-9412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 24">
                  <a:extLst>
                    <a:ext uri="{FF2B5EF4-FFF2-40B4-BE49-F238E27FC236}">
                      <a16:creationId xmlns:a16="http://schemas.microsoft.com/office/drawing/2014/main" id="{9F771E6F-28CD-44AE-5A33-9F3DC6F3A823}"/>
                    </a:ext>
                  </a:extLst>
                </p:cNvPr>
                <p:cNvSpPr/>
                <p:nvPr/>
              </p:nvSpPr>
              <p:spPr>
                <a:xfrm>
                  <a:off x="502374" y="8756151"/>
                  <a:ext cx="9834771" cy="342900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t">
                  <a:normAutofit/>
                </a:bodyPr>
                <a:lstStyle/>
                <a:p>
                  <a:pPr marL="0" indent="0" algn="just">
                    <a:buNone/>
                  </a:pPr>
                  <a14:m>
                    <m:oMath xmlns:m="http://schemas.openxmlformats.org/officeDocument/2006/math">
                      <m:r>
                        <a:rPr lang="en-US" sz="1875" b="1" i="1" dirty="0" smtClean="0">
                          <a:solidFill>
                            <a:srgbClr val="1A1A1A"/>
                          </a:solidFill>
                          <a:latin typeface="Cambria Math" panose="02040503050406030204" pitchFamily="18" charset="0"/>
                          <a:ea typeface="Arial" pitchFamily="34" charset="-122"/>
                          <a:cs typeface="Arial" pitchFamily="34" charset="-120"/>
                        </a:rPr>
                        <m:t>𝑪𝑪</m:t>
                      </m:r>
                    </m:oMath>
                  </a14:m>
                  <a:r>
                    <a:rPr lang="en-US" sz="1875" b="1" dirty="0">
                      <a:solidFill>
                        <a:srgbClr val="1A1A1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 ↑ </a:t>
                  </a:r>
                  <a:r>
                    <a:rPr lang="en-US" sz="1875" dirty="0">
                      <a:solidFill>
                        <a:srgbClr val="1A1A1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rPr>
                    <a:t>: linear dependence on the clean ground truth</a:t>
                  </a:r>
                  <a:endParaRPr lang="en-US" sz="1875" dirty="0"/>
                </a:p>
              </p:txBody>
            </p:sp>
          </mc:Choice>
          <mc:Fallback xmlns="">
            <p:sp>
              <p:nvSpPr>
                <p:cNvPr id="67" name="Text 24">
                  <a:extLst>
                    <a:ext uri="{FF2B5EF4-FFF2-40B4-BE49-F238E27FC236}">
                      <a16:creationId xmlns:a16="http://schemas.microsoft.com/office/drawing/2014/main" id="{9F771E6F-28CD-44AE-5A33-9F3DC6F3A8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374" y="8756151"/>
                  <a:ext cx="9834771" cy="342900"/>
                </a:xfrm>
                <a:prstGeom prst="rect">
                  <a:avLst/>
                </a:prstGeom>
                <a:blipFill>
                  <a:blip r:embed="rId13"/>
                  <a:stretch>
                    <a:fillRect l="-898" t="-10976"/>
                  </a:stretch>
                </a:blipFill>
                <a:ln/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0" name="Shape 9">
            <a:extLst>
              <a:ext uri="{FF2B5EF4-FFF2-40B4-BE49-F238E27FC236}">
                <a16:creationId xmlns:a16="http://schemas.microsoft.com/office/drawing/2014/main" id="{662667DF-D4B7-A53A-CB52-628AD1643D06}"/>
              </a:ext>
            </a:extLst>
          </p:cNvPr>
          <p:cNvSpPr/>
          <p:nvPr/>
        </p:nvSpPr>
        <p:spPr>
          <a:xfrm>
            <a:off x="819150" y="13779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0C7810-B323-236D-86D1-E956EC928823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56" name="Shape 9">
              <a:extLst>
                <a:ext uri="{FF2B5EF4-FFF2-40B4-BE49-F238E27FC236}">
                  <a16:creationId xmlns:a16="http://schemas.microsoft.com/office/drawing/2014/main" id="{DECED002-3A90-4E81-6844-558E4F5C0D39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7" name="Text 10">
              <a:extLst>
                <a:ext uri="{FF2B5EF4-FFF2-40B4-BE49-F238E27FC236}">
                  <a16:creationId xmlns:a16="http://schemas.microsoft.com/office/drawing/2014/main" id="{1D995BBE-E94E-5AD2-C2D0-A4D27D1B8B53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58" name="Shape 11">
              <a:extLst>
                <a:ext uri="{FF2B5EF4-FFF2-40B4-BE49-F238E27FC236}">
                  <a16:creationId xmlns:a16="http://schemas.microsoft.com/office/drawing/2014/main" id="{0D4DEC1E-FC5C-3119-E503-C46C6AF5DA91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60" name="Text 12">
              <a:extLst>
                <a:ext uri="{FF2B5EF4-FFF2-40B4-BE49-F238E27FC236}">
                  <a16:creationId xmlns:a16="http://schemas.microsoft.com/office/drawing/2014/main" id="{093F49B3-A9EC-3CE2-827E-7BEE729E00BB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62" name="Shape 13">
              <a:extLst>
                <a:ext uri="{FF2B5EF4-FFF2-40B4-BE49-F238E27FC236}">
                  <a16:creationId xmlns:a16="http://schemas.microsoft.com/office/drawing/2014/main" id="{9EE0843C-42B7-7F84-82C8-B5B16E9902D9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4" name="Text 14">
              <a:extLst>
                <a:ext uri="{FF2B5EF4-FFF2-40B4-BE49-F238E27FC236}">
                  <a16:creationId xmlns:a16="http://schemas.microsoft.com/office/drawing/2014/main" id="{3119281C-1764-B4F0-E7FF-8ACBBD1A1171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66" name="Shape 15">
              <a:extLst>
                <a:ext uri="{FF2B5EF4-FFF2-40B4-BE49-F238E27FC236}">
                  <a16:creationId xmlns:a16="http://schemas.microsoft.com/office/drawing/2014/main" id="{82066EBD-FD00-D2F9-B532-9BC9D89F0BE2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9" name="Text 16">
              <a:extLst>
                <a:ext uri="{FF2B5EF4-FFF2-40B4-BE49-F238E27FC236}">
                  <a16:creationId xmlns:a16="http://schemas.microsoft.com/office/drawing/2014/main" id="{BB3DB81D-08B7-986C-15B0-DCA81FD8C5D3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13</a:t>
              </a: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7" name="Shape 5"/>
          <p:cNvSpPr/>
          <p:nvPr/>
        </p:nvSpPr>
        <p:spPr>
          <a:xfrm>
            <a:off x="6206629" y="0"/>
            <a:ext cx="1162348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8505429" y="4414838"/>
            <a:ext cx="1404858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kern="0" spc="75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5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5275759" y="4916488"/>
            <a:ext cx="8510022" cy="831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 and Discussion</a:t>
            </a:r>
            <a:endParaRPr lang="en-US" sz="5400" dirty="0"/>
          </a:p>
        </p:txBody>
      </p:sp>
      <p:sp>
        <p:nvSpPr>
          <p:cNvPr id="12" name="Shape 10"/>
          <p:cNvSpPr/>
          <p:nvPr/>
        </p:nvSpPr>
        <p:spPr>
          <a:xfrm>
            <a:off x="7524750" y="5881688"/>
            <a:ext cx="3238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0A25A06-2085-48B9-34E3-9DE05107A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2990EFD-BD7A-B023-934A-86795C9687BA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3" name="Shape 9">
              <a:extLst>
                <a:ext uri="{FF2B5EF4-FFF2-40B4-BE49-F238E27FC236}">
                  <a16:creationId xmlns:a16="http://schemas.microsoft.com/office/drawing/2014/main" id="{5EA85468-9EB8-62CD-156A-3FA6A3C4753F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2BCEE855-CA17-674F-8A1E-5C9BD867B92D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5" name="Shape 11">
              <a:extLst>
                <a:ext uri="{FF2B5EF4-FFF2-40B4-BE49-F238E27FC236}">
                  <a16:creationId xmlns:a16="http://schemas.microsoft.com/office/drawing/2014/main" id="{D9971599-359A-BED0-91DF-267CAB19EFEA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26" name="Text 12">
              <a:extLst>
                <a:ext uri="{FF2B5EF4-FFF2-40B4-BE49-F238E27FC236}">
                  <a16:creationId xmlns:a16="http://schemas.microsoft.com/office/drawing/2014/main" id="{58490E43-08AB-D876-727B-942D75622F76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27" name="Shape 13">
              <a:extLst>
                <a:ext uri="{FF2B5EF4-FFF2-40B4-BE49-F238E27FC236}">
                  <a16:creationId xmlns:a16="http://schemas.microsoft.com/office/drawing/2014/main" id="{32A3C04C-A283-C9A9-4A4C-FFC67644B297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Text 14">
              <a:extLst>
                <a:ext uri="{FF2B5EF4-FFF2-40B4-BE49-F238E27FC236}">
                  <a16:creationId xmlns:a16="http://schemas.microsoft.com/office/drawing/2014/main" id="{1893582D-6C47-E509-48FE-6A70347FAB58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13CCD8DA-FA3D-A683-B928-589E099F1B2C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0" name="Text 16">
              <a:extLst>
                <a:ext uri="{FF2B5EF4-FFF2-40B4-BE49-F238E27FC236}">
                  <a16:creationId xmlns:a16="http://schemas.microsoft.com/office/drawing/2014/main" id="{7926FDB5-A63A-1EEF-E9A5-D7097A49DECD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14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7" name="Shape 5"/>
          <p:cNvSpPr/>
          <p:nvPr/>
        </p:nvSpPr>
        <p:spPr>
          <a:xfrm>
            <a:off x="6206629" y="0"/>
            <a:ext cx="1162348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Results: Performance comparison on EEGdenoiseNet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7C1890B-AB72-8562-C191-0675C604A264}"/>
              </a:ext>
            </a:extLst>
          </p:cNvPr>
          <p:cNvGrpSpPr/>
          <p:nvPr/>
        </p:nvGrpSpPr>
        <p:grpSpPr>
          <a:xfrm>
            <a:off x="699355" y="1633476"/>
            <a:ext cx="11638572" cy="6427295"/>
            <a:chOff x="666750" y="1482725"/>
            <a:chExt cx="10280611" cy="5702896"/>
          </a:xfrm>
        </p:grpSpPr>
        <p:sp>
          <p:nvSpPr>
            <p:cNvPr id="12" name="Text 10"/>
            <p:cNvSpPr/>
            <p:nvPr/>
          </p:nvSpPr>
          <p:spPr>
            <a:xfrm>
              <a:off x="666750" y="1482725"/>
              <a:ext cx="10280611" cy="2857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725" kern="0" spc="75" dirty="0">
                  <a:solidFill>
                    <a:srgbClr val="2A2A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TABLE II - EOG ARTEFACT REMOVAL METHODS</a:t>
              </a:r>
              <a:endParaRPr lang="en-US" sz="1725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666750" y="2416770"/>
              <a:ext cx="9346010" cy="9525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4" name="Shape 12"/>
            <p:cNvSpPr/>
            <p:nvPr/>
          </p:nvSpPr>
          <p:spPr>
            <a:xfrm>
              <a:off x="666750" y="1825625"/>
              <a:ext cx="9346010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5" name="Text 13"/>
            <p:cNvSpPr/>
            <p:nvPr/>
          </p:nvSpPr>
          <p:spPr>
            <a:xfrm>
              <a:off x="723900" y="1958975"/>
              <a:ext cx="2901395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Method</a:t>
              </a:r>
              <a:endParaRPr lang="en-US" sz="2025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3196679" y="1958975"/>
              <a:ext cx="1813372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SNR (dB)</a:t>
              </a:r>
              <a:endParaRPr lang="en-US" sz="2025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4845199" y="1958975"/>
              <a:ext cx="1813372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RRMSE</a:t>
              </a:r>
              <a:r>
                <a:rPr lang="en-US" sz="1688" b="1" baseline="-400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</a:t>
              </a:r>
              <a:endParaRPr lang="en-US" sz="2025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493718" y="1958975"/>
              <a:ext cx="1813372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RRMSE</a:t>
              </a:r>
              <a:r>
                <a:rPr lang="en-US" sz="1688" b="1" baseline="-400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</a:t>
              </a:r>
              <a:endParaRPr lang="en-US" sz="2025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8057789" y="1958975"/>
              <a:ext cx="1813372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CC</a:t>
              </a:r>
              <a:endParaRPr lang="en-US" sz="2025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723900" y="2518370"/>
              <a:ext cx="2901395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EMD–CCA [6]</a:t>
              </a:r>
              <a:endParaRPr lang="en-US" sz="2025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3196679" y="251837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0.6312</a:t>
              </a:r>
              <a:endParaRPr lang="en-US" sz="2025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4845199" y="251837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0.7790</a:t>
              </a:r>
              <a:endParaRPr lang="en-US" sz="2025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6493718" y="251837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0.8132</a:t>
              </a:r>
              <a:endParaRPr lang="en-US" sz="2025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8142238" y="251837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0.7941</a:t>
              </a:r>
              <a:endParaRPr lang="en-US" sz="2025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723900" y="3007321"/>
              <a:ext cx="2901395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NovelCNN [12]</a:t>
              </a:r>
              <a:endParaRPr lang="en-US" sz="2025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3196679" y="300732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11.4271</a:t>
              </a:r>
              <a:endParaRPr lang="en-US" sz="2025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4845199" y="300732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0.3411</a:t>
              </a:r>
              <a:endParaRPr lang="en-US" sz="2025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6493718" y="300732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0.3825</a:t>
              </a:r>
              <a:endParaRPr lang="en-US" sz="2025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8142238" y="300732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0.9102</a:t>
              </a:r>
              <a:endParaRPr lang="en-US" sz="2025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723900" y="3496270"/>
              <a:ext cx="2901395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FCNN [10]</a:t>
              </a:r>
              <a:endParaRPr lang="en-US" sz="2025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3196679" y="349627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10.3473</a:t>
              </a:r>
              <a:endParaRPr lang="en-US" sz="2025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4845199" y="349627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0.3515</a:t>
              </a:r>
              <a:endParaRPr lang="en-US" sz="2025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6493718" y="349627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0.3972</a:t>
              </a:r>
              <a:endParaRPr lang="en-US" sz="2025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8142238" y="349627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0.9120</a:t>
              </a:r>
              <a:endParaRPr lang="en-US" sz="2025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723900" y="3985220"/>
              <a:ext cx="2901395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GCTNet [11]</a:t>
              </a:r>
              <a:endParaRPr lang="en-US" sz="2025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3196679" y="398522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13.6922</a:t>
              </a:r>
              <a:endParaRPr lang="en-US" sz="2025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4845199" y="398522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0.2621</a:t>
              </a:r>
              <a:endParaRPr lang="en-US" sz="2025" dirty="0"/>
            </a:p>
          </p:txBody>
        </p:sp>
        <p:sp>
          <p:nvSpPr>
            <p:cNvPr id="38" name="Text 36"/>
            <p:cNvSpPr/>
            <p:nvPr/>
          </p:nvSpPr>
          <p:spPr>
            <a:xfrm>
              <a:off x="6493718" y="398522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0.3076</a:t>
              </a:r>
              <a:endParaRPr lang="en-US" sz="2025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8142238" y="398522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0.9480</a:t>
              </a:r>
              <a:endParaRPr lang="en-US" sz="2025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723900" y="4474171"/>
              <a:ext cx="2901395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ResCNN [8]</a:t>
              </a:r>
              <a:endParaRPr lang="en-US" sz="2025" dirty="0"/>
            </a:p>
          </p:txBody>
        </p:sp>
        <p:sp>
          <p:nvSpPr>
            <p:cNvPr id="41" name="Text 39"/>
            <p:cNvSpPr/>
            <p:nvPr/>
          </p:nvSpPr>
          <p:spPr>
            <a:xfrm>
              <a:off x="3196679" y="447417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12.0256</a:t>
              </a:r>
              <a:endParaRPr lang="en-US" sz="2025" dirty="0"/>
            </a:p>
          </p:txBody>
        </p:sp>
        <p:sp>
          <p:nvSpPr>
            <p:cNvPr id="42" name="Text 40"/>
            <p:cNvSpPr/>
            <p:nvPr/>
          </p:nvSpPr>
          <p:spPr>
            <a:xfrm>
              <a:off x="4845199" y="447417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0.3001</a:t>
              </a:r>
              <a:endParaRPr lang="en-US" sz="2025" dirty="0"/>
            </a:p>
          </p:txBody>
        </p:sp>
        <p:sp>
          <p:nvSpPr>
            <p:cNvPr id="43" name="Text 41"/>
            <p:cNvSpPr/>
            <p:nvPr/>
          </p:nvSpPr>
          <p:spPr>
            <a:xfrm>
              <a:off x="6493718" y="447417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0.3518</a:t>
              </a:r>
              <a:endParaRPr lang="en-US" sz="2025" dirty="0"/>
            </a:p>
          </p:txBody>
        </p:sp>
        <p:sp>
          <p:nvSpPr>
            <p:cNvPr id="44" name="Text 42"/>
            <p:cNvSpPr/>
            <p:nvPr/>
          </p:nvSpPr>
          <p:spPr>
            <a:xfrm>
              <a:off x="8142238" y="447417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0.9261</a:t>
              </a:r>
              <a:endParaRPr lang="en-US" sz="2025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723900" y="4963120"/>
              <a:ext cx="2901395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DuoCL [13]</a:t>
              </a:r>
              <a:endParaRPr lang="en-US" sz="2025" dirty="0"/>
            </a:p>
          </p:txBody>
        </p:sp>
        <p:sp>
          <p:nvSpPr>
            <p:cNvPr id="46" name="Text 44"/>
            <p:cNvSpPr/>
            <p:nvPr/>
          </p:nvSpPr>
          <p:spPr>
            <a:xfrm>
              <a:off x="3196679" y="496312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12.1101</a:t>
              </a:r>
              <a:endParaRPr lang="en-US" sz="2025" dirty="0"/>
            </a:p>
          </p:txBody>
        </p:sp>
        <p:sp>
          <p:nvSpPr>
            <p:cNvPr id="47" name="Text 45"/>
            <p:cNvSpPr/>
            <p:nvPr/>
          </p:nvSpPr>
          <p:spPr>
            <a:xfrm>
              <a:off x="4845199" y="496312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0.3162</a:t>
              </a:r>
              <a:endParaRPr lang="en-US" sz="2025" dirty="0"/>
            </a:p>
          </p:txBody>
        </p:sp>
        <p:sp>
          <p:nvSpPr>
            <p:cNvPr id="48" name="Text 46"/>
            <p:cNvSpPr/>
            <p:nvPr/>
          </p:nvSpPr>
          <p:spPr>
            <a:xfrm>
              <a:off x="6493718" y="496312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0.3272</a:t>
              </a:r>
              <a:endParaRPr lang="en-US" sz="2025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8142238" y="4963120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0.9092</a:t>
              </a:r>
              <a:endParaRPr lang="en-US" sz="2025" dirty="0"/>
            </a:p>
          </p:txBody>
        </p:sp>
        <p:sp>
          <p:nvSpPr>
            <p:cNvPr id="50" name="Text 48"/>
            <p:cNvSpPr/>
            <p:nvPr/>
          </p:nvSpPr>
          <p:spPr>
            <a:xfrm>
              <a:off x="723900" y="5452071"/>
              <a:ext cx="2901395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EEGDnet [9]</a:t>
              </a:r>
              <a:endParaRPr lang="en-US" sz="2025" dirty="0"/>
            </a:p>
          </p:txBody>
        </p:sp>
        <p:sp>
          <p:nvSpPr>
            <p:cNvPr id="51" name="Text 49"/>
            <p:cNvSpPr/>
            <p:nvPr/>
          </p:nvSpPr>
          <p:spPr>
            <a:xfrm>
              <a:off x="3196679" y="545207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11.1535</a:t>
              </a:r>
              <a:endParaRPr lang="en-US" sz="2025" dirty="0"/>
            </a:p>
          </p:txBody>
        </p:sp>
        <p:sp>
          <p:nvSpPr>
            <p:cNvPr id="52" name="Text 50"/>
            <p:cNvSpPr/>
            <p:nvPr/>
          </p:nvSpPr>
          <p:spPr>
            <a:xfrm>
              <a:off x="4845199" y="545207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0.3017</a:t>
              </a:r>
              <a:endParaRPr lang="en-US" sz="2025" dirty="0"/>
            </a:p>
          </p:txBody>
        </p:sp>
        <p:sp>
          <p:nvSpPr>
            <p:cNvPr id="53" name="Text 51"/>
            <p:cNvSpPr/>
            <p:nvPr/>
          </p:nvSpPr>
          <p:spPr>
            <a:xfrm>
              <a:off x="6493718" y="545207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0.3145</a:t>
              </a:r>
              <a:endParaRPr lang="en-US" sz="2025" dirty="0"/>
            </a:p>
          </p:txBody>
        </p:sp>
        <p:sp>
          <p:nvSpPr>
            <p:cNvPr id="54" name="Text 52"/>
            <p:cNvSpPr/>
            <p:nvPr/>
          </p:nvSpPr>
          <p:spPr>
            <a:xfrm>
              <a:off x="8142238" y="545207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0.9433</a:t>
              </a:r>
              <a:endParaRPr lang="en-US" sz="2025" dirty="0"/>
            </a:p>
          </p:txBody>
        </p:sp>
        <p:sp>
          <p:nvSpPr>
            <p:cNvPr id="56" name="Text 54"/>
            <p:cNvSpPr/>
            <p:nvPr/>
          </p:nvSpPr>
          <p:spPr>
            <a:xfrm>
              <a:off x="723900" y="5941021"/>
              <a:ext cx="2901395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SimpleCNN [10]</a:t>
              </a:r>
              <a:endParaRPr lang="en-US" sz="2025" dirty="0"/>
            </a:p>
          </p:txBody>
        </p:sp>
        <p:sp>
          <p:nvSpPr>
            <p:cNvPr id="57" name="Text 55"/>
            <p:cNvSpPr/>
            <p:nvPr/>
          </p:nvSpPr>
          <p:spPr>
            <a:xfrm>
              <a:off x="3196679" y="594102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11.9341</a:t>
              </a:r>
              <a:endParaRPr lang="en-US" sz="2025" dirty="0"/>
            </a:p>
          </p:txBody>
        </p:sp>
        <p:sp>
          <p:nvSpPr>
            <p:cNvPr id="58" name="Text 56"/>
            <p:cNvSpPr/>
            <p:nvPr/>
          </p:nvSpPr>
          <p:spPr>
            <a:xfrm>
              <a:off x="4845199" y="594102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0.2976</a:t>
              </a:r>
              <a:endParaRPr lang="en-US" sz="2025" dirty="0"/>
            </a:p>
          </p:txBody>
        </p:sp>
        <p:sp>
          <p:nvSpPr>
            <p:cNvPr id="59" name="Text 57"/>
            <p:cNvSpPr/>
            <p:nvPr/>
          </p:nvSpPr>
          <p:spPr>
            <a:xfrm>
              <a:off x="6493718" y="594102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0.3045</a:t>
              </a:r>
              <a:endParaRPr lang="en-US" sz="2025" dirty="0"/>
            </a:p>
          </p:txBody>
        </p:sp>
        <p:sp>
          <p:nvSpPr>
            <p:cNvPr id="60" name="Text 58"/>
            <p:cNvSpPr/>
            <p:nvPr/>
          </p:nvSpPr>
          <p:spPr>
            <a:xfrm>
              <a:off x="8142238" y="5941021"/>
              <a:ext cx="1813372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0.9341</a:t>
              </a:r>
              <a:endParaRPr lang="en-US" sz="2025" dirty="0"/>
            </a:p>
          </p:txBody>
        </p:sp>
        <p:sp>
          <p:nvSpPr>
            <p:cNvPr id="61" name="Shape 59"/>
            <p:cNvSpPr/>
            <p:nvPr/>
          </p:nvSpPr>
          <p:spPr>
            <a:xfrm>
              <a:off x="666750" y="7166571"/>
              <a:ext cx="9346010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2" name="Text 60"/>
            <p:cNvSpPr/>
            <p:nvPr/>
          </p:nvSpPr>
          <p:spPr>
            <a:xfrm>
              <a:off x="723900" y="6455371"/>
              <a:ext cx="2716760" cy="635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MWC-GAN (proposed)</a:t>
              </a:r>
              <a:endParaRPr lang="en-US" sz="2025" dirty="0"/>
            </a:p>
          </p:txBody>
        </p:sp>
        <p:sp>
          <p:nvSpPr>
            <p:cNvPr id="63" name="Text 61"/>
            <p:cNvSpPr/>
            <p:nvPr/>
          </p:nvSpPr>
          <p:spPr>
            <a:xfrm>
              <a:off x="3285331" y="6455371"/>
              <a:ext cx="1724720" cy="635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13.9652</a:t>
              </a:r>
              <a:endParaRPr lang="en-US" sz="2025" dirty="0"/>
            </a:p>
          </p:txBody>
        </p:sp>
        <p:sp>
          <p:nvSpPr>
            <p:cNvPr id="64" name="Text 62"/>
            <p:cNvSpPr/>
            <p:nvPr/>
          </p:nvSpPr>
          <p:spPr>
            <a:xfrm>
              <a:off x="4933851" y="6455371"/>
              <a:ext cx="1724720" cy="635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0.2599</a:t>
              </a:r>
              <a:endParaRPr lang="en-US" sz="2025" dirty="0"/>
            </a:p>
          </p:txBody>
        </p:sp>
        <p:sp>
          <p:nvSpPr>
            <p:cNvPr id="65" name="Text 63"/>
            <p:cNvSpPr/>
            <p:nvPr/>
          </p:nvSpPr>
          <p:spPr>
            <a:xfrm>
              <a:off x="6582370" y="6455371"/>
              <a:ext cx="1724720" cy="635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0.2832</a:t>
              </a:r>
              <a:endParaRPr lang="en-US" sz="2025" dirty="0"/>
            </a:p>
          </p:txBody>
        </p:sp>
        <p:sp>
          <p:nvSpPr>
            <p:cNvPr id="66" name="Text 64"/>
            <p:cNvSpPr/>
            <p:nvPr/>
          </p:nvSpPr>
          <p:spPr>
            <a:xfrm>
              <a:off x="8230890" y="6455371"/>
              <a:ext cx="1724720" cy="635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0.9434</a:t>
              </a:r>
              <a:endParaRPr lang="en-US" sz="2025" dirty="0"/>
            </a:p>
          </p:txBody>
        </p:sp>
      </p:grpSp>
      <p:pic>
        <p:nvPicPr>
          <p:cNvPr id="93" name="Picture 92">
            <a:extLst>
              <a:ext uri="{FF2B5EF4-FFF2-40B4-BE49-F238E27FC236}">
                <a16:creationId xmlns:a16="http://schemas.microsoft.com/office/drawing/2014/main" id="{831AACBA-E1C7-9CE9-2540-EEC075F706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22"/>
          <a:stretch>
            <a:fillRect/>
          </a:stretch>
        </p:blipFill>
        <p:spPr>
          <a:xfrm>
            <a:off x="15766920" y="444500"/>
            <a:ext cx="2521080" cy="806450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0262E1CC-C5B8-40CF-2682-087E6A7B023F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69" name="Shape 9">
              <a:extLst>
                <a:ext uri="{FF2B5EF4-FFF2-40B4-BE49-F238E27FC236}">
                  <a16:creationId xmlns:a16="http://schemas.microsoft.com/office/drawing/2014/main" id="{77D4D12C-84C4-EE1F-C9C6-5AF43A255D69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70" name="Text 10">
              <a:extLst>
                <a:ext uri="{FF2B5EF4-FFF2-40B4-BE49-F238E27FC236}">
                  <a16:creationId xmlns:a16="http://schemas.microsoft.com/office/drawing/2014/main" id="{30ED7416-4901-6CDE-5657-6FFCDAD776D1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71" name="Shape 11">
              <a:extLst>
                <a:ext uri="{FF2B5EF4-FFF2-40B4-BE49-F238E27FC236}">
                  <a16:creationId xmlns:a16="http://schemas.microsoft.com/office/drawing/2014/main" id="{8BF43CBB-75E7-2949-49DF-27FCEBDECF83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72" name="Text 12">
              <a:extLst>
                <a:ext uri="{FF2B5EF4-FFF2-40B4-BE49-F238E27FC236}">
                  <a16:creationId xmlns:a16="http://schemas.microsoft.com/office/drawing/2014/main" id="{941239CB-21B2-C06E-C475-D8BD423C69DF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73" name="Shape 13">
              <a:extLst>
                <a:ext uri="{FF2B5EF4-FFF2-40B4-BE49-F238E27FC236}">
                  <a16:creationId xmlns:a16="http://schemas.microsoft.com/office/drawing/2014/main" id="{D51DAC68-D5F4-71DA-8A20-811D6E8C1D04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74" name="Text 14">
              <a:extLst>
                <a:ext uri="{FF2B5EF4-FFF2-40B4-BE49-F238E27FC236}">
                  <a16:creationId xmlns:a16="http://schemas.microsoft.com/office/drawing/2014/main" id="{893CACE8-57FC-3B21-BAEB-59FC5B1F0150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75" name="Shape 15">
              <a:extLst>
                <a:ext uri="{FF2B5EF4-FFF2-40B4-BE49-F238E27FC236}">
                  <a16:creationId xmlns:a16="http://schemas.microsoft.com/office/drawing/2014/main" id="{3DA4AB24-840A-8BFB-1638-71CB725A13B8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76" name="Text 16">
              <a:extLst>
                <a:ext uri="{FF2B5EF4-FFF2-40B4-BE49-F238E27FC236}">
                  <a16:creationId xmlns:a16="http://schemas.microsoft.com/office/drawing/2014/main" id="{8FCB91D8-F260-6FDF-3032-ED8C5A8F0E67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15 / 21</a:t>
              </a:r>
              <a:endParaRPr lang="en-US" sz="150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07A842C-AB49-AE25-41F3-B2D5FA64CD9F}"/>
              </a:ext>
            </a:extLst>
          </p:cNvPr>
          <p:cNvGrpSpPr/>
          <p:nvPr/>
        </p:nvGrpSpPr>
        <p:grpSpPr>
          <a:xfrm>
            <a:off x="11847883" y="4282088"/>
            <a:ext cx="6322007" cy="2229117"/>
            <a:chOff x="9750902" y="3712468"/>
            <a:chExt cx="8638451" cy="2906911"/>
          </a:xfrm>
        </p:grpSpPr>
        <p:sp>
          <p:nvSpPr>
            <p:cNvPr id="77" name="Text 20">
              <a:extLst>
                <a:ext uri="{FF2B5EF4-FFF2-40B4-BE49-F238E27FC236}">
                  <a16:creationId xmlns:a16="http://schemas.microsoft.com/office/drawing/2014/main" id="{521C2CED-AAC9-DC7A-571C-3CF5BA224712}"/>
                </a:ext>
              </a:extLst>
            </p:cNvPr>
            <p:cNvSpPr/>
            <p:nvPr/>
          </p:nvSpPr>
          <p:spPr>
            <a:xfrm>
              <a:off x="9939140" y="3712468"/>
              <a:ext cx="8450213" cy="3111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875" kern="0" spc="75" dirty="0">
                  <a:solidFill>
                    <a:srgbClr val="2A2A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RESULTS ON EEGDENOISENET</a:t>
              </a:r>
              <a:endParaRPr lang="en-US" sz="1875" dirty="0"/>
            </a:p>
          </p:txBody>
        </p:sp>
        <p:sp>
          <p:nvSpPr>
            <p:cNvPr id="78" name="Shape 21">
              <a:extLst>
                <a:ext uri="{FF2B5EF4-FFF2-40B4-BE49-F238E27FC236}">
                  <a16:creationId xmlns:a16="http://schemas.microsoft.com/office/drawing/2014/main" id="{814F02A3-FA68-B62A-9A97-38FAA5479CA1}"/>
                </a:ext>
              </a:extLst>
            </p:cNvPr>
            <p:cNvSpPr/>
            <p:nvPr/>
          </p:nvSpPr>
          <p:spPr>
            <a:xfrm>
              <a:off x="9939140" y="5292924"/>
              <a:ext cx="37647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79" name="Shape 22">
              <a:extLst>
                <a:ext uri="{FF2B5EF4-FFF2-40B4-BE49-F238E27FC236}">
                  <a16:creationId xmlns:a16="http://schemas.microsoft.com/office/drawing/2014/main" id="{A4443EAE-21DF-0C78-9270-F80254851FE4}"/>
                </a:ext>
              </a:extLst>
            </p:cNvPr>
            <p:cNvSpPr/>
            <p:nvPr/>
          </p:nvSpPr>
          <p:spPr>
            <a:xfrm>
              <a:off x="9939140" y="4156968"/>
              <a:ext cx="37647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80" name="Text 23">
              <a:extLst>
                <a:ext uri="{FF2B5EF4-FFF2-40B4-BE49-F238E27FC236}">
                  <a16:creationId xmlns:a16="http://schemas.microsoft.com/office/drawing/2014/main" id="{8B74C059-0C2E-4F44-B35E-0EAE3B6B9B02}"/>
                </a:ext>
              </a:extLst>
            </p:cNvPr>
            <p:cNvSpPr/>
            <p:nvPr/>
          </p:nvSpPr>
          <p:spPr>
            <a:xfrm>
              <a:off x="9750902" y="4347468"/>
              <a:ext cx="4141232" cy="520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85000" lnSpcReduction="20000"/>
            </a:bodyPr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13.97</a:t>
              </a:r>
              <a:endParaRPr lang="en-US" sz="3300" dirty="0"/>
            </a:p>
          </p:txBody>
        </p:sp>
        <p:sp>
          <p:nvSpPr>
            <p:cNvPr id="81" name="Text 24">
              <a:extLst>
                <a:ext uri="{FF2B5EF4-FFF2-40B4-BE49-F238E27FC236}">
                  <a16:creationId xmlns:a16="http://schemas.microsoft.com/office/drawing/2014/main" id="{0A481CF0-97BA-7540-CCBB-F4BE6F45C249}"/>
                </a:ext>
              </a:extLst>
            </p:cNvPr>
            <p:cNvSpPr/>
            <p:nvPr/>
          </p:nvSpPr>
          <p:spPr>
            <a:xfrm>
              <a:off x="9750902" y="4830068"/>
              <a:ext cx="4141232" cy="2857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ctr">
                <a:buNone/>
              </a:pPr>
              <a:r>
                <a:rPr lang="en-US" sz="1725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dB SNR - best overall</a:t>
              </a:r>
              <a:endParaRPr lang="en-US" sz="1725" dirty="0"/>
            </a:p>
          </p:txBody>
        </p:sp>
        <p:sp>
          <p:nvSpPr>
            <p:cNvPr id="82" name="Shape 25">
              <a:extLst>
                <a:ext uri="{FF2B5EF4-FFF2-40B4-BE49-F238E27FC236}">
                  <a16:creationId xmlns:a16="http://schemas.microsoft.com/office/drawing/2014/main" id="{1F39E89B-AA67-03B1-3252-0E69CA6C8C9E}"/>
                </a:ext>
              </a:extLst>
            </p:cNvPr>
            <p:cNvSpPr/>
            <p:nvPr/>
          </p:nvSpPr>
          <p:spPr>
            <a:xfrm>
              <a:off x="13856296" y="5292924"/>
              <a:ext cx="37648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83" name="Shape 26">
              <a:extLst>
                <a:ext uri="{FF2B5EF4-FFF2-40B4-BE49-F238E27FC236}">
                  <a16:creationId xmlns:a16="http://schemas.microsoft.com/office/drawing/2014/main" id="{D90A324F-B264-F5EA-4803-02B0CEB23C0C}"/>
                </a:ext>
              </a:extLst>
            </p:cNvPr>
            <p:cNvSpPr/>
            <p:nvPr/>
          </p:nvSpPr>
          <p:spPr>
            <a:xfrm>
              <a:off x="13856296" y="4156968"/>
              <a:ext cx="37648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84" name="Text 27">
              <a:extLst>
                <a:ext uri="{FF2B5EF4-FFF2-40B4-BE49-F238E27FC236}">
                  <a16:creationId xmlns:a16="http://schemas.microsoft.com/office/drawing/2014/main" id="{F45A1090-26CB-9D6C-EC21-504D15FEA0C6}"/>
                </a:ext>
              </a:extLst>
            </p:cNvPr>
            <p:cNvSpPr/>
            <p:nvPr/>
          </p:nvSpPr>
          <p:spPr>
            <a:xfrm>
              <a:off x="13668053" y="4347468"/>
              <a:ext cx="4141341" cy="520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85000" lnSpcReduction="20000"/>
            </a:bodyPr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0.2599</a:t>
              </a:r>
              <a:endParaRPr lang="en-US" sz="3300" dirty="0"/>
            </a:p>
          </p:txBody>
        </p:sp>
        <p:sp>
          <p:nvSpPr>
            <p:cNvPr id="85" name="Text 28">
              <a:extLst>
                <a:ext uri="{FF2B5EF4-FFF2-40B4-BE49-F238E27FC236}">
                  <a16:creationId xmlns:a16="http://schemas.microsoft.com/office/drawing/2014/main" id="{26B588A1-E3D9-2288-C65A-F7272B7C69FF}"/>
                </a:ext>
              </a:extLst>
            </p:cNvPr>
            <p:cNvSpPr/>
            <p:nvPr/>
          </p:nvSpPr>
          <p:spPr>
            <a:xfrm>
              <a:off x="13668053" y="4830068"/>
              <a:ext cx="4141341" cy="32950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725" dirty="0" err="1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RRMSE</a:t>
              </a:r>
              <a:r>
                <a:rPr lang="en-US" sz="1438" baseline="-40000" dirty="0" err="1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</a:t>
              </a:r>
              <a:r>
                <a:rPr lang="en-US" sz="1438" baseline="-4000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sz="1725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- lowest</a:t>
              </a:r>
              <a:endParaRPr lang="en-US" sz="1725" dirty="0"/>
            </a:p>
          </p:txBody>
        </p:sp>
        <p:sp>
          <p:nvSpPr>
            <p:cNvPr id="86" name="Shape 29">
              <a:extLst>
                <a:ext uri="{FF2B5EF4-FFF2-40B4-BE49-F238E27FC236}">
                  <a16:creationId xmlns:a16="http://schemas.microsoft.com/office/drawing/2014/main" id="{0ABB9079-2D2C-EB85-D4B1-B2B12E012FE9}"/>
                </a:ext>
              </a:extLst>
            </p:cNvPr>
            <p:cNvSpPr/>
            <p:nvPr/>
          </p:nvSpPr>
          <p:spPr>
            <a:xfrm>
              <a:off x="9939140" y="6600329"/>
              <a:ext cx="37647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87" name="Shape 30">
              <a:extLst>
                <a:ext uri="{FF2B5EF4-FFF2-40B4-BE49-F238E27FC236}">
                  <a16:creationId xmlns:a16="http://schemas.microsoft.com/office/drawing/2014/main" id="{CF269C5D-6126-7E20-CEAA-C35AB0C005A8}"/>
                </a:ext>
              </a:extLst>
            </p:cNvPr>
            <p:cNvSpPr/>
            <p:nvPr/>
          </p:nvSpPr>
          <p:spPr>
            <a:xfrm>
              <a:off x="9939140" y="5464373"/>
              <a:ext cx="37647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88" name="Text 31">
              <a:extLst>
                <a:ext uri="{FF2B5EF4-FFF2-40B4-BE49-F238E27FC236}">
                  <a16:creationId xmlns:a16="http://schemas.microsoft.com/office/drawing/2014/main" id="{6FAD3C21-3267-0C11-2207-A4ADC5CC3CD5}"/>
                </a:ext>
              </a:extLst>
            </p:cNvPr>
            <p:cNvSpPr/>
            <p:nvPr/>
          </p:nvSpPr>
          <p:spPr>
            <a:xfrm>
              <a:off x="9750902" y="5654873"/>
              <a:ext cx="4141232" cy="520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85000" lnSpcReduction="20000"/>
            </a:bodyPr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0.2832</a:t>
              </a:r>
              <a:endParaRPr lang="en-US" sz="3300" dirty="0"/>
            </a:p>
          </p:txBody>
        </p:sp>
        <p:sp>
          <p:nvSpPr>
            <p:cNvPr id="89" name="Text 32">
              <a:extLst>
                <a:ext uri="{FF2B5EF4-FFF2-40B4-BE49-F238E27FC236}">
                  <a16:creationId xmlns:a16="http://schemas.microsoft.com/office/drawing/2014/main" id="{15142690-8F71-C486-151C-41E41D23C59A}"/>
                </a:ext>
              </a:extLst>
            </p:cNvPr>
            <p:cNvSpPr/>
            <p:nvPr/>
          </p:nvSpPr>
          <p:spPr>
            <a:xfrm>
              <a:off x="9750902" y="6137474"/>
              <a:ext cx="4141232" cy="32950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725" dirty="0" err="1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RRMSE</a:t>
              </a:r>
              <a:r>
                <a:rPr lang="en-US" sz="1438" baseline="-40000" dirty="0" err="1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</a:t>
              </a:r>
              <a:r>
                <a:rPr lang="en-US" sz="1438" baseline="-4000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sz="1725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- lowest</a:t>
              </a:r>
              <a:endParaRPr lang="en-US" sz="1725" dirty="0"/>
            </a:p>
          </p:txBody>
        </p:sp>
        <p:sp>
          <p:nvSpPr>
            <p:cNvPr id="90" name="Shape 33">
              <a:extLst>
                <a:ext uri="{FF2B5EF4-FFF2-40B4-BE49-F238E27FC236}">
                  <a16:creationId xmlns:a16="http://schemas.microsoft.com/office/drawing/2014/main" id="{B756780D-A925-FE26-14DA-B4384976A576}"/>
                </a:ext>
              </a:extLst>
            </p:cNvPr>
            <p:cNvSpPr/>
            <p:nvPr/>
          </p:nvSpPr>
          <p:spPr>
            <a:xfrm>
              <a:off x="13856296" y="6600329"/>
              <a:ext cx="37648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91" name="Shape 34">
              <a:extLst>
                <a:ext uri="{FF2B5EF4-FFF2-40B4-BE49-F238E27FC236}">
                  <a16:creationId xmlns:a16="http://schemas.microsoft.com/office/drawing/2014/main" id="{E6336C77-7CD7-725A-711B-08ED63BEF5EB}"/>
                </a:ext>
              </a:extLst>
            </p:cNvPr>
            <p:cNvSpPr/>
            <p:nvPr/>
          </p:nvSpPr>
          <p:spPr>
            <a:xfrm>
              <a:off x="13856296" y="5464373"/>
              <a:ext cx="37648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92" name="Text 35">
              <a:extLst>
                <a:ext uri="{FF2B5EF4-FFF2-40B4-BE49-F238E27FC236}">
                  <a16:creationId xmlns:a16="http://schemas.microsoft.com/office/drawing/2014/main" id="{F19FDB9B-1EC1-CC63-BD27-AEF98FB7B476}"/>
                </a:ext>
              </a:extLst>
            </p:cNvPr>
            <p:cNvSpPr/>
            <p:nvPr/>
          </p:nvSpPr>
          <p:spPr>
            <a:xfrm>
              <a:off x="13668053" y="5654873"/>
              <a:ext cx="4141341" cy="520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85000" lnSpcReduction="20000"/>
            </a:bodyPr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5A64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0.9434</a:t>
              </a:r>
              <a:endParaRPr lang="en-US" sz="3300" dirty="0"/>
            </a:p>
          </p:txBody>
        </p:sp>
        <p:sp>
          <p:nvSpPr>
            <p:cNvPr id="94" name="Text 36">
              <a:extLst>
                <a:ext uri="{FF2B5EF4-FFF2-40B4-BE49-F238E27FC236}">
                  <a16:creationId xmlns:a16="http://schemas.microsoft.com/office/drawing/2014/main" id="{1C491F40-5141-CF89-E82A-4638FC47D952}"/>
                </a:ext>
              </a:extLst>
            </p:cNvPr>
            <p:cNvSpPr/>
            <p:nvPr/>
          </p:nvSpPr>
          <p:spPr>
            <a:xfrm>
              <a:off x="13668053" y="6137474"/>
              <a:ext cx="4141341" cy="2857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ctr">
                <a:buNone/>
              </a:pPr>
              <a:r>
                <a:rPr lang="en-US" sz="1725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CC - competitive</a:t>
              </a:r>
              <a:endParaRPr lang="en-US" sz="1725" dirty="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7" name="Shape 5"/>
          <p:cNvSpPr/>
          <p:nvPr/>
        </p:nvSpPr>
        <p:spPr>
          <a:xfrm>
            <a:off x="6206629" y="0"/>
            <a:ext cx="1162348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Qualitative Results: Waveforms and Spectra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2" name="Shape 10"/>
          <p:cNvSpPr/>
          <p:nvPr/>
        </p:nvSpPr>
        <p:spPr>
          <a:xfrm>
            <a:off x="666750" y="1482725"/>
            <a:ext cx="8296275" cy="6936780"/>
          </a:xfrm>
          <a:prstGeom prst="rect">
            <a:avLst/>
          </a:prstGeom>
          <a:ln w="6350">
            <a:solidFill>
              <a:srgbClr val="D8DBE3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rcRect t="-34573" b="-34573"/>
          <a:stretch/>
        </p:blipFill>
        <p:spPr>
          <a:xfrm>
            <a:off x="749300" y="1565275"/>
            <a:ext cx="8131175" cy="677168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251936" y="8533805"/>
            <a:ext cx="912590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Fig. 2. </a:t>
            </a:r>
            <a:r>
              <a:rPr lang="en-US" sz="17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Time-domain comparison of denoised, clean and noisy EEG.</a:t>
            </a:r>
            <a:endParaRPr lang="en-US" sz="1725" dirty="0"/>
          </a:p>
        </p:txBody>
      </p:sp>
      <p:sp>
        <p:nvSpPr>
          <p:cNvPr id="15" name="Shape 12"/>
          <p:cNvSpPr/>
          <p:nvPr/>
        </p:nvSpPr>
        <p:spPr>
          <a:xfrm>
            <a:off x="666750" y="8895755"/>
            <a:ext cx="8296275" cy="1905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6" name="Text 13"/>
          <p:cNvSpPr/>
          <p:nvPr/>
        </p:nvSpPr>
        <p:spPr>
          <a:xfrm>
            <a:off x="666750" y="9029105"/>
            <a:ext cx="8015685" cy="7562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28523"/>
              </a:lnSpc>
              <a:buNone/>
            </a:pPr>
            <a:r>
              <a:rPr lang="en-US" sz="19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large low-frequency ocular excursion in the noisy trace (red) is suppressed; the denoised trace (blue) tracks the clean reference (black).</a:t>
            </a:r>
            <a:endParaRPr lang="en-US" sz="1950" dirty="0"/>
          </a:p>
        </p:txBody>
      </p:sp>
      <p:sp>
        <p:nvSpPr>
          <p:cNvPr id="17" name="Shape 14"/>
          <p:cNvSpPr/>
          <p:nvPr/>
        </p:nvSpPr>
        <p:spPr>
          <a:xfrm>
            <a:off x="9324975" y="1482725"/>
            <a:ext cx="8296275" cy="6936780"/>
          </a:xfrm>
          <a:prstGeom prst="rect">
            <a:avLst/>
          </a:prstGeom>
          <a:ln w="6350">
            <a:solidFill>
              <a:srgbClr val="D8DBE3"/>
            </a:solidFill>
            <a:prstDash val="solid"/>
          </a:ln>
        </p:spPr>
        <p:txBody>
          <a:bodyPr/>
          <a:lstStyle/>
          <a:p>
            <a:endParaRPr lang="en-SG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rcRect t="-34573" b="-34573"/>
          <a:stretch/>
        </p:blipFill>
        <p:spPr>
          <a:xfrm>
            <a:off x="9407525" y="1565275"/>
            <a:ext cx="8131175" cy="677168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8910161" y="8533805"/>
            <a:ext cx="912590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Fig. 3. </a:t>
            </a:r>
            <a:r>
              <a:rPr lang="en-US" sz="172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Frequency-domain comparison of denoised, clean and noisy EEG.</a:t>
            </a:r>
            <a:endParaRPr lang="en-US" sz="1725" dirty="0"/>
          </a:p>
        </p:txBody>
      </p:sp>
      <p:sp>
        <p:nvSpPr>
          <p:cNvPr id="20" name="Shape 16"/>
          <p:cNvSpPr/>
          <p:nvPr/>
        </p:nvSpPr>
        <p:spPr>
          <a:xfrm>
            <a:off x="9324975" y="8895755"/>
            <a:ext cx="8296275" cy="1905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21" name="Text 17"/>
          <p:cNvSpPr/>
          <p:nvPr/>
        </p:nvSpPr>
        <p:spPr>
          <a:xfrm>
            <a:off x="9324975" y="9029105"/>
            <a:ext cx="8545163" cy="7562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28523"/>
              </a:lnSpc>
              <a:buNone/>
            </a:pPr>
            <a:r>
              <a:rPr lang="en-US" sz="19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Excess low-frequency energy is removed and the denoised PSD follows the clean spectrum across frequency bands.</a:t>
            </a:r>
            <a:endParaRPr lang="en-US" sz="195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007244C-979D-7802-5689-3E2EFE237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11F7CE53-D2C3-3E96-252C-DCC661621263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32" name="Shape 9">
              <a:extLst>
                <a:ext uri="{FF2B5EF4-FFF2-40B4-BE49-F238E27FC236}">
                  <a16:creationId xmlns:a16="http://schemas.microsoft.com/office/drawing/2014/main" id="{89D9F0D9-59E0-E80C-61B1-901003BA7E98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3" name="Text 10">
              <a:extLst>
                <a:ext uri="{FF2B5EF4-FFF2-40B4-BE49-F238E27FC236}">
                  <a16:creationId xmlns:a16="http://schemas.microsoft.com/office/drawing/2014/main" id="{2E6F33F7-CB57-D203-F304-AADEE29DB24C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34" name="Shape 11">
              <a:extLst>
                <a:ext uri="{FF2B5EF4-FFF2-40B4-BE49-F238E27FC236}">
                  <a16:creationId xmlns:a16="http://schemas.microsoft.com/office/drawing/2014/main" id="{41A47CAB-B943-871D-3DDF-12151DF36232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35" name="Text 12">
              <a:extLst>
                <a:ext uri="{FF2B5EF4-FFF2-40B4-BE49-F238E27FC236}">
                  <a16:creationId xmlns:a16="http://schemas.microsoft.com/office/drawing/2014/main" id="{3CDCB3F7-57D4-9ACE-7AB2-F2E0FD1780BE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36" name="Shape 13">
              <a:extLst>
                <a:ext uri="{FF2B5EF4-FFF2-40B4-BE49-F238E27FC236}">
                  <a16:creationId xmlns:a16="http://schemas.microsoft.com/office/drawing/2014/main" id="{1146F0C0-8F95-5176-2566-70C8007457F2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7" name="Text 14">
              <a:extLst>
                <a:ext uri="{FF2B5EF4-FFF2-40B4-BE49-F238E27FC236}">
                  <a16:creationId xmlns:a16="http://schemas.microsoft.com/office/drawing/2014/main" id="{2A666212-7BCB-C508-962F-826581E632D1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38" name="Shape 15">
              <a:extLst>
                <a:ext uri="{FF2B5EF4-FFF2-40B4-BE49-F238E27FC236}">
                  <a16:creationId xmlns:a16="http://schemas.microsoft.com/office/drawing/2014/main" id="{F3A8A073-9AE9-3813-F6BC-E67E9F2D66C0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9" name="Text 16">
              <a:extLst>
                <a:ext uri="{FF2B5EF4-FFF2-40B4-BE49-F238E27FC236}">
                  <a16:creationId xmlns:a16="http://schemas.microsoft.com/office/drawing/2014/main" id="{E4EA2600-59D3-B50F-9E7D-57FAC614137C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16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7" name="Shape 5"/>
          <p:cNvSpPr/>
          <p:nvPr/>
        </p:nvSpPr>
        <p:spPr>
          <a:xfrm>
            <a:off x="6206629" y="0"/>
            <a:ext cx="1162348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8" name="Text 6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Results of Ablation study on MWC-GAN components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3053292-8BF0-F7DC-B1D5-B4FA33E0845F}"/>
              </a:ext>
            </a:extLst>
          </p:cNvPr>
          <p:cNvGrpSpPr/>
          <p:nvPr/>
        </p:nvGrpSpPr>
        <p:grpSpPr>
          <a:xfrm>
            <a:off x="750639" y="1892597"/>
            <a:ext cx="10104894" cy="4813896"/>
            <a:chOff x="666750" y="1520825"/>
            <a:chExt cx="10104894" cy="4813896"/>
          </a:xfrm>
        </p:grpSpPr>
        <p:sp>
          <p:nvSpPr>
            <p:cNvPr id="12" name="Text 10"/>
            <p:cNvSpPr/>
            <p:nvPr/>
          </p:nvSpPr>
          <p:spPr>
            <a:xfrm>
              <a:off x="666750" y="1520825"/>
              <a:ext cx="10104894" cy="2857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725" kern="0" spc="75" dirty="0">
                  <a:solidFill>
                    <a:srgbClr val="2A2A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TABLE II - ABLATION OF MWC-GAN COMPONENTS</a:t>
              </a:r>
              <a:endParaRPr lang="en-US" sz="1725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666750" y="2454870"/>
              <a:ext cx="9186267" cy="9525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4" name="Shape 12"/>
            <p:cNvSpPr/>
            <p:nvPr/>
          </p:nvSpPr>
          <p:spPr>
            <a:xfrm>
              <a:off x="666750" y="1863725"/>
              <a:ext cx="9186267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5" name="Text 13"/>
            <p:cNvSpPr/>
            <p:nvPr/>
          </p:nvSpPr>
          <p:spPr>
            <a:xfrm>
              <a:off x="723900" y="1997075"/>
              <a:ext cx="3326388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Configuration</a:t>
              </a:r>
              <a:endParaRPr lang="en-US" sz="2025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3596690" y="1997075"/>
              <a:ext cx="1663194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SNR (dB)</a:t>
              </a:r>
              <a:endParaRPr lang="en-US" sz="2025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5108684" y="1997075"/>
              <a:ext cx="1663194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RRMSE</a:t>
              </a:r>
              <a:r>
                <a:rPr lang="en-US" sz="1688" b="1" baseline="-400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</a:t>
              </a:r>
              <a:endParaRPr lang="en-US" sz="2025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620679" y="1997075"/>
              <a:ext cx="1663194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RRMSE</a:t>
              </a:r>
              <a:r>
                <a:rPr lang="en-US" sz="1688" b="1" baseline="-400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</a:t>
              </a:r>
              <a:endParaRPr lang="en-US" sz="2025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8132673" y="1997075"/>
              <a:ext cx="1663194" cy="38159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CC</a:t>
              </a:r>
              <a:endParaRPr lang="en-US" sz="2025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723900" y="2632670"/>
              <a:ext cx="2789012" cy="330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Raw EEG + </a:t>
              </a:r>
              <a:r>
                <a:rPr lang="en-US" sz="2025" dirty="0" err="1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cGAN</a:t>
              </a:r>
              <a:endParaRPr lang="en-US" sz="2025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723900" y="2931121"/>
              <a:ext cx="3326388" cy="2794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65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no wavelet front-end</a:t>
              </a:r>
              <a:endParaRPr lang="en-US" sz="165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3596690" y="2753320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12.5150</a:t>
              </a:r>
              <a:endParaRPr lang="en-US" sz="2025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5108684" y="2753320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0.2754</a:t>
              </a:r>
              <a:endParaRPr lang="en-US" sz="2025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6620679" y="2753320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0.3026</a:t>
              </a:r>
              <a:endParaRPr lang="en-US" sz="2025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8132673" y="2753320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0.9459</a:t>
              </a:r>
              <a:endParaRPr lang="en-US" sz="2025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723900" y="3515320"/>
              <a:ext cx="3030500" cy="6286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Wavelet + SeparableCNN generator</a:t>
              </a:r>
              <a:endParaRPr lang="en-US" sz="2025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723900" y="4161830"/>
              <a:ext cx="3326388" cy="2794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65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no temporal multi-head attention</a:t>
              </a:r>
              <a:endParaRPr lang="en-US" sz="165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3596690" y="3785195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11.4346</a:t>
              </a:r>
              <a:endParaRPr lang="en-US" sz="2025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5108684" y="3785195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0.3278</a:t>
              </a:r>
              <a:endParaRPr lang="en-US" sz="2025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6620679" y="3785195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0.3180</a:t>
              </a:r>
              <a:endParaRPr lang="en-US" sz="2025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8132673" y="3785195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0.9146</a:t>
              </a:r>
              <a:endParaRPr lang="en-US" sz="2025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723900" y="4696420"/>
              <a:ext cx="2927180" cy="6286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Wavelet + temporal MHA generator</a:t>
              </a:r>
              <a:endParaRPr lang="en-US" sz="2025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723900" y="5344953"/>
              <a:ext cx="3326388" cy="2794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65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no separable CNN branch</a:t>
              </a:r>
              <a:endParaRPr lang="en-US" sz="1650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3596690" y="4966296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13.5492</a:t>
              </a:r>
              <a:endParaRPr lang="en-US" sz="2025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5108684" y="4966296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0.2636</a:t>
              </a:r>
              <a:endParaRPr lang="en-US" sz="2025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6620679" y="4966296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0.3013</a:t>
              </a:r>
              <a:endParaRPr lang="en-US" sz="2025" dirty="0"/>
            </a:p>
          </p:txBody>
        </p:sp>
        <p:sp>
          <p:nvSpPr>
            <p:cNvPr id="38" name="Text 36"/>
            <p:cNvSpPr/>
            <p:nvPr/>
          </p:nvSpPr>
          <p:spPr>
            <a:xfrm>
              <a:off x="8132673" y="4966296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0.9457</a:t>
              </a:r>
              <a:endParaRPr lang="en-US" sz="2025" dirty="0"/>
            </a:p>
          </p:txBody>
        </p:sp>
        <p:sp>
          <p:nvSpPr>
            <p:cNvPr id="39" name="Shape 37"/>
            <p:cNvSpPr/>
            <p:nvPr/>
          </p:nvSpPr>
          <p:spPr>
            <a:xfrm>
              <a:off x="666750" y="6315671"/>
              <a:ext cx="9186267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40" name="Text 38"/>
            <p:cNvSpPr/>
            <p:nvPr/>
          </p:nvSpPr>
          <p:spPr>
            <a:xfrm>
              <a:off x="723900" y="5864821"/>
              <a:ext cx="3326388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2025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MWC-GAN (full)</a:t>
              </a:r>
              <a:endParaRPr lang="en-US" sz="2025" dirty="0"/>
            </a:p>
          </p:txBody>
        </p:sp>
        <p:sp>
          <p:nvSpPr>
            <p:cNvPr id="41" name="Text 39"/>
            <p:cNvSpPr/>
            <p:nvPr/>
          </p:nvSpPr>
          <p:spPr>
            <a:xfrm>
              <a:off x="3596690" y="5864821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b="1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13.9652</a:t>
              </a:r>
              <a:endParaRPr lang="en-US" sz="2025" dirty="0"/>
            </a:p>
          </p:txBody>
        </p:sp>
        <p:sp>
          <p:nvSpPr>
            <p:cNvPr id="42" name="Text 40"/>
            <p:cNvSpPr/>
            <p:nvPr/>
          </p:nvSpPr>
          <p:spPr>
            <a:xfrm>
              <a:off x="5108684" y="5864821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b="1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0.2599</a:t>
              </a:r>
              <a:endParaRPr lang="en-US" sz="2025" dirty="0"/>
            </a:p>
          </p:txBody>
        </p:sp>
        <p:sp>
          <p:nvSpPr>
            <p:cNvPr id="43" name="Text 41"/>
            <p:cNvSpPr/>
            <p:nvPr/>
          </p:nvSpPr>
          <p:spPr>
            <a:xfrm>
              <a:off x="6620679" y="5864821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b="1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0.2832</a:t>
              </a:r>
              <a:endParaRPr lang="en-US" sz="2025" dirty="0"/>
            </a:p>
          </p:txBody>
        </p:sp>
        <p:sp>
          <p:nvSpPr>
            <p:cNvPr id="44" name="Text 42"/>
            <p:cNvSpPr/>
            <p:nvPr/>
          </p:nvSpPr>
          <p:spPr>
            <a:xfrm>
              <a:off x="8132673" y="5864821"/>
              <a:ext cx="1663194" cy="3365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r">
                <a:buNone/>
              </a:pPr>
              <a:r>
                <a:rPr lang="en-US" sz="2025" dirty="0">
                  <a:latin typeface="Arial" pitchFamily="34" charset="0"/>
                  <a:ea typeface="Arial" pitchFamily="34" charset="-122"/>
                  <a:cs typeface="Arial" pitchFamily="34" charset="-120"/>
                </a:rPr>
                <a:t>0.9434</a:t>
              </a:r>
              <a:endParaRPr lang="en-US" sz="2025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78E9005-7203-1809-30D1-083FB07C41F4}"/>
              </a:ext>
            </a:extLst>
          </p:cNvPr>
          <p:cNvGrpSpPr/>
          <p:nvPr/>
        </p:nvGrpSpPr>
        <p:grpSpPr>
          <a:xfrm>
            <a:off x="10478179" y="4515742"/>
            <a:ext cx="7557779" cy="4719142"/>
            <a:chOff x="10272117" y="3317676"/>
            <a:chExt cx="7557779" cy="4719142"/>
          </a:xfrm>
        </p:grpSpPr>
        <p:sp>
          <p:nvSpPr>
            <p:cNvPr id="46" name="Text 44"/>
            <p:cNvSpPr/>
            <p:nvPr/>
          </p:nvSpPr>
          <p:spPr>
            <a:xfrm>
              <a:off x="10272117" y="3317676"/>
              <a:ext cx="299045" cy="1198066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100" dirty="0"/>
            </a:p>
          </p:txBody>
        </p:sp>
        <p:sp>
          <p:nvSpPr>
            <p:cNvPr id="47" name="Text 45"/>
            <p:cNvSpPr/>
            <p:nvPr/>
          </p:nvSpPr>
          <p:spPr>
            <a:xfrm>
              <a:off x="10666413" y="3346401"/>
              <a:ext cx="7163483" cy="1198066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just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Raw EEG input still reaches 12.52 dB, but with </a:t>
              </a:r>
              <a:r>
                <a:rPr lang="en-US" sz="21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higher reconstruction error and lower SNR </a:t>
              </a: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than the proposed model.</a:t>
              </a:r>
              <a:endParaRPr lang="en-US" sz="2100" dirty="0"/>
            </a:p>
          </p:txBody>
        </p:sp>
        <p:sp>
          <p:nvSpPr>
            <p:cNvPr id="48" name="Text 46"/>
            <p:cNvSpPr/>
            <p:nvPr/>
          </p:nvSpPr>
          <p:spPr>
            <a:xfrm>
              <a:off x="10272117" y="4562574"/>
              <a:ext cx="299045" cy="1198066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100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10666413" y="4562574"/>
              <a:ext cx="7163483" cy="1198066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just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Wavelet + SeparableCNN alone </a:t>
              </a:r>
              <a:r>
                <a:rPr lang="en-US" sz="21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degrades </a:t>
              </a: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performance - multiscale convolution without temporal modelling is insufficient and can even be detrimental.</a:t>
              </a:r>
              <a:endParaRPr lang="en-US" sz="2100" dirty="0"/>
            </a:p>
          </p:txBody>
        </p:sp>
        <p:sp>
          <p:nvSpPr>
            <p:cNvPr id="50" name="Text 48"/>
            <p:cNvSpPr/>
            <p:nvPr/>
          </p:nvSpPr>
          <p:spPr>
            <a:xfrm>
              <a:off x="10272117" y="5893990"/>
              <a:ext cx="299045" cy="1198066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100" dirty="0"/>
            </a:p>
          </p:txBody>
        </p:sp>
        <p:sp>
          <p:nvSpPr>
            <p:cNvPr id="51" name="Text 49"/>
            <p:cNvSpPr/>
            <p:nvPr/>
          </p:nvSpPr>
          <p:spPr>
            <a:xfrm>
              <a:off x="10666413" y="5893991"/>
              <a:ext cx="7163483" cy="1198066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just">
                <a:lnSpc>
                  <a:spcPct val="126875"/>
                </a:lnSpc>
                <a:buNone/>
              </a:pPr>
              <a:r>
                <a:rPr lang="en-US" sz="21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Temporal attention is the significant component</a:t>
              </a: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: adding it alone lifts SNR to 13.549 dB and lowers both RRMSE values.</a:t>
              </a:r>
              <a:endParaRPr lang="en-US" sz="2100" dirty="0"/>
            </a:p>
          </p:txBody>
        </p:sp>
        <p:sp>
          <p:nvSpPr>
            <p:cNvPr id="52" name="Text 50"/>
            <p:cNvSpPr/>
            <p:nvPr/>
          </p:nvSpPr>
          <p:spPr>
            <a:xfrm>
              <a:off x="10272117" y="7225407"/>
              <a:ext cx="299045" cy="81141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just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100" dirty="0"/>
            </a:p>
          </p:txBody>
        </p:sp>
        <p:sp>
          <p:nvSpPr>
            <p:cNvPr id="53" name="Text 51"/>
            <p:cNvSpPr/>
            <p:nvPr/>
          </p:nvSpPr>
          <p:spPr>
            <a:xfrm>
              <a:off x="10666413" y="7225407"/>
              <a:ext cx="7163483" cy="81141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just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full configuration achieves the </a:t>
              </a:r>
              <a:r>
                <a:rPr lang="en-US" sz="210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best balance across metrics</a:t>
              </a: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, with the lowest time- and frequency-domain error.</a:t>
              </a:r>
              <a:endParaRPr lang="en-US" sz="2100" dirty="0"/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E2990988-D7C6-C98C-706B-F7DF8D473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8B7595C5-7FEA-CD0C-6EE0-0A8C5A37EBCF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67" name="Shape 9">
              <a:extLst>
                <a:ext uri="{FF2B5EF4-FFF2-40B4-BE49-F238E27FC236}">
                  <a16:creationId xmlns:a16="http://schemas.microsoft.com/office/drawing/2014/main" id="{ACBDF6E4-E244-DAE6-F833-0F679979E79D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8" name="Text 10">
              <a:extLst>
                <a:ext uri="{FF2B5EF4-FFF2-40B4-BE49-F238E27FC236}">
                  <a16:creationId xmlns:a16="http://schemas.microsoft.com/office/drawing/2014/main" id="{2636BC39-64AA-E258-B26D-9BD579C11E9E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69" name="Shape 11">
              <a:extLst>
                <a:ext uri="{FF2B5EF4-FFF2-40B4-BE49-F238E27FC236}">
                  <a16:creationId xmlns:a16="http://schemas.microsoft.com/office/drawing/2014/main" id="{9AF1AD05-6DB9-513A-FB1C-16D24C7B3D26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70" name="Text 12">
              <a:extLst>
                <a:ext uri="{FF2B5EF4-FFF2-40B4-BE49-F238E27FC236}">
                  <a16:creationId xmlns:a16="http://schemas.microsoft.com/office/drawing/2014/main" id="{21CCCC86-DF03-4A46-9506-8048CD0A400B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71" name="Shape 13">
              <a:extLst>
                <a:ext uri="{FF2B5EF4-FFF2-40B4-BE49-F238E27FC236}">
                  <a16:creationId xmlns:a16="http://schemas.microsoft.com/office/drawing/2014/main" id="{58F64857-0C53-EFE5-E3FB-13260A26E581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72" name="Text 14">
              <a:extLst>
                <a:ext uri="{FF2B5EF4-FFF2-40B4-BE49-F238E27FC236}">
                  <a16:creationId xmlns:a16="http://schemas.microsoft.com/office/drawing/2014/main" id="{2212BD9F-A272-A9D4-50F0-BAA35243837E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73" name="Shape 15">
              <a:extLst>
                <a:ext uri="{FF2B5EF4-FFF2-40B4-BE49-F238E27FC236}">
                  <a16:creationId xmlns:a16="http://schemas.microsoft.com/office/drawing/2014/main" id="{82350FBF-9A6B-E4B2-D35C-E0486417AF6A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74" name="Text 16">
              <a:extLst>
                <a:ext uri="{FF2B5EF4-FFF2-40B4-BE49-F238E27FC236}">
                  <a16:creationId xmlns:a16="http://schemas.microsoft.com/office/drawing/2014/main" id="{5A5C3B7B-19DD-45CD-ADFB-7EA377F43CE5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17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8" name="Shape 6"/>
          <p:cNvSpPr/>
          <p:nvPr/>
        </p:nvSpPr>
        <p:spPr>
          <a:xfrm>
            <a:off x="7368977" y="0"/>
            <a:ext cx="1484908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53F8E06-BE43-26D8-0079-E9D0F8177DF2}"/>
              </a:ext>
            </a:extLst>
          </p:cNvPr>
          <p:cNvGrpSpPr/>
          <p:nvPr/>
        </p:nvGrpSpPr>
        <p:grpSpPr>
          <a:xfrm>
            <a:off x="666750" y="1558925"/>
            <a:ext cx="15100170" cy="5154762"/>
            <a:chOff x="666750" y="1558925"/>
            <a:chExt cx="9086387" cy="5943600"/>
          </a:xfrm>
        </p:grpSpPr>
        <p:sp>
          <p:nvSpPr>
            <p:cNvPr id="12" name="Text 10"/>
            <p:cNvSpPr/>
            <p:nvPr/>
          </p:nvSpPr>
          <p:spPr>
            <a:xfrm>
              <a:off x="666750" y="1558925"/>
              <a:ext cx="31502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096070" y="1558925"/>
              <a:ext cx="8657067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 hybrid </a:t>
              </a:r>
              <a:r>
                <a:rPr lang="en-US" sz="22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conditional GAN denoising pipeline operating in the wavelet domain </a:t>
              </a: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for EOG artefact removal from EEG.</a:t>
              </a:r>
              <a:endParaRPr lang="en-US" sz="225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66750" y="2606675"/>
              <a:ext cx="315020" cy="13239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1096070" y="2606675"/>
              <a:ext cx="8657067" cy="13239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Conditioning on noisy wavelet coefficients makes the network learn a </a:t>
              </a:r>
              <a:r>
                <a:rPr lang="en-US" sz="22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direct noisy-to-clean mapping </a:t>
              </a: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rather than unconditional synthesis.</a:t>
              </a:r>
              <a:endParaRPr lang="en-US" sz="22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666750" y="4083050"/>
              <a:ext cx="315020" cy="13239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096070" y="4083049"/>
              <a:ext cx="8657067" cy="13239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Depthwise separable convolutions capture local morphology across scales; multi-head self-attention aggregates </a:t>
              </a:r>
              <a:r>
                <a:rPr lang="en-US" sz="22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long-range temporal dependencies</a:t>
              </a: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.</a:t>
              </a:r>
              <a:endParaRPr lang="en-US" sz="225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66750" y="5559425"/>
              <a:ext cx="31502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1096070" y="5559423"/>
              <a:ext cx="8657067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Adversarial and feature-matching losses constrain reconstructions to preserve </a:t>
              </a:r>
              <a:r>
                <a:rPr lang="en-US" sz="22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temporal and spectral structure</a:t>
              </a: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.</a:t>
              </a:r>
              <a:endParaRPr lang="en-US" sz="225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666750" y="6607175"/>
              <a:ext cx="315020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▸</a:t>
              </a:r>
              <a:endParaRPr lang="en-US" sz="225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1096070" y="6607175"/>
              <a:ext cx="8657067" cy="8953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/>
            </a:bodyPr>
            <a:lstStyle/>
            <a:p>
              <a:pPr marL="0" indent="0" algn="l">
                <a:lnSpc>
                  <a:spcPct val="129808"/>
                </a:lnSpc>
                <a:buNone/>
              </a:pP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Ablations confirm the importance of the </a:t>
              </a:r>
              <a:r>
                <a:rPr lang="en-US" sz="2250" b="1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temporal attention module </a:t>
              </a:r>
              <a:r>
                <a:rPr lang="en-US" sz="225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and of the full conditional GAN configuration.</a:t>
              </a:r>
              <a:endParaRPr lang="en-US" sz="2250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0AD151F-6B88-F7D8-3FC3-7A25808D886B}"/>
              </a:ext>
            </a:extLst>
          </p:cNvPr>
          <p:cNvGrpSpPr/>
          <p:nvPr/>
        </p:nvGrpSpPr>
        <p:grpSpPr>
          <a:xfrm>
            <a:off x="4824775" y="6932675"/>
            <a:ext cx="8638451" cy="2906911"/>
            <a:chOff x="9750902" y="3712468"/>
            <a:chExt cx="8638451" cy="2906911"/>
          </a:xfrm>
        </p:grpSpPr>
        <p:sp>
          <p:nvSpPr>
            <p:cNvPr id="22" name="Text 20"/>
            <p:cNvSpPr/>
            <p:nvPr/>
          </p:nvSpPr>
          <p:spPr>
            <a:xfrm>
              <a:off x="9939140" y="3712468"/>
              <a:ext cx="8450213" cy="3111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75" kern="0" spc="75" dirty="0">
                  <a:solidFill>
                    <a:srgbClr val="2A2A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RESULTS ON EEGDENOISENET</a:t>
              </a:r>
              <a:endParaRPr lang="en-US" sz="1875" dirty="0"/>
            </a:p>
          </p:txBody>
        </p:sp>
        <p:sp>
          <p:nvSpPr>
            <p:cNvPr id="23" name="Shape 21"/>
            <p:cNvSpPr/>
            <p:nvPr/>
          </p:nvSpPr>
          <p:spPr>
            <a:xfrm>
              <a:off x="9939140" y="5292924"/>
              <a:ext cx="37647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Shape 22"/>
            <p:cNvSpPr/>
            <p:nvPr/>
          </p:nvSpPr>
          <p:spPr>
            <a:xfrm>
              <a:off x="9939140" y="4156968"/>
              <a:ext cx="37647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5" name="Text 23"/>
            <p:cNvSpPr/>
            <p:nvPr/>
          </p:nvSpPr>
          <p:spPr>
            <a:xfrm>
              <a:off x="9750902" y="4347468"/>
              <a:ext cx="4141232" cy="520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13.97</a:t>
              </a:r>
              <a:endParaRPr lang="en-US" sz="33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9750902" y="4830068"/>
              <a:ext cx="4141232" cy="2857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ctr">
                <a:buNone/>
              </a:pPr>
              <a:r>
                <a:rPr lang="en-US" sz="1725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dB SNR - best overall</a:t>
              </a:r>
              <a:endParaRPr lang="en-US" sz="1725" dirty="0"/>
            </a:p>
          </p:txBody>
        </p:sp>
        <p:sp>
          <p:nvSpPr>
            <p:cNvPr id="27" name="Shape 25"/>
            <p:cNvSpPr/>
            <p:nvPr/>
          </p:nvSpPr>
          <p:spPr>
            <a:xfrm>
              <a:off x="13856296" y="5292924"/>
              <a:ext cx="37648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Shape 26"/>
            <p:cNvSpPr/>
            <p:nvPr/>
          </p:nvSpPr>
          <p:spPr>
            <a:xfrm>
              <a:off x="13856296" y="4156968"/>
              <a:ext cx="37648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9" name="Text 27"/>
            <p:cNvSpPr/>
            <p:nvPr/>
          </p:nvSpPr>
          <p:spPr>
            <a:xfrm>
              <a:off x="13668053" y="4347468"/>
              <a:ext cx="4141341" cy="520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0.2599</a:t>
              </a:r>
              <a:endParaRPr lang="en-US" sz="3300" dirty="0"/>
            </a:p>
          </p:txBody>
        </p:sp>
        <p:sp>
          <p:nvSpPr>
            <p:cNvPr id="30" name="Text 28"/>
            <p:cNvSpPr/>
            <p:nvPr/>
          </p:nvSpPr>
          <p:spPr>
            <a:xfrm>
              <a:off x="13668053" y="4830068"/>
              <a:ext cx="4141341" cy="32950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1725" dirty="0" err="1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RRMSE</a:t>
              </a:r>
              <a:r>
                <a:rPr lang="en-US" sz="1438" baseline="-40000" dirty="0" err="1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</a:t>
              </a:r>
              <a:r>
                <a:rPr lang="en-US" sz="1438" baseline="-4000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sz="1725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- lowest</a:t>
              </a:r>
              <a:endParaRPr lang="en-US" sz="1725" dirty="0"/>
            </a:p>
          </p:txBody>
        </p:sp>
        <p:sp>
          <p:nvSpPr>
            <p:cNvPr id="31" name="Shape 29"/>
            <p:cNvSpPr/>
            <p:nvPr/>
          </p:nvSpPr>
          <p:spPr>
            <a:xfrm>
              <a:off x="9939140" y="6600329"/>
              <a:ext cx="37647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32" name="Shape 30"/>
            <p:cNvSpPr/>
            <p:nvPr/>
          </p:nvSpPr>
          <p:spPr>
            <a:xfrm>
              <a:off x="9939140" y="5464373"/>
              <a:ext cx="37647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3" name="Text 31"/>
            <p:cNvSpPr/>
            <p:nvPr/>
          </p:nvSpPr>
          <p:spPr>
            <a:xfrm>
              <a:off x="9750902" y="5654873"/>
              <a:ext cx="4141232" cy="520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0.2832</a:t>
              </a:r>
              <a:endParaRPr lang="en-US" sz="330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9750902" y="6137474"/>
              <a:ext cx="4141232" cy="32950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ctr">
                <a:buNone/>
              </a:pPr>
              <a:r>
                <a:rPr lang="en-US" sz="1725" dirty="0" err="1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RRMSE</a:t>
              </a:r>
              <a:r>
                <a:rPr lang="en-US" sz="1438" baseline="-40000" dirty="0" err="1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</a:t>
              </a:r>
              <a:r>
                <a:rPr lang="en-US" sz="1438" baseline="-40000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sz="1725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- lowest</a:t>
              </a:r>
              <a:endParaRPr lang="en-US" sz="1725" dirty="0"/>
            </a:p>
          </p:txBody>
        </p:sp>
        <p:sp>
          <p:nvSpPr>
            <p:cNvPr id="35" name="Shape 33"/>
            <p:cNvSpPr/>
            <p:nvPr/>
          </p:nvSpPr>
          <p:spPr>
            <a:xfrm>
              <a:off x="13856296" y="6600329"/>
              <a:ext cx="37648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6" name="Shape 34"/>
            <p:cNvSpPr/>
            <p:nvPr/>
          </p:nvSpPr>
          <p:spPr>
            <a:xfrm>
              <a:off x="13856296" y="5464373"/>
              <a:ext cx="3764856" cy="19050"/>
            </a:xfrm>
            <a:prstGeom prst="rect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7" name="Text 35"/>
            <p:cNvSpPr/>
            <p:nvPr/>
          </p:nvSpPr>
          <p:spPr>
            <a:xfrm>
              <a:off x="13668053" y="5654873"/>
              <a:ext cx="4141341" cy="5207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3300" b="1" dirty="0">
                  <a:solidFill>
                    <a:srgbClr val="5A648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0.9434</a:t>
              </a:r>
              <a:endParaRPr lang="en-US" sz="3300" dirty="0"/>
            </a:p>
          </p:txBody>
        </p:sp>
        <p:sp>
          <p:nvSpPr>
            <p:cNvPr id="38" name="Text 36"/>
            <p:cNvSpPr/>
            <p:nvPr/>
          </p:nvSpPr>
          <p:spPr>
            <a:xfrm>
              <a:off x="13668053" y="6137474"/>
              <a:ext cx="4141341" cy="2857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ctr">
                <a:buNone/>
              </a:pPr>
              <a:r>
                <a:rPr lang="en-US" sz="1725" dirty="0">
                  <a:solidFill>
                    <a:srgbClr val="4A4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CC - competitive</a:t>
              </a:r>
              <a:endParaRPr lang="en-US" sz="1725" dirty="0"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27B166E6-4F99-1F56-ABDB-C4AB6688D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FE570141-4F51-1963-D4BE-3BEA1DC25DCA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53" name="Shape 9">
              <a:extLst>
                <a:ext uri="{FF2B5EF4-FFF2-40B4-BE49-F238E27FC236}">
                  <a16:creationId xmlns:a16="http://schemas.microsoft.com/office/drawing/2014/main" id="{1D5E97B3-7F6A-12A3-7F79-CC203B2EC649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4" name="Text 10">
              <a:extLst>
                <a:ext uri="{FF2B5EF4-FFF2-40B4-BE49-F238E27FC236}">
                  <a16:creationId xmlns:a16="http://schemas.microsoft.com/office/drawing/2014/main" id="{08EE40E4-E81D-3F23-E862-D940E40959D8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55" name="Shape 11">
              <a:extLst>
                <a:ext uri="{FF2B5EF4-FFF2-40B4-BE49-F238E27FC236}">
                  <a16:creationId xmlns:a16="http://schemas.microsoft.com/office/drawing/2014/main" id="{10DED11F-AA3C-3577-316F-976E7ADFB932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56" name="Text 12">
              <a:extLst>
                <a:ext uri="{FF2B5EF4-FFF2-40B4-BE49-F238E27FC236}">
                  <a16:creationId xmlns:a16="http://schemas.microsoft.com/office/drawing/2014/main" id="{7CEEFFEE-90A3-7D83-A8DC-2258421E56D9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57" name="Shape 13">
              <a:extLst>
                <a:ext uri="{FF2B5EF4-FFF2-40B4-BE49-F238E27FC236}">
                  <a16:creationId xmlns:a16="http://schemas.microsoft.com/office/drawing/2014/main" id="{83EB629B-4AEB-3D29-3958-CD8AD377CAF2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8" name="Text 14">
              <a:extLst>
                <a:ext uri="{FF2B5EF4-FFF2-40B4-BE49-F238E27FC236}">
                  <a16:creationId xmlns:a16="http://schemas.microsoft.com/office/drawing/2014/main" id="{360E6147-4301-8D9A-9D9A-90223E1AD0E9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59" name="Shape 15">
              <a:extLst>
                <a:ext uri="{FF2B5EF4-FFF2-40B4-BE49-F238E27FC236}">
                  <a16:creationId xmlns:a16="http://schemas.microsoft.com/office/drawing/2014/main" id="{69FCA966-02DE-B3C6-8727-289983C09A7E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0" name="Text 16">
              <a:extLst>
                <a:ext uri="{FF2B5EF4-FFF2-40B4-BE49-F238E27FC236}">
                  <a16:creationId xmlns:a16="http://schemas.microsoft.com/office/drawing/2014/main" id="{48F4BFCC-00F2-21D2-F9B6-A4EC73F78DE0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18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8" name="Shape 6"/>
          <p:cNvSpPr/>
          <p:nvPr/>
        </p:nvSpPr>
        <p:spPr>
          <a:xfrm>
            <a:off x="7368977" y="0"/>
            <a:ext cx="1484908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5405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Limitations and Future work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2255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896A635-6D3D-7FA8-C6DF-2CFCD48FFC77}"/>
              </a:ext>
            </a:extLst>
          </p:cNvPr>
          <p:cNvGrpSpPr/>
          <p:nvPr/>
        </p:nvGrpSpPr>
        <p:grpSpPr>
          <a:xfrm>
            <a:off x="666750" y="1558925"/>
            <a:ext cx="9115425" cy="5399683"/>
            <a:chOff x="666750" y="1558925"/>
            <a:chExt cx="9115425" cy="5399683"/>
          </a:xfrm>
        </p:grpSpPr>
        <p:sp>
          <p:nvSpPr>
            <p:cNvPr id="12" name="Text 10"/>
            <p:cNvSpPr/>
            <p:nvPr/>
          </p:nvSpPr>
          <p:spPr>
            <a:xfrm>
              <a:off x="666750" y="1558925"/>
              <a:ext cx="9115425" cy="317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950" b="1" kern="0" spc="75" dirty="0">
                  <a:solidFill>
                    <a:srgbClr val="2A2A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LIMITATIONS</a:t>
              </a:r>
              <a:endParaRPr lang="en-US" sz="1950" b="1" dirty="0"/>
            </a:p>
          </p:txBody>
        </p:sp>
        <p:sp>
          <p:nvSpPr>
            <p:cNvPr id="13" name="Shape 11"/>
            <p:cNvSpPr/>
            <p:nvPr/>
          </p:nvSpPr>
          <p:spPr>
            <a:xfrm>
              <a:off x="666750" y="2009775"/>
              <a:ext cx="8286750" cy="1535311"/>
            </a:xfrm>
            <a:prstGeom prst="rect">
              <a:avLst/>
            </a:prstGeom>
            <a:ln w="6350">
              <a:solidFill>
                <a:srgbClr val="D3D7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14" name="Shape 12"/>
            <p:cNvSpPr/>
            <p:nvPr/>
          </p:nvSpPr>
          <p:spPr>
            <a:xfrm>
              <a:off x="673100" y="2016125"/>
              <a:ext cx="8274050" cy="444500"/>
            </a:xfrm>
            <a:prstGeom prst="rect">
              <a:avLst/>
            </a:prstGeom>
            <a:solidFill>
              <a:srgbClr val="5A6480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5" name="Text 13"/>
            <p:cNvSpPr/>
            <p:nvPr/>
          </p:nvSpPr>
          <p:spPr>
            <a:xfrm>
              <a:off x="863600" y="2101850"/>
              <a:ext cx="8141272" cy="3111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75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Single-Channel scope</a:t>
              </a:r>
              <a:endParaRPr lang="en-US" sz="1875" dirty="0"/>
            </a:p>
          </p:txBody>
        </p:sp>
        <p:sp>
          <p:nvSpPr>
            <p:cNvPr id="16" name="Shape 14"/>
            <p:cNvSpPr/>
            <p:nvPr/>
          </p:nvSpPr>
          <p:spPr>
            <a:xfrm>
              <a:off x="673100" y="2460625"/>
              <a:ext cx="8274050" cy="1078111"/>
            </a:xfrm>
            <a:prstGeom prst="rect">
              <a:avLst/>
            </a:prstGeom>
            <a:solidFill>
              <a:srgbClr val="F5F5F7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17" name="Text 15"/>
            <p:cNvSpPr/>
            <p:nvPr/>
          </p:nvSpPr>
          <p:spPr>
            <a:xfrm>
              <a:off x="882650" y="2613025"/>
              <a:ext cx="8103172" cy="81141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framework addresses single-channel EOG artefact removal only.</a:t>
              </a:r>
              <a:endParaRPr lang="en-US" sz="2100" dirty="0"/>
            </a:p>
          </p:txBody>
        </p:sp>
        <p:sp>
          <p:nvSpPr>
            <p:cNvPr id="18" name="Shape 16"/>
            <p:cNvSpPr/>
            <p:nvPr/>
          </p:nvSpPr>
          <p:spPr>
            <a:xfrm>
              <a:off x="666750" y="3716536"/>
              <a:ext cx="8286750" cy="1535311"/>
            </a:xfrm>
            <a:prstGeom prst="rect">
              <a:avLst/>
            </a:prstGeom>
            <a:ln w="6350">
              <a:solidFill>
                <a:srgbClr val="D3D7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19" name="Shape 17"/>
            <p:cNvSpPr/>
            <p:nvPr/>
          </p:nvSpPr>
          <p:spPr>
            <a:xfrm>
              <a:off x="673100" y="3722886"/>
              <a:ext cx="8274050" cy="444500"/>
            </a:xfrm>
            <a:prstGeom prst="rect">
              <a:avLst/>
            </a:prstGeom>
            <a:solidFill>
              <a:srgbClr val="5A6480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0" name="Text 18"/>
            <p:cNvSpPr/>
            <p:nvPr/>
          </p:nvSpPr>
          <p:spPr>
            <a:xfrm>
              <a:off x="863600" y="3808611"/>
              <a:ext cx="8141272" cy="3111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75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Semi-Synthetic evaluation</a:t>
              </a:r>
              <a:endParaRPr lang="en-US" sz="1875" dirty="0"/>
            </a:p>
          </p:txBody>
        </p:sp>
        <p:sp>
          <p:nvSpPr>
            <p:cNvPr id="21" name="Shape 19"/>
            <p:cNvSpPr/>
            <p:nvPr/>
          </p:nvSpPr>
          <p:spPr>
            <a:xfrm>
              <a:off x="673100" y="4167386"/>
              <a:ext cx="8274050" cy="1078111"/>
            </a:xfrm>
            <a:prstGeom prst="rect">
              <a:avLst/>
            </a:prstGeom>
            <a:solidFill>
              <a:srgbClr val="F5F5F7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2" name="Text 20"/>
            <p:cNvSpPr/>
            <p:nvPr/>
          </p:nvSpPr>
          <p:spPr>
            <a:xfrm>
              <a:off x="882650" y="4319786"/>
              <a:ext cx="8103172" cy="81141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Assessed on data with artificially added artefacts rather than natively contaminated recordings.</a:t>
              </a:r>
              <a:endParaRPr lang="en-US" sz="2100" dirty="0"/>
            </a:p>
          </p:txBody>
        </p:sp>
        <p:sp>
          <p:nvSpPr>
            <p:cNvPr id="23" name="Shape 21"/>
            <p:cNvSpPr/>
            <p:nvPr/>
          </p:nvSpPr>
          <p:spPr>
            <a:xfrm>
              <a:off x="666750" y="5423297"/>
              <a:ext cx="8286750" cy="1535311"/>
            </a:xfrm>
            <a:prstGeom prst="rect">
              <a:avLst/>
            </a:prstGeom>
            <a:ln w="6350">
              <a:solidFill>
                <a:srgbClr val="D3D7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24" name="Shape 22"/>
            <p:cNvSpPr/>
            <p:nvPr/>
          </p:nvSpPr>
          <p:spPr>
            <a:xfrm>
              <a:off x="673100" y="5429647"/>
              <a:ext cx="8274050" cy="444500"/>
            </a:xfrm>
            <a:prstGeom prst="rect">
              <a:avLst/>
            </a:prstGeom>
            <a:solidFill>
              <a:srgbClr val="5A6480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5" name="Text 23"/>
            <p:cNvSpPr/>
            <p:nvPr/>
          </p:nvSpPr>
          <p:spPr>
            <a:xfrm>
              <a:off x="863600" y="5515372"/>
              <a:ext cx="8141272" cy="3111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75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Training Complexity</a:t>
              </a:r>
              <a:endParaRPr lang="en-US" sz="1875" dirty="0"/>
            </a:p>
          </p:txBody>
        </p:sp>
        <p:sp>
          <p:nvSpPr>
            <p:cNvPr id="26" name="Shape 24"/>
            <p:cNvSpPr/>
            <p:nvPr/>
          </p:nvSpPr>
          <p:spPr>
            <a:xfrm>
              <a:off x="673100" y="5874147"/>
              <a:ext cx="8274050" cy="1078111"/>
            </a:xfrm>
            <a:prstGeom prst="rect">
              <a:avLst/>
            </a:prstGeom>
            <a:solidFill>
              <a:srgbClr val="F5F5F7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7" name="Text 25"/>
            <p:cNvSpPr/>
            <p:nvPr/>
          </p:nvSpPr>
          <p:spPr>
            <a:xfrm>
              <a:off x="882650" y="6026547"/>
              <a:ext cx="8103172" cy="81141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Adversarial learning adds complexity relative to purely supervised denoisers.</a:t>
              </a:r>
              <a:endParaRPr lang="en-US" sz="2100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EC302ED-A869-8911-CA43-F144C1A992B5}"/>
              </a:ext>
            </a:extLst>
          </p:cNvPr>
          <p:cNvGrpSpPr/>
          <p:nvPr/>
        </p:nvGrpSpPr>
        <p:grpSpPr>
          <a:xfrm>
            <a:off x="9531350" y="3713360"/>
            <a:ext cx="9115425" cy="5399683"/>
            <a:chOff x="9334500" y="1558925"/>
            <a:chExt cx="9115425" cy="5399683"/>
          </a:xfrm>
        </p:grpSpPr>
        <p:sp>
          <p:nvSpPr>
            <p:cNvPr id="28" name="Text 26"/>
            <p:cNvSpPr/>
            <p:nvPr/>
          </p:nvSpPr>
          <p:spPr>
            <a:xfrm>
              <a:off x="9334500" y="1558925"/>
              <a:ext cx="9115425" cy="3175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950" b="1" kern="0" spc="75" dirty="0">
                  <a:solidFill>
                    <a:srgbClr val="2A3F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FUTURE WORK</a:t>
              </a:r>
              <a:endParaRPr lang="en-US" sz="1950" b="1" dirty="0"/>
            </a:p>
          </p:txBody>
        </p:sp>
        <p:sp>
          <p:nvSpPr>
            <p:cNvPr id="29" name="Shape 27"/>
            <p:cNvSpPr/>
            <p:nvPr/>
          </p:nvSpPr>
          <p:spPr>
            <a:xfrm>
              <a:off x="9334500" y="2009775"/>
              <a:ext cx="8286750" cy="1535311"/>
            </a:xfrm>
            <a:prstGeom prst="rect">
              <a:avLst/>
            </a:prstGeom>
            <a:ln w="6350">
              <a:solidFill>
                <a:srgbClr val="C9D0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30" name="Shape 28"/>
            <p:cNvSpPr/>
            <p:nvPr/>
          </p:nvSpPr>
          <p:spPr>
            <a:xfrm>
              <a:off x="9340850" y="2016125"/>
              <a:ext cx="8274050" cy="44450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1" name="Text 29"/>
            <p:cNvSpPr/>
            <p:nvPr/>
          </p:nvSpPr>
          <p:spPr>
            <a:xfrm>
              <a:off x="9531350" y="2101850"/>
              <a:ext cx="8141272" cy="3111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75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Multi-Channel, Multi-Artefact</a:t>
              </a:r>
              <a:endParaRPr lang="en-US" sz="1875" dirty="0"/>
            </a:p>
          </p:txBody>
        </p:sp>
        <p:sp>
          <p:nvSpPr>
            <p:cNvPr id="32" name="Shape 30"/>
            <p:cNvSpPr/>
            <p:nvPr/>
          </p:nvSpPr>
          <p:spPr>
            <a:xfrm>
              <a:off x="9340850" y="2460625"/>
              <a:ext cx="8274050" cy="1078111"/>
            </a:xfrm>
            <a:prstGeom prst="rect">
              <a:avLst/>
            </a:prstGeom>
            <a:solidFill>
              <a:srgbClr val="F4F6F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3" name="Text 31"/>
            <p:cNvSpPr/>
            <p:nvPr/>
          </p:nvSpPr>
          <p:spPr>
            <a:xfrm>
              <a:off x="9550400" y="2613025"/>
              <a:ext cx="8103172" cy="81141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Extend the wavelet-domain cGAN to spatial context and to EMG and ECG contamination.</a:t>
              </a:r>
              <a:endParaRPr lang="en-US" sz="2100" dirty="0"/>
            </a:p>
          </p:txBody>
        </p:sp>
        <p:sp>
          <p:nvSpPr>
            <p:cNvPr id="34" name="Shape 32"/>
            <p:cNvSpPr/>
            <p:nvPr/>
          </p:nvSpPr>
          <p:spPr>
            <a:xfrm>
              <a:off x="9334500" y="3716536"/>
              <a:ext cx="8286750" cy="1535311"/>
            </a:xfrm>
            <a:prstGeom prst="rect">
              <a:avLst/>
            </a:prstGeom>
            <a:ln w="6350">
              <a:solidFill>
                <a:srgbClr val="C9D0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35" name="Shape 33"/>
            <p:cNvSpPr/>
            <p:nvPr/>
          </p:nvSpPr>
          <p:spPr>
            <a:xfrm>
              <a:off x="9340850" y="3722886"/>
              <a:ext cx="8274050" cy="44450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6" name="Text 34"/>
            <p:cNvSpPr/>
            <p:nvPr/>
          </p:nvSpPr>
          <p:spPr>
            <a:xfrm>
              <a:off x="9531350" y="3808611"/>
              <a:ext cx="8141272" cy="3111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75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Stable, lightweight Adversarial design</a:t>
              </a:r>
              <a:endParaRPr lang="en-US" sz="1875" dirty="0"/>
            </a:p>
          </p:txBody>
        </p:sp>
        <p:sp>
          <p:nvSpPr>
            <p:cNvPr id="37" name="Shape 35"/>
            <p:cNvSpPr/>
            <p:nvPr/>
          </p:nvSpPr>
          <p:spPr>
            <a:xfrm>
              <a:off x="9340850" y="4167386"/>
              <a:ext cx="8274050" cy="1078111"/>
            </a:xfrm>
            <a:prstGeom prst="rect">
              <a:avLst/>
            </a:prstGeom>
            <a:solidFill>
              <a:srgbClr val="F4F6F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8" name="Text 36"/>
            <p:cNvSpPr/>
            <p:nvPr/>
          </p:nvSpPr>
          <p:spPr>
            <a:xfrm>
              <a:off x="9550400" y="4319786"/>
              <a:ext cx="8103172" cy="81141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Investigate more stable and lightweight alternatives to the current adversarial objective.</a:t>
              </a:r>
              <a:endParaRPr lang="en-US" sz="2100" dirty="0"/>
            </a:p>
          </p:txBody>
        </p:sp>
        <p:sp>
          <p:nvSpPr>
            <p:cNvPr id="39" name="Shape 37"/>
            <p:cNvSpPr/>
            <p:nvPr/>
          </p:nvSpPr>
          <p:spPr>
            <a:xfrm>
              <a:off x="9334500" y="5423297"/>
              <a:ext cx="8286750" cy="1535311"/>
            </a:xfrm>
            <a:prstGeom prst="rect">
              <a:avLst/>
            </a:prstGeom>
            <a:ln w="6350">
              <a:solidFill>
                <a:srgbClr val="C9D0E0"/>
              </a:solidFill>
              <a:prstDash val="solid"/>
            </a:ln>
          </p:spPr>
          <p:txBody>
            <a:bodyPr/>
            <a:lstStyle/>
            <a:p>
              <a:endParaRPr lang="en-SG"/>
            </a:p>
          </p:txBody>
        </p:sp>
        <p:sp>
          <p:nvSpPr>
            <p:cNvPr id="40" name="Shape 38"/>
            <p:cNvSpPr/>
            <p:nvPr/>
          </p:nvSpPr>
          <p:spPr>
            <a:xfrm>
              <a:off x="9340850" y="5429647"/>
              <a:ext cx="8274050" cy="44450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41" name="Text 39"/>
            <p:cNvSpPr/>
            <p:nvPr/>
          </p:nvSpPr>
          <p:spPr>
            <a:xfrm>
              <a:off x="9531350" y="5515372"/>
              <a:ext cx="8141272" cy="3111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875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Task-integrated Denoising</a:t>
              </a:r>
              <a:endParaRPr lang="en-US" sz="1875" dirty="0"/>
            </a:p>
          </p:txBody>
        </p:sp>
        <p:sp>
          <p:nvSpPr>
            <p:cNvPr id="42" name="Shape 40"/>
            <p:cNvSpPr/>
            <p:nvPr/>
          </p:nvSpPr>
          <p:spPr>
            <a:xfrm>
              <a:off x="9340850" y="5874147"/>
              <a:ext cx="8274050" cy="1078111"/>
            </a:xfrm>
            <a:prstGeom prst="rect">
              <a:avLst/>
            </a:prstGeom>
            <a:solidFill>
              <a:srgbClr val="F4F6FA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43" name="Text 41"/>
            <p:cNvSpPr/>
            <p:nvPr/>
          </p:nvSpPr>
          <p:spPr>
            <a:xfrm>
              <a:off x="9550400" y="6026547"/>
              <a:ext cx="8103172" cy="811411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lnSpcReduction="10000"/>
            </a:bodyPr>
            <a:lstStyle/>
            <a:p>
              <a:pPr marL="0" indent="0" algn="l">
                <a:lnSpc>
                  <a:spcPct val="126875"/>
                </a:lnSpc>
                <a:buNone/>
              </a:pPr>
              <a:r>
                <a:rPr lang="en-US" sz="210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Integrate denoising with downstream EEG tasks to better support practical BCI and clinical applications.</a:t>
              </a:r>
              <a:endParaRPr lang="en-US" sz="2100" dirty="0"/>
            </a:p>
          </p:txBody>
        </p: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501551B6-F5AB-D0C8-0CB9-3E1AB94F1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F939E27-D50B-FFA4-DD4B-5DE3AA7D5A4B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56" name="Shape 9">
              <a:extLst>
                <a:ext uri="{FF2B5EF4-FFF2-40B4-BE49-F238E27FC236}">
                  <a16:creationId xmlns:a16="http://schemas.microsoft.com/office/drawing/2014/main" id="{EFA3F725-9940-CD17-4538-0CE0076372E3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7" name="Text 10">
              <a:extLst>
                <a:ext uri="{FF2B5EF4-FFF2-40B4-BE49-F238E27FC236}">
                  <a16:creationId xmlns:a16="http://schemas.microsoft.com/office/drawing/2014/main" id="{D2A7515B-D462-048C-2E88-F74F1547B0C4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58" name="Shape 11">
              <a:extLst>
                <a:ext uri="{FF2B5EF4-FFF2-40B4-BE49-F238E27FC236}">
                  <a16:creationId xmlns:a16="http://schemas.microsoft.com/office/drawing/2014/main" id="{9B43B267-2193-E7B3-21A4-4AE3AB66CC7F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59" name="Text 12">
              <a:extLst>
                <a:ext uri="{FF2B5EF4-FFF2-40B4-BE49-F238E27FC236}">
                  <a16:creationId xmlns:a16="http://schemas.microsoft.com/office/drawing/2014/main" id="{B1B02FEC-65D6-27B9-83D4-786A3DC500AD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60" name="Shape 13">
              <a:extLst>
                <a:ext uri="{FF2B5EF4-FFF2-40B4-BE49-F238E27FC236}">
                  <a16:creationId xmlns:a16="http://schemas.microsoft.com/office/drawing/2014/main" id="{D1C313AC-E8CB-089F-2C82-56E9DB9E14B2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1" name="Text 14">
              <a:extLst>
                <a:ext uri="{FF2B5EF4-FFF2-40B4-BE49-F238E27FC236}">
                  <a16:creationId xmlns:a16="http://schemas.microsoft.com/office/drawing/2014/main" id="{4145E29D-A6BF-71B4-2DC0-4191B3AB63F7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62" name="Shape 15">
              <a:extLst>
                <a:ext uri="{FF2B5EF4-FFF2-40B4-BE49-F238E27FC236}">
                  <a16:creationId xmlns:a16="http://schemas.microsoft.com/office/drawing/2014/main" id="{FF37BBE0-B9DA-5948-18BD-402F0EB032E5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63" name="Text 16">
              <a:extLst>
                <a:ext uri="{FF2B5EF4-FFF2-40B4-BE49-F238E27FC236}">
                  <a16:creationId xmlns:a16="http://schemas.microsoft.com/office/drawing/2014/main" id="{F95ABFE4-F2B5-1B47-10D4-19FA1F12DDBD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19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8" name="Shape 6"/>
          <p:cNvSpPr/>
          <p:nvPr/>
        </p:nvSpPr>
        <p:spPr>
          <a:xfrm>
            <a:off x="7368977" y="0"/>
            <a:ext cx="1484908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666750" y="635000"/>
            <a:ext cx="1750314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150" dirty="0"/>
          </a:p>
        </p:txBody>
      </p:sp>
      <p:sp>
        <p:nvSpPr>
          <p:cNvPr id="11" name="Shape 9"/>
          <p:cNvSpPr/>
          <p:nvPr/>
        </p:nvSpPr>
        <p:spPr>
          <a:xfrm>
            <a:off x="666750" y="1187450"/>
            <a:ext cx="16954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2" name="Text 10"/>
          <p:cNvSpPr/>
          <p:nvPr/>
        </p:nvSpPr>
        <p:spPr>
          <a:xfrm>
            <a:off x="628650" y="2136215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[1]</a:t>
            </a:r>
            <a:endParaRPr lang="en-US" sz="1575" dirty="0"/>
          </a:p>
        </p:txBody>
      </p:sp>
      <p:sp>
        <p:nvSpPr>
          <p:cNvPr id="13" name="Text 11"/>
          <p:cNvSpPr/>
          <p:nvPr/>
        </p:nvSpPr>
        <p:spPr>
          <a:xfrm>
            <a:off x="1123950" y="2136215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Chaddad, Y. Wu, R. Kateb and A. Bouridane, “Electroencephalography signal processing: a comprehensive review and analysis of methods and techniques,”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Sensors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23, no. 14, p. 6434, 2023.</a:t>
            </a:r>
            <a:endParaRPr lang="en-US" sz="1575" dirty="0"/>
          </a:p>
        </p:txBody>
      </p:sp>
      <p:sp>
        <p:nvSpPr>
          <p:cNvPr id="14" name="Text 12"/>
          <p:cNvSpPr/>
          <p:nvPr/>
        </p:nvSpPr>
        <p:spPr>
          <a:xfrm>
            <a:off x="9324975" y="2136215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[2]</a:t>
            </a:r>
            <a:endParaRPr lang="en-US" sz="1575" dirty="0"/>
          </a:p>
        </p:txBody>
      </p:sp>
      <p:sp>
        <p:nvSpPr>
          <p:cNvPr id="15" name="Text 13"/>
          <p:cNvSpPr/>
          <p:nvPr/>
        </p:nvSpPr>
        <p:spPr>
          <a:xfrm>
            <a:off x="9820275" y="2136215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Yedukondalu, K. Sunkara, V. K. K. Rejeti, Y. M. Krishna and M. K. Chaitanya, “Single-channel EOG artifact removal using fixed frequency EWT and GMETV filter,”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Sci. Rep.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15, no. 1, 2025.</a:t>
            </a:r>
            <a:endParaRPr lang="en-US" sz="1575" dirty="0"/>
          </a:p>
        </p:txBody>
      </p:sp>
      <p:sp>
        <p:nvSpPr>
          <p:cNvPr id="16" name="Text 14"/>
          <p:cNvSpPr/>
          <p:nvPr/>
        </p:nvSpPr>
        <p:spPr>
          <a:xfrm>
            <a:off x="628650" y="3109551"/>
            <a:ext cx="457200" cy="5980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[3]</a:t>
            </a:r>
            <a:endParaRPr lang="en-US" sz="1575" dirty="0"/>
          </a:p>
        </p:txBody>
      </p:sp>
      <p:sp>
        <p:nvSpPr>
          <p:cNvPr id="17" name="Text 15"/>
          <p:cNvSpPr/>
          <p:nvPr/>
        </p:nvSpPr>
        <p:spPr>
          <a:xfrm>
            <a:off x="1123950" y="3109551"/>
            <a:ext cx="7995761" cy="5980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R. Jiang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al.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“A novel EEG artifact removal algorithm based on an advanced attention mechanism,”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Sci. Rep.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15, no. 1, 2025.</a:t>
            </a:r>
            <a:endParaRPr lang="en-US" sz="1575" dirty="0"/>
          </a:p>
        </p:txBody>
      </p:sp>
      <p:sp>
        <p:nvSpPr>
          <p:cNvPr id="18" name="Text 16"/>
          <p:cNvSpPr/>
          <p:nvPr/>
        </p:nvSpPr>
        <p:spPr>
          <a:xfrm>
            <a:off x="9324975" y="3109551"/>
            <a:ext cx="457200" cy="5980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[4]</a:t>
            </a:r>
            <a:endParaRPr lang="en-US" sz="1575" dirty="0"/>
          </a:p>
        </p:txBody>
      </p:sp>
      <p:sp>
        <p:nvSpPr>
          <p:cNvPr id="19" name="Text 17"/>
          <p:cNvSpPr/>
          <p:nvPr/>
        </p:nvSpPr>
        <p:spPr>
          <a:xfrm>
            <a:off x="9820275" y="3109551"/>
            <a:ext cx="7995761" cy="5980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X. Jiang, G. B. Bian and Z. Tian, “Removal of artifacts from EEG signals: a review,”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Sensors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19, no. 5, p. 987, 2019.</a:t>
            </a:r>
            <a:endParaRPr lang="en-US" sz="1575" dirty="0"/>
          </a:p>
        </p:txBody>
      </p:sp>
      <p:sp>
        <p:nvSpPr>
          <p:cNvPr id="20" name="Text 18"/>
          <p:cNvSpPr/>
          <p:nvPr/>
        </p:nvSpPr>
        <p:spPr>
          <a:xfrm>
            <a:off x="628650" y="3802892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[5]</a:t>
            </a:r>
            <a:endParaRPr lang="en-US" sz="1575" dirty="0"/>
          </a:p>
        </p:txBody>
      </p:sp>
      <p:sp>
        <p:nvSpPr>
          <p:cNvPr id="21" name="Text 19"/>
          <p:cNvSpPr/>
          <p:nvPr/>
        </p:nvSpPr>
        <p:spPr>
          <a:xfrm>
            <a:off x="1123950" y="3802892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Stergiadis, V. D. Kostaridou and M. A. Klados, “Which BSS method separates better the EEG signals? A comparison of five different algorithms,”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Biomed. Signal Process. Control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72, p. 103292, 2022.</a:t>
            </a:r>
            <a:endParaRPr lang="en-US" sz="1575" dirty="0"/>
          </a:p>
        </p:txBody>
      </p:sp>
      <p:sp>
        <p:nvSpPr>
          <p:cNvPr id="22" name="Text 20"/>
          <p:cNvSpPr/>
          <p:nvPr/>
        </p:nvSpPr>
        <p:spPr>
          <a:xfrm>
            <a:off x="9324975" y="3802892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[6]</a:t>
            </a:r>
            <a:endParaRPr lang="en-US" sz="1575" dirty="0"/>
          </a:p>
        </p:txBody>
      </p:sp>
      <p:sp>
        <p:nvSpPr>
          <p:cNvPr id="23" name="Text 21"/>
          <p:cNvSpPr/>
          <p:nvPr/>
        </p:nvSpPr>
        <p:spPr>
          <a:xfrm>
            <a:off x="9820275" y="3802892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M. H. Soomro, N. Badruddin, M. Z. Yusoff and M. A. Jatoi, “Automatic eye-blink artifact removal method based on EMD-CCA,”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ICME Int. Conf. Complex Medical Engineering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pp. 186–190, 2013.</a:t>
            </a:r>
            <a:endParaRPr lang="en-US" sz="1575" dirty="0"/>
          </a:p>
        </p:txBody>
      </p:sp>
      <p:sp>
        <p:nvSpPr>
          <p:cNvPr id="24" name="Text 22"/>
          <p:cNvSpPr/>
          <p:nvPr/>
        </p:nvSpPr>
        <p:spPr>
          <a:xfrm>
            <a:off x="628650" y="4776228"/>
            <a:ext cx="457200" cy="5980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[7]</a:t>
            </a:r>
            <a:endParaRPr lang="en-US" sz="1575" dirty="0"/>
          </a:p>
        </p:txBody>
      </p:sp>
      <p:sp>
        <p:nvSpPr>
          <p:cNvPr id="25" name="Text 23"/>
          <p:cNvSpPr/>
          <p:nvPr/>
        </p:nvSpPr>
        <p:spPr>
          <a:xfrm>
            <a:off x="1123950" y="4776228"/>
            <a:ext cx="7995761" cy="5980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X. Y. Liu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al.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“Recent applications of EEG-based brain-computer interface in the medical field,”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Mil. Med. Res.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12, no. 1, p. 14, 2025.</a:t>
            </a:r>
            <a:endParaRPr lang="en-US" sz="1575" dirty="0"/>
          </a:p>
        </p:txBody>
      </p:sp>
      <p:sp>
        <p:nvSpPr>
          <p:cNvPr id="26" name="Text 24"/>
          <p:cNvSpPr/>
          <p:nvPr/>
        </p:nvSpPr>
        <p:spPr>
          <a:xfrm>
            <a:off x="9324975" y="4776228"/>
            <a:ext cx="457200" cy="5980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[8]</a:t>
            </a:r>
            <a:endParaRPr lang="en-US" sz="1575" dirty="0"/>
          </a:p>
        </p:txBody>
      </p:sp>
      <p:sp>
        <p:nvSpPr>
          <p:cNvPr id="27" name="Text 25"/>
          <p:cNvSpPr/>
          <p:nvPr/>
        </p:nvSpPr>
        <p:spPr>
          <a:xfrm>
            <a:off x="9820275" y="4776228"/>
            <a:ext cx="7995761" cy="5980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W. Sun, Y. Su, X. Wu and X. Wu, “A novel end-to-end 1D-ResCNN model to remove artifact from EEG signals,”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Neurocomputing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404, pp. 108–121, 2020.</a:t>
            </a:r>
            <a:endParaRPr lang="en-US" sz="1575" dirty="0"/>
          </a:p>
        </p:txBody>
      </p:sp>
      <p:sp>
        <p:nvSpPr>
          <p:cNvPr id="28" name="Text 26"/>
          <p:cNvSpPr/>
          <p:nvPr/>
        </p:nvSpPr>
        <p:spPr>
          <a:xfrm>
            <a:off x="628650" y="5469568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[9]</a:t>
            </a:r>
            <a:endParaRPr lang="en-US" sz="1575" dirty="0"/>
          </a:p>
        </p:txBody>
      </p:sp>
      <p:sp>
        <p:nvSpPr>
          <p:cNvPr id="29" name="Text 27"/>
          <p:cNvSpPr/>
          <p:nvPr/>
        </p:nvSpPr>
        <p:spPr>
          <a:xfrm>
            <a:off x="9782175" y="5485457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X. Pu, P. Yi, K. Chen, Z. Ma, D. Zhao and Y. Ren, “EEGDnet: fusing non-local and local self-similarity for EEG signal denoising with transformer,”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Comput. Biol. Med.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151, p. 106248, 2022.</a:t>
            </a:r>
            <a:endParaRPr lang="en-US" sz="1575" dirty="0"/>
          </a:p>
        </p:txBody>
      </p:sp>
      <p:sp>
        <p:nvSpPr>
          <p:cNvPr id="30" name="Text 28"/>
          <p:cNvSpPr/>
          <p:nvPr/>
        </p:nvSpPr>
        <p:spPr>
          <a:xfrm>
            <a:off x="9324975" y="5469568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[10]</a:t>
            </a:r>
            <a:endParaRPr lang="en-US" sz="1575" dirty="0"/>
          </a:p>
        </p:txBody>
      </p:sp>
      <p:sp>
        <p:nvSpPr>
          <p:cNvPr id="31" name="Text 29"/>
          <p:cNvSpPr/>
          <p:nvPr/>
        </p:nvSpPr>
        <p:spPr>
          <a:xfrm>
            <a:off x="1085850" y="5467467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Yan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al.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“EEGdenoiseNet: a benchmark dataset for deep learning solutions of EEG denoising,”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Neural Eng.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18, no. 5, p. 056057, 2021.</a:t>
            </a:r>
            <a:endParaRPr lang="en-US" sz="1575" dirty="0"/>
          </a:p>
        </p:txBody>
      </p:sp>
      <p:sp>
        <p:nvSpPr>
          <p:cNvPr id="32" name="Text 30"/>
          <p:cNvSpPr/>
          <p:nvPr/>
        </p:nvSpPr>
        <p:spPr>
          <a:xfrm>
            <a:off x="628650" y="6442904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[11]</a:t>
            </a:r>
            <a:endParaRPr lang="en-US" sz="1575" dirty="0"/>
          </a:p>
        </p:txBody>
      </p:sp>
      <p:sp>
        <p:nvSpPr>
          <p:cNvPr id="33" name="Text 31"/>
          <p:cNvSpPr/>
          <p:nvPr/>
        </p:nvSpPr>
        <p:spPr>
          <a:xfrm>
            <a:off x="1123950" y="6442904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Yin, A. Liu, C. Li, R. Qian and X. Chen, “A GAN guided parallel CNN and Transformer network for EEG denoising,”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J. Biomed. Health Inform.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29, no. 6, pp. 3930–3941, 2025.</a:t>
            </a:r>
            <a:endParaRPr lang="en-US" sz="1575" dirty="0"/>
          </a:p>
        </p:txBody>
      </p:sp>
      <p:sp>
        <p:nvSpPr>
          <p:cNvPr id="34" name="Text 32"/>
          <p:cNvSpPr/>
          <p:nvPr/>
        </p:nvSpPr>
        <p:spPr>
          <a:xfrm>
            <a:off x="9324975" y="6442904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[12]</a:t>
            </a:r>
            <a:endParaRPr lang="en-US" sz="1575" dirty="0"/>
          </a:p>
        </p:txBody>
      </p:sp>
      <p:sp>
        <p:nvSpPr>
          <p:cNvPr id="35" name="Text 33"/>
          <p:cNvSpPr/>
          <p:nvPr/>
        </p:nvSpPr>
        <p:spPr>
          <a:xfrm>
            <a:off x="9820275" y="6442904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H. Zhang, C. Wei, M. Zhao, Q. Liu and H. Wu, “A novel convolutional neural network model to remove muscle artifacts from EEG,”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ICASSP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pp. 1265–1269, 2021.</a:t>
            </a:r>
            <a:endParaRPr lang="en-US" sz="1575" dirty="0"/>
          </a:p>
        </p:txBody>
      </p:sp>
      <p:sp>
        <p:nvSpPr>
          <p:cNvPr id="36" name="Text 34"/>
          <p:cNvSpPr/>
          <p:nvPr/>
        </p:nvSpPr>
        <p:spPr>
          <a:xfrm>
            <a:off x="628650" y="7416240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[13]</a:t>
            </a:r>
            <a:endParaRPr lang="en-US" sz="1575" dirty="0"/>
          </a:p>
        </p:txBody>
      </p:sp>
      <p:sp>
        <p:nvSpPr>
          <p:cNvPr id="37" name="Text 35"/>
          <p:cNvSpPr/>
          <p:nvPr/>
        </p:nvSpPr>
        <p:spPr>
          <a:xfrm>
            <a:off x="1123950" y="7416240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 Gao, D. Chen, Y. Tang, Z. Ming and X. Li, “EEG reconstruction with a dual-scale CNN-LSTM model for deep artifact removal,”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J. Biomed. Health Inform.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27, no. 3, pp. 1283–1294, 2023.</a:t>
            </a:r>
            <a:endParaRPr lang="en-US" sz="1575" dirty="0"/>
          </a:p>
        </p:txBody>
      </p:sp>
      <p:sp>
        <p:nvSpPr>
          <p:cNvPr id="38" name="Text 36"/>
          <p:cNvSpPr/>
          <p:nvPr/>
        </p:nvSpPr>
        <p:spPr>
          <a:xfrm>
            <a:off x="9324975" y="7416240"/>
            <a:ext cx="457200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[14]</a:t>
            </a:r>
            <a:endParaRPr lang="en-US" sz="1575" dirty="0"/>
          </a:p>
        </p:txBody>
      </p:sp>
      <p:sp>
        <p:nvSpPr>
          <p:cNvPr id="39" name="Text 37"/>
          <p:cNvSpPr/>
          <p:nvPr/>
        </p:nvSpPr>
        <p:spPr>
          <a:xfrm>
            <a:off x="9820275" y="7416240"/>
            <a:ext cx="7995761" cy="8780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just">
              <a:lnSpc>
                <a:spcPct val="119189"/>
              </a:lnSpc>
              <a:buNone/>
            </a:pP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 Sawangjai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al.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“EEGANet: removal of ocular artifacts from the EEG signal using generative adversarial networks,” </a:t>
            </a:r>
            <a:r>
              <a:rPr lang="en-US" sz="1575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J. Biomed. Health Inform. </a:t>
            </a:r>
            <a:r>
              <a:rPr lang="en-US" sz="1575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vol. 26, no. 10, pp. 4913–4924, 2022.</a:t>
            </a:r>
            <a:endParaRPr lang="en-US" sz="1575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EB9A187-BE67-0D4A-4CD1-36EA68E07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09B8438-C3C6-EE90-3F39-DB589FDBB363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49" name="Shape 9">
              <a:extLst>
                <a:ext uri="{FF2B5EF4-FFF2-40B4-BE49-F238E27FC236}">
                  <a16:creationId xmlns:a16="http://schemas.microsoft.com/office/drawing/2014/main" id="{2310840C-FD81-6713-9F73-7B508D437819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1" name="Text 10">
              <a:extLst>
                <a:ext uri="{FF2B5EF4-FFF2-40B4-BE49-F238E27FC236}">
                  <a16:creationId xmlns:a16="http://schemas.microsoft.com/office/drawing/2014/main" id="{57479819-4B0F-F192-DD21-6E80A2B31C4A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52" name="Shape 11">
              <a:extLst>
                <a:ext uri="{FF2B5EF4-FFF2-40B4-BE49-F238E27FC236}">
                  <a16:creationId xmlns:a16="http://schemas.microsoft.com/office/drawing/2014/main" id="{656DDE58-EFE8-03D2-83C4-2D85003274B6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53" name="Text 12">
              <a:extLst>
                <a:ext uri="{FF2B5EF4-FFF2-40B4-BE49-F238E27FC236}">
                  <a16:creationId xmlns:a16="http://schemas.microsoft.com/office/drawing/2014/main" id="{117F5C2E-FF69-A793-D08C-EF8B69EB3BBA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54" name="Shape 13">
              <a:extLst>
                <a:ext uri="{FF2B5EF4-FFF2-40B4-BE49-F238E27FC236}">
                  <a16:creationId xmlns:a16="http://schemas.microsoft.com/office/drawing/2014/main" id="{69A639F7-DBCD-B69C-D20C-3C861DA85363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5" name="Text 14">
              <a:extLst>
                <a:ext uri="{FF2B5EF4-FFF2-40B4-BE49-F238E27FC236}">
                  <a16:creationId xmlns:a16="http://schemas.microsoft.com/office/drawing/2014/main" id="{AAD88E2D-EF26-7CAE-49F8-CF4406C79399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56" name="Shape 15">
              <a:extLst>
                <a:ext uri="{FF2B5EF4-FFF2-40B4-BE49-F238E27FC236}">
                  <a16:creationId xmlns:a16="http://schemas.microsoft.com/office/drawing/2014/main" id="{13927361-8C61-DDAA-46A2-64BE7712B383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57" name="Text 16">
              <a:extLst>
                <a:ext uri="{FF2B5EF4-FFF2-40B4-BE49-F238E27FC236}">
                  <a16:creationId xmlns:a16="http://schemas.microsoft.com/office/drawing/2014/main" id="{50C76E64-EDD5-C1C0-C75C-509C2BBE6308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20 / 21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444500"/>
          </a:xfrm>
          <a:prstGeom prst="rect">
            <a:avLst/>
          </a:prstGeom>
          <a:solidFill>
            <a:srgbClr val="1F2E4D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3" name="Text 1"/>
          <p:cNvSpPr/>
          <p:nvPr/>
        </p:nvSpPr>
        <p:spPr>
          <a:xfrm>
            <a:off x="247650" y="104775"/>
            <a:ext cx="112147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575" dirty="0"/>
          </a:p>
        </p:txBody>
      </p:sp>
      <p:sp>
        <p:nvSpPr>
          <p:cNvPr id="4" name="Text 2"/>
          <p:cNvSpPr/>
          <p:nvPr/>
        </p:nvSpPr>
        <p:spPr>
          <a:xfrm>
            <a:off x="1788220" y="104775"/>
            <a:ext cx="9879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3195241" y="104775"/>
            <a:ext cx="76557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1575" dirty="0"/>
          </a:p>
        </p:txBody>
      </p:sp>
      <p:sp>
        <p:nvSpPr>
          <p:cNvPr id="6" name="Text 4"/>
          <p:cNvSpPr/>
          <p:nvPr/>
        </p:nvSpPr>
        <p:spPr>
          <a:xfrm>
            <a:off x="4379913" y="104775"/>
            <a:ext cx="165526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Method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6454279" y="104775"/>
            <a:ext cx="7432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>
                    <a:alpha val="5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1575" dirty="0"/>
          </a:p>
        </p:txBody>
      </p:sp>
      <p:sp>
        <p:nvSpPr>
          <p:cNvPr id="8" name="Shape 6"/>
          <p:cNvSpPr/>
          <p:nvPr/>
        </p:nvSpPr>
        <p:spPr>
          <a:xfrm>
            <a:off x="7368977" y="0"/>
            <a:ext cx="1484908" cy="444500"/>
          </a:xfrm>
          <a:prstGeom prst="rect">
            <a:avLst/>
          </a:prstGeom>
          <a:solidFill>
            <a:srgbClr val="2A3F6B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9" name="Text 7"/>
          <p:cNvSpPr/>
          <p:nvPr/>
        </p:nvSpPr>
        <p:spPr>
          <a:xfrm>
            <a:off x="7616627" y="104775"/>
            <a:ext cx="106580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7075269" y="2202955"/>
            <a:ext cx="4086662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5850" b="1" dirty="0">
                <a:solidFill>
                  <a:srgbClr val="2A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5850" dirty="0"/>
          </a:p>
        </p:txBody>
      </p:sp>
      <p:sp>
        <p:nvSpPr>
          <p:cNvPr id="11" name="Shape 9"/>
          <p:cNvSpPr/>
          <p:nvPr/>
        </p:nvSpPr>
        <p:spPr>
          <a:xfrm>
            <a:off x="7118350" y="3307855"/>
            <a:ext cx="4000500" cy="9525"/>
          </a:xfrm>
          <a:prstGeom prst="rect">
            <a:avLst/>
          </a:prstGeom>
          <a:solidFill>
            <a:srgbClr val="C9CDD6"/>
          </a:solidFill>
          <a:ln/>
        </p:spPr>
        <p:txBody>
          <a:bodyPr/>
          <a:lstStyle/>
          <a:p>
            <a:endParaRPr lang="en-SG"/>
          </a:p>
        </p:txBody>
      </p:sp>
      <p:sp>
        <p:nvSpPr>
          <p:cNvPr id="12" name="Text 10"/>
          <p:cNvSpPr/>
          <p:nvPr/>
        </p:nvSpPr>
        <p:spPr>
          <a:xfrm>
            <a:off x="6969408" y="3565030"/>
            <a:ext cx="4298285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700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and Discussion</a:t>
            </a:r>
            <a:endParaRPr lang="en-US" sz="2700" i="1" dirty="0"/>
          </a:p>
        </p:txBody>
      </p:sp>
      <p:sp>
        <p:nvSpPr>
          <p:cNvPr id="13" name="Text 11"/>
          <p:cNvSpPr/>
          <p:nvPr/>
        </p:nvSpPr>
        <p:spPr>
          <a:xfrm>
            <a:off x="3577099" y="4320680"/>
            <a:ext cx="11082903" cy="4514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5625"/>
              </a:lnSpc>
              <a:buNone/>
            </a:pPr>
            <a:r>
              <a:rPr lang="en-US" sz="2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Aswin Sekhar C S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3577099" y="4734025"/>
            <a:ext cx="11082903" cy="4514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5625"/>
              </a:lnSpc>
              <a:buNone/>
            </a:pPr>
            <a:r>
              <a:rPr lang="en-US" sz="2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Officer and Industrial Doctorate Student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3577099" y="5147370"/>
            <a:ext cx="11082903" cy="4514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35625"/>
              </a:lnSpc>
              <a:buNone/>
            </a:pPr>
            <a:r>
              <a:rPr lang="en-US" sz="2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Singapore Institute of Technology (SIT) &amp; KK Women’s and Children’s Hospital (KKH)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3577099" y="8749209"/>
            <a:ext cx="11772900" cy="584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75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MWC-GAN: A Hybrid Multiscale Wavelet-Domain Conditional GAN for EOG Artefact Removal from EEG Signals</a:t>
            </a:r>
            <a:endParaRPr lang="en-US" sz="1875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7C1EC91-AD23-13B5-759B-B04457664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6920" y="444500"/>
            <a:ext cx="2521080" cy="835025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94DEDBC-63A4-6516-9A3D-35C7D74658A5}"/>
              </a:ext>
            </a:extLst>
          </p:cNvPr>
          <p:cNvGrpSpPr/>
          <p:nvPr/>
        </p:nvGrpSpPr>
        <p:grpSpPr>
          <a:xfrm>
            <a:off x="0" y="9861550"/>
            <a:ext cx="18288001" cy="425450"/>
            <a:chOff x="0" y="9861550"/>
            <a:chExt cx="18288001" cy="425450"/>
          </a:xfrm>
        </p:grpSpPr>
        <p:sp>
          <p:nvSpPr>
            <p:cNvPr id="27" name="Shape 9">
              <a:extLst>
                <a:ext uri="{FF2B5EF4-FFF2-40B4-BE49-F238E27FC236}">
                  <a16:creationId xmlns:a16="http://schemas.microsoft.com/office/drawing/2014/main" id="{0BFB5790-7AEB-6E02-D988-C847BC46D11A}"/>
                </a:ext>
              </a:extLst>
            </p:cNvPr>
            <p:cNvSpPr/>
            <p:nvPr/>
          </p:nvSpPr>
          <p:spPr>
            <a:xfrm>
              <a:off x="0" y="9861550"/>
              <a:ext cx="6493471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28" name="Text 10">
              <a:extLst>
                <a:ext uri="{FF2B5EF4-FFF2-40B4-BE49-F238E27FC236}">
                  <a16:creationId xmlns:a16="http://schemas.microsoft.com/office/drawing/2014/main" id="{8B05A319-3484-4F0C-0807-BF232AAE0089}"/>
                </a:ext>
              </a:extLst>
            </p:cNvPr>
            <p:cNvSpPr/>
            <p:nvPr/>
          </p:nvSpPr>
          <p:spPr>
            <a:xfrm>
              <a:off x="381000" y="9966325"/>
              <a:ext cx="5926275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Aswin Sekhar C S  </a:t>
              </a:r>
              <a:endParaRPr lang="en-US" sz="1500" dirty="0"/>
            </a:p>
          </p:txBody>
        </p:sp>
        <p:sp>
          <p:nvSpPr>
            <p:cNvPr id="29" name="Shape 11">
              <a:extLst>
                <a:ext uri="{FF2B5EF4-FFF2-40B4-BE49-F238E27FC236}">
                  <a16:creationId xmlns:a16="http://schemas.microsoft.com/office/drawing/2014/main" id="{678B7487-DBC7-2730-8591-460BF366CA2B}"/>
                </a:ext>
              </a:extLst>
            </p:cNvPr>
            <p:cNvSpPr/>
            <p:nvPr/>
          </p:nvSpPr>
          <p:spPr>
            <a:xfrm>
              <a:off x="6493472" y="9861550"/>
              <a:ext cx="4886264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 dirty="0"/>
            </a:p>
          </p:txBody>
        </p:sp>
        <p:sp>
          <p:nvSpPr>
            <p:cNvPr id="30" name="Text 12">
              <a:extLst>
                <a:ext uri="{FF2B5EF4-FFF2-40B4-BE49-F238E27FC236}">
                  <a16:creationId xmlns:a16="http://schemas.microsoft.com/office/drawing/2014/main" id="{6B379B97-BDF7-6634-B362-02D17EE44643}"/>
                </a:ext>
              </a:extLst>
            </p:cNvPr>
            <p:cNvSpPr/>
            <p:nvPr/>
          </p:nvSpPr>
          <p:spPr>
            <a:xfrm>
              <a:off x="7460059" y="9913937"/>
              <a:ext cx="4524315" cy="32067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IEEE SMC BMI Workshop 2026</a:t>
              </a:r>
              <a:endParaRPr lang="en-US" sz="1500" dirty="0"/>
            </a:p>
          </p:txBody>
        </p:sp>
        <p:sp>
          <p:nvSpPr>
            <p:cNvPr id="31" name="Shape 13">
              <a:extLst>
                <a:ext uri="{FF2B5EF4-FFF2-40B4-BE49-F238E27FC236}">
                  <a16:creationId xmlns:a16="http://schemas.microsoft.com/office/drawing/2014/main" id="{BC06B7A3-7FFD-E3D2-1E16-4CE74D9F22E7}"/>
                </a:ext>
              </a:extLst>
            </p:cNvPr>
            <p:cNvSpPr/>
            <p:nvPr/>
          </p:nvSpPr>
          <p:spPr>
            <a:xfrm>
              <a:off x="11379736" y="9861550"/>
              <a:ext cx="6012517" cy="425450"/>
            </a:xfrm>
            <a:prstGeom prst="rect">
              <a:avLst/>
            </a:prstGeom>
            <a:solidFill>
              <a:srgbClr val="2A3F6B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2" name="Text 14">
              <a:extLst>
                <a:ext uri="{FF2B5EF4-FFF2-40B4-BE49-F238E27FC236}">
                  <a16:creationId xmlns:a16="http://schemas.microsoft.com/office/drawing/2014/main" id="{4D4BD831-F7E9-741E-1F4C-7FAD784CACC4}"/>
                </a:ext>
              </a:extLst>
            </p:cNvPr>
            <p:cNvSpPr/>
            <p:nvPr/>
          </p:nvSpPr>
          <p:spPr>
            <a:xfrm>
              <a:off x="13654355" y="9966325"/>
              <a:ext cx="1463278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92500" lnSpcReduction="1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7th October 2026</a:t>
              </a:r>
              <a:endParaRPr lang="en-US" sz="1500" dirty="0"/>
            </a:p>
          </p:txBody>
        </p:sp>
        <p:sp>
          <p:nvSpPr>
            <p:cNvPr id="33" name="Shape 15">
              <a:extLst>
                <a:ext uri="{FF2B5EF4-FFF2-40B4-BE49-F238E27FC236}">
                  <a16:creationId xmlns:a16="http://schemas.microsoft.com/office/drawing/2014/main" id="{3382F4D8-4607-EC9F-D48C-BFBAC8F9BAAB}"/>
                </a:ext>
              </a:extLst>
            </p:cNvPr>
            <p:cNvSpPr/>
            <p:nvPr/>
          </p:nvSpPr>
          <p:spPr>
            <a:xfrm>
              <a:off x="17392254" y="9861550"/>
              <a:ext cx="895747" cy="425450"/>
            </a:xfrm>
            <a:prstGeom prst="rect">
              <a:avLst/>
            </a:prstGeom>
            <a:solidFill>
              <a:srgbClr val="1F2E4D"/>
            </a:solidFill>
            <a:ln/>
          </p:spPr>
          <p:txBody>
            <a:bodyPr/>
            <a:lstStyle/>
            <a:p>
              <a:endParaRPr lang="en-SG"/>
            </a:p>
          </p:txBody>
        </p:sp>
        <p:sp>
          <p:nvSpPr>
            <p:cNvPr id="34" name="Text 16">
              <a:extLst>
                <a:ext uri="{FF2B5EF4-FFF2-40B4-BE49-F238E27FC236}">
                  <a16:creationId xmlns:a16="http://schemas.microsoft.com/office/drawing/2014/main" id="{D83259D6-9663-B66C-5A32-B5E850C1320E}"/>
                </a:ext>
              </a:extLst>
            </p:cNvPr>
            <p:cNvSpPr/>
            <p:nvPr/>
          </p:nvSpPr>
          <p:spPr>
            <a:xfrm>
              <a:off x="17601804" y="9966325"/>
              <a:ext cx="552847" cy="25400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 fontScale="77500" lnSpcReduction="20000"/>
            </a:bodyPr>
            <a:lstStyle/>
            <a:p>
              <a:pPr marL="0" indent="0" algn="l">
                <a:buNone/>
              </a:pPr>
              <a:r>
                <a:rPr lang="en-US" sz="150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21 / 21</a:t>
              </a:r>
              <a:endParaRPr lang="en-US" sz="15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88B9A8B-DB4B-BA03-BC46-D4F831612453}"/>
              </a:ext>
            </a:extLst>
          </p:cNvPr>
          <p:cNvGrpSpPr/>
          <p:nvPr/>
        </p:nvGrpSpPr>
        <p:grpSpPr>
          <a:xfrm>
            <a:off x="4191830" y="6120873"/>
            <a:ext cx="9853440" cy="1459242"/>
            <a:chOff x="4768744" y="6947563"/>
            <a:chExt cx="8859211" cy="1312002"/>
          </a:xfrm>
        </p:grpSpPr>
        <p:pic>
          <p:nvPicPr>
            <p:cNvPr id="36" name="Picture 4" descr="undefined">
              <a:extLst>
                <a:ext uri="{FF2B5EF4-FFF2-40B4-BE49-F238E27FC236}">
                  <a16:creationId xmlns:a16="http://schemas.microsoft.com/office/drawing/2014/main" id="{9021C27B-3C9D-FC58-9E12-AB0B1E369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8744" y="6947563"/>
              <a:ext cx="2869087" cy="1312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KKH e-Mailing List (Public) | FormSG">
              <a:extLst>
                <a:ext uri="{FF2B5EF4-FFF2-40B4-BE49-F238E27FC236}">
                  <a16:creationId xmlns:a16="http://schemas.microsoft.com/office/drawing/2014/main" id="{FBD9CD6E-5DFC-65B3-3280-7F447339E7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93" t="23282" r="3283" b="26528"/>
            <a:stretch>
              <a:fillRect/>
            </a:stretch>
          </p:blipFill>
          <p:spPr bwMode="auto">
            <a:xfrm>
              <a:off x="7800419" y="6989976"/>
              <a:ext cx="3843593" cy="1201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712534A-784A-1907-C743-C23AA7C30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8" r="58"/>
            <a:stretch/>
          </p:blipFill>
          <p:spPr>
            <a:xfrm>
              <a:off x="11793967" y="6962522"/>
              <a:ext cx="1833988" cy="1271285"/>
            </a:xfrm>
            <a:prstGeom prst="rect">
              <a:avLst/>
            </a:prstGeom>
          </p:spPr>
        </p:pic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F2A2B6E1-177F-E2AF-8D33-1EFFE3942877}"/>
              </a:ext>
            </a:extLst>
          </p:cNvPr>
          <p:cNvSpPr/>
          <p:nvPr/>
        </p:nvSpPr>
        <p:spPr>
          <a:xfrm>
            <a:off x="15451332" y="9334599"/>
            <a:ext cx="267791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Scan to Connect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C4C4FCA-C9FA-CD01-BC8A-F632BFD9A2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45806" y="7029761"/>
            <a:ext cx="2288963" cy="2304499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7A469D5-529B-3D33-C525-D8FEF6FC81FE}"/>
              </a:ext>
            </a:extLst>
          </p:cNvPr>
          <p:cNvSpPr/>
          <p:nvPr/>
        </p:nvSpPr>
        <p:spPr>
          <a:xfrm>
            <a:off x="158227" y="9294814"/>
            <a:ext cx="267791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</a:rPr>
              <a:t>Scan to Connect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7936F04-9834-B7E0-5228-C83B80C575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701" y="6989976"/>
            <a:ext cx="2288963" cy="2304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4962</Words>
  <Application>Microsoft Office PowerPoint</Application>
  <PresentationFormat>Benutzerdefiniert</PresentationFormat>
  <Paragraphs>656</Paragraphs>
  <Slides>21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8" baseType="lpstr">
      <vt:lpstr>Aptos</vt:lpstr>
      <vt:lpstr>Arial</vt:lpstr>
      <vt:lpstr>Calibri</vt:lpstr>
      <vt:lpstr>Cambria Math</vt:lpstr>
      <vt:lpstr>Georgia</vt:lpstr>
      <vt:lpstr>Times New Roman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Volosyak, Ivan, Prof. Dr.-Ing.</cp:lastModifiedBy>
  <cp:revision>211</cp:revision>
  <dcterms:created xsi:type="dcterms:W3CDTF">2026-09-16T03:55:05Z</dcterms:created>
  <dcterms:modified xsi:type="dcterms:W3CDTF">2026-10-08T04:26:46Z</dcterms:modified>
</cp:coreProperties>
</file>