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 id="2147483662" r:id="rId4"/>
  </p:sldMasterIdLst>
  <p:notesMasterIdLst>
    <p:notesMasterId r:id="rId6"/>
  </p:notesMasterIdLst>
  <p:sldIdLst>
    <p:sldId id="256" r:id="rId5"/>
    <p:sldId id="257" r:id="rId7"/>
    <p:sldId id="258" r:id="rId8"/>
    <p:sldId id="259" r:id="rId9"/>
    <p:sldId id="260" r:id="rId10"/>
    <p:sldId id="261" r:id="rId11"/>
    <p:sldId id="262" r:id="rId12"/>
    <p:sldId id="263" r:id="rId13"/>
    <p:sldId id="264" r:id="rId14"/>
    <p:sldId id="265" r:id="rId15"/>
    <p:sldId id="266" r:id="rId16"/>
    <p:sldId id="267" r:id="rId17"/>
    <p:sldId id="272" r:id="rId18"/>
    <p:sldId id="268" r:id="rId19"/>
    <p:sldId id="269" r:id="rId20"/>
    <p:sldId id="270" r:id="rId21"/>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Good morning, respected committee members. I am Jiang Jingyi, and today I will present my graduation thesis on fNIRS-based deep learning classification for Parkinson's disease. This work proposes a task-guided multi-scale spatiotemporal modeling approach to improve objective auxiliary diagnosis.</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Parkinson's disease is a common neurodegenerative disorder. Current diagnostic methods have limitations in terms of objectivity and early detection. Our research approach combines fNIRS signals with deep learning to create an objective classification framework for PD versus healthy controls.</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While fNIRS and deep learning models show promise, current approaches have two key limitations: lack of disease-specific design and insufficient utilization of multi-task information. Our work addresses these gaps by jointly modeling local features, global dependencies, task priors, and multi-scale temporal dynamics.</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This work has three-fold significance: theoretical, methodological, and application. The key innovation is fNIRS-CTPDNet, a local-global collaborative framework that combines convolutional local feature extraction with channel-preserving Transformer global dependency modeling, specifically designed for PD-fNIRS hemodynamic characteristics.</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Our research framework consists of four stages: data acquisition from public PD-fNIRS dataset with three task paradigms, preprocessing including SCI assessment and MBLL conversion, the fNIRS-CTPDNet model with local-global collaborative architecture, and comprehensive experimental evaluation including LOSO-CV, repeated 5-fold CV, ablation studies, and visualization analysis.</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We use a public PD-fNIRS dataset with 20 PD patients and 20 healthy controls. Three task paradigms are employed: finger tapping for fine motor control, walking for motor automation, and resting state for basal brain function. The primary classification task is PD versus HC, with task conditions as contextual information.</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The preprocessing pipeline consists of five steps: channel quality assessment using SCI threshold 0.5, concentration conversion via MBLL, bandpass filtering with task-specific frequency ranges, baseline correction with abnormal segment removal, and standardized tensor construction. This ensures high-quality input for subsequent deep learning modeling.</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Each sample is represented as a 3D tensor with dimensions H×W×C, where H is the number of channels, W is temporal length, and C is signal type. We use AdamW optimizer with label smoothing cross-entropy loss for 120 epochs. Validation employs both LOSO-CV and repeated 5-fold CV for robust evaluation.</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The design of fNIRS-CTPDNet is motivated by three key characteristics of PD-fNIRS signals: local abnormalities, global coupling, and small-sample constraints. Our overall philosophy is local modeling first, then global modeling. This involves temporal convolution, channel-wise depthwise convolution, local fusion convolution, and a channel-preserving Transformer for long-range dependency modeling.</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The overall architecture follows a five-stage pipeline: input tensor, CNN frontend for local feature extraction, channel-preserving tokenization, Transformer encoder for global dependency modeling, and MLP classifier for PD/HC prediction. The key advantage is the complementarity between CNN local bias and Transformer global modeling.</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The base model consists of three key modules: CNN frontend for local feature extraction with three convolution types, Transformer encoder for global dependency modeling with channel preservation, and MLP classifier for binary PD/HC prediction. The design advantage lies in the complementarity between CNN local inductive bias and Transformer global modeling.</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Thank you for your attention. This page lists the 16 key references cited in this thesis, covering Parkinson's disease clinical research, fNIRS methodology, deep learning models for brain signal classification, and foundational transformer architecture papers.</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2" Type="http://schemas.openxmlformats.org/officeDocument/2006/relationships/notesSlide" Target="../notesSlides/notesSlide7.xml"/><Relationship Id="rId21" Type="http://schemas.openxmlformats.org/officeDocument/2006/relationships/slideLayout" Target="../slideLayouts/slideLayout12.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3.xml"/><Relationship Id="rId2" Type="http://schemas.openxmlformats.org/officeDocument/2006/relationships/image" Target="../media/image4.pn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17" name="Picture 2" descr="The image depicts the logo and information for the 2026 edition of the IEEE SMC (Systems, Man, and Cybernetics) held in Bellevue, Washington, USA."/>
          <p:cNvPicPr>
            <a:picLocks noChangeAspect="1"/>
          </p:cNvPicPr>
          <p:nvPr/>
        </p:nvPicPr>
        <p:blipFill>
          <a:blip r:embed="rId1">
            <a:alphaModFix amt="83000"/>
          </a:blip>
          <a:srcRect b="7906"/>
          <a:stretch>
            <a:fillRect/>
          </a:stretch>
        </p:blipFill>
        <p:spPr>
          <a:xfrm>
            <a:off x="0" y="0"/>
            <a:ext cx="12179935" cy="33235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1" name="Text 1"/>
          <p:cNvSpPr/>
          <p:nvPr/>
        </p:nvSpPr>
        <p:spPr>
          <a:xfrm>
            <a:off x="8594090" y="0"/>
            <a:ext cx="6537325" cy="960755"/>
          </a:xfrm>
          <a:prstGeom prst="rect">
            <a:avLst/>
          </a:prstGeom>
          <a:noFill/>
        </p:spPr>
        <p:txBody>
          <a:bodyPr wrap="square" rtlCol="0" anchor="ctr"/>
          <a:lstStyle/>
          <a:p>
            <a:r>
              <a:rPr lang="en-US" b="1" dirty="0">
                <a:solidFill>
                  <a:schemeClr val="tx1"/>
                </a:solidFill>
                <a:latin typeface="Calibri" panose="020F0502020204030204" pitchFamily="34" charset="0"/>
                <a:ea typeface="Calibri" panose="020F0502020204030204" pitchFamily="34" charset="-122"/>
                <a:cs typeface="Calibri" panose="020F0502020204030204" pitchFamily="34" charset="-120"/>
              </a:rPr>
              <a:t>WORKSHOP ON BRAIN-MACHINE INTERFACES
IEEE SMC 2026</a:t>
            </a:r>
            <a:br>
              <a:rPr lang="en-US" b="1" dirty="0">
                <a:solidFill>
                  <a:schemeClr val="tx1"/>
                </a:solidFill>
                <a:latin typeface="Calibri" panose="020F0502020204030204" pitchFamily="34" charset="0"/>
                <a:ea typeface="Calibri" panose="020F0502020204030204" pitchFamily="34" charset="-122"/>
                <a:cs typeface="Calibri" panose="020F0502020204030204" pitchFamily="34" charset="-120"/>
              </a:rPr>
            </a:br>
            <a:r>
              <a:rPr lang="en-US" dirty="0">
                <a:solidFill>
                  <a:schemeClr val="tx1"/>
                </a:solidFill>
                <a:latin typeface="Calibri" panose="020F0502020204030204" pitchFamily="34" charset="0"/>
                <a:ea typeface="Calibri" panose="020F0502020204030204" pitchFamily="34" charset="-122"/>
                <a:cs typeface="Calibri" panose="020F0502020204030204" pitchFamily="34" charset="-120"/>
              </a:rPr>
              <a:t>October 4-7, 2026</a:t>
            </a:r>
            <a:endParaRPr lang="en-US" dirty="0">
              <a:solidFill>
                <a:schemeClr val="tx1"/>
              </a:solidFill>
              <a:latin typeface="Calibri" panose="020F0502020204030204" pitchFamily="34" charset="0"/>
              <a:ea typeface="Calibri" panose="020F0502020204030204" pitchFamily="34" charset="-122"/>
              <a:cs typeface="Calibri" panose="020F0502020204030204" pitchFamily="34" charset="-120"/>
            </a:endParaRPr>
          </a:p>
        </p:txBody>
      </p:sp>
      <p:sp>
        <p:nvSpPr>
          <p:cNvPr id="3" name="AutoShape 3"/>
          <p:cNvSpPr/>
          <p:nvPr/>
        </p:nvSpPr>
        <p:spPr>
          <a:xfrm>
            <a:off x="1016000" y="1016000"/>
            <a:ext cx="762000" cy="50800"/>
          </a:xfrm>
          <a:prstGeom prst="roundRect">
            <a:avLst>
              <a:gd name="adj" fmla="val 0"/>
            </a:avLst>
          </a:prstGeom>
          <a:solidFill>
            <a:srgbClr val="C9A66B">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1524000" y="1778000"/>
            <a:ext cx="9652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GRADUATION THESIS DEFENSE</a:t>
            </a:r>
            <a:endParaRPr lang="en-US" sz="1100"/>
          </a:p>
        </p:txBody>
      </p:sp>
      <p:sp>
        <p:nvSpPr>
          <p:cNvPr id="5" name="AutoShape 5"/>
          <p:cNvSpPr/>
          <p:nvPr/>
        </p:nvSpPr>
        <p:spPr>
          <a:xfrm>
            <a:off x="1094740" y="1882140"/>
            <a:ext cx="9652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fNIRS-based Deep Learning Classification</a:t>
            </a:r>
            <a:endParaRPr lang="en-US" sz="1100"/>
          </a:p>
          <a:p>
            <a:pPr marL="0" indent="0" algn="l">
              <a:lnSpc>
                <a:spcPct val="100000"/>
              </a:lnSpc>
            </a:pPr>
            <a: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for Parkinson's Disease</a:t>
            </a:r>
            <a:endPar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1524000" y="4572000"/>
            <a:ext cx="965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Task-Guided Multi-Scale Spatiotemporal Modeling Approach</a:t>
            </a:r>
            <a:endParaRPr lang="en-US" sz="18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7" name="Connector 7"/>
          <p:cNvCxnSpPr/>
          <p:nvPr/>
        </p:nvCxnSpPr>
        <p:spPr>
          <a:xfrm rot="-12277">
            <a:off x="1524011" y="5327650"/>
            <a:ext cx="3556000" cy="12700"/>
          </a:xfrm>
          <a:prstGeom prst="straightConnector1">
            <a:avLst/>
          </a:prstGeom>
          <a:solidFill>
            <a:srgbClr val="DEE0E3">
              <a:alpha val="100000"/>
            </a:srgbClr>
          </a:solidFill>
          <a:ln w="12700" cap="flat" cmpd="sng">
            <a:solidFill>
              <a:srgbClr val="C9A66B">
                <a:alpha val="50000"/>
              </a:srgbClr>
            </a:solidFill>
            <a:prstDash val="solid"/>
            <a:round/>
            <a:headEnd type="none" w="med" len="med"/>
            <a:tailEnd type="none" w="med" len="med"/>
          </a:ln>
        </p:spPr>
      </p:cxnSp>
      <p:sp>
        <p:nvSpPr>
          <p:cNvPr id="8" name="AutoShape 8"/>
          <p:cNvSpPr/>
          <p:nvPr/>
        </p:nvSpPr>
        <p:spPr>
          <a:xfrm>
            <a:off x="1524000" y="55880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Candidate: Jiang Jingyi</a:t>
            </a:r>
            <a:endParaRPr lang="en-US" sz="14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1524000" y="59690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Supervisor: Prof. Kuang Lidan</a:t>
            </a:r>
            <a:endParaRPr lang="en-US" sz="14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8255000" y="5905500"/>
            <a:ext cx="3175000" cy="5080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300" b="0" i="0" u="none" strike="noStrike">
                <a:solidFill>
                  <a:srgbClr val="C8CDD2"/>
                </a:solidFill>
                <a:latin typeface="Noto Sans SC" panose="020B0200000000000000" charset="-122"/>
                <a:ea typeface="Noto Sans SC" panose="020B0200000000000000" charset="-122"/>
                <a:cs typeface="Noto Sans SC" panose="020B0200000000000000" charset="-122"/>
                <a:sym typeface="Noto Sans SC" panose="020B0200000000000000" charset="-122"/>
              </a:rPr>
              <a:t>Changsha University of Science &amp; Technology</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7F8">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889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228600"/>
            <a:ext cx="762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Research Background and Significance</a:t>
            </a:r>
            <a:endParaRPr lang="en-US" sz="1100"/>
          </a:p>
        </p:txBody>
      </p:sp>
      <p:sp>
        <p:nvSpPr>
          <p:cNvPr id="4" name="AutoShape 4"/>
          <p:cNvSpPr/>
          <p:nvPr/>
        </p:nvSpPr>
        <p:spPr>
          <a:xfrm>
            <a:off x="9525000" y="317500"/>
            <a:ext cx="1905000" cy="3175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2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01 / Background</a:t>
            </a:r>
            <a:endParaRPr lang="en-US" sz="1100"/>
          </a:p>
        </p:txBody>
      </p:sp>
      <p:sp>
        <p:nvSpPr>
          <p:cNvPr id="5" name="AutoShape 5"/>
          <p:cNvSpPr/>
          <p:nvPr/>
        </p:nvSpPr>
        <p:spPr>
          <a:xfrm>
            <a:off x="762000" y="1270000"/>
            <a:ext cx="685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Clinical Need for Objective Auxiliary Diagnosis</a:t>
            </a:r>
            <a:endParaRPr lang="en-US" sz="1100"/>
          </a:p>
        </p:txBody>
      </p:sp>
      <p:cxnSp>
        <p:nvCxnSpPr>
          <p:cNvPr id="6" name="Connector 6"/>
          <p:cNvCxnSpPr/>
          <p:nvPr/>
        </p:nvCxnSpPr>
        <p:spPr>
          <a:xfrm rot="-6875">
            <a:off x="762006" y="1771650"/>
            <a:ext cx="6350000" cy="12700"/>
          </a:xfrm>
          <a:prstGeom prst="straightConnector1">
            <a:avLst/>
          </a:prstGeom>
          <a:solidFill>
            <a:srgbClr val="DEE0E3">
              <a:alpha val="100000"/>
            </a:srgbClr>
          </a:solidFill>
          <a:ln w="25400" cap="flat" cmpd="sng">
            <a:solidFill>
              <a:srgbClr val="C9A66B">
                <a:alpha val="60000"/>
              </a:srgbClr>
            </a:solidFill>
            <a:prstDash val="solid"/>
            <a:round/>
            <a:headEnd type="none" w="lg" len="lg"/>
            <a:tailEnd type="none" w="lg" len="lg"/>
          </a:ln>
        </p:spPr>
      </p:cxnSp>
      <p:sp>
        <p:nvSpPr>
          <p:cNvPr id="7" name="AutoShape 7"/>
          <p:cNvSpPr/>
          <p:nvPr/>
        </p:nvSpPr>
        <p:spPr>
          <a:xfrm>
            <a:off x="762000" y="2032000"/>
            <a:ext cx="6350000" cy="4064000"/>
          </a:xfrm>
          <a:prstGeom prst="rect">
            <a:avLst/>
          </a:prstGeom>
          <a:noFill/>
          <a:ln w="12700" cap="flat" cmpd="sng">
            <a:noFill/>
            <a:prstDash val="solid"/>
            <a:round/>
          </a:ln>
        </p:spPr>
        <p:txBody>
          <a:bodyPr vert="horz" wrap="square" lIns="0" tIns="0" rIns="0" bIns="0" rtlCol="0" anchor="ctr" anchorCtr="0"/>
          <a:lstStyle/>
          <a:p>
            <a:pPr marL="190500" indent="-190500" algn="l">
              <a:lnSpc>
                <a:spcPct val="125000"/>
              </a:lnSpc>
              <a:buClr>
                <a:srgbClr val="0D1B2A"/>
              </a:buClr>
              <a:buChar char="•"/>
              <a:defRPr/>
            </a:pPr>
            <a:r>
              <a:rPr lang="en-US" sz="15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Parkinson's disease (PD)</a:t>
            </a:r>
            <a:r>
              <a:rPr lang="en-US" sz="15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is a common neurodegenerative disorder characterized by insidious onset, slow progression, and significant individual variability.</a:t>
            </a:r>
            <a:endParaRPr lang="en-US" sz="1100"/>
          </a:p>
          <a:p>
            <a:pPr marL="190500" indent="-190500" algn="l">
              <a:lnSpc>
                <a:spcPct val="125000"/>
              </a:lnSpc>
              <a:buClr>
                <a:srgbClr val="465667"/>
              </a:buClr>
              <a:buChar char="•"/>
            </a:pPr>
            <a:r>
              <a:rPr lang="en-US" sz="15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Current diagnosis relies primarily on clinical symptom observation and scale-based assessment; early identification and dynamic evaluation remain subjective and lagging.</a:t>
            </a:r>
            <a:endParaRPr lang="en-US" sz="15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90500" indent="-190500" algn="l">
              <a:lnSpc>
                <a:spcPct val="125000"/>
              </a:lnSpc>
              <a:buClr>
                <a:srgbClr val="465667"/>
              </a:buClr>
              <a:buChar char="•"/>
            </a:pPr>
            <a:r>
              <a:rPr lang="en-US" sz="15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Methods such as DAT-SPECT, PET, and MRI provide diagnostic support but are limited by cost, continuous monitoring constraints, and dynamic task scenarios.</a:t>
            </a:r>
            <a:endParaRPr lang="en-US" sz="15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90500" indent="-190500" algn="l">
              <a:lnSpc>
                <a:spcPct val="125000"/>
              </a:lnSpc>
              <a:buClr>
                <a:srgbClr val="465667"/>
              </a:buClr>
              <a:buChar char="•"/>
            </a:pPr>
            <a:r>
              <a:rPr lang="en-US" sz="15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Therefore, there is a need for a non-invasive, portable, reproducible, and intelligent classification method that reflects brain functional activity.</a:t>
            </a:r>
            <a:endParaRPr lang="en-US" sz="15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7874000" y="1270000"/>
            <a:ext cx="3556000" cy="4826000"/>
          </a:xfrm>
          <a:prstGeom prst="roundRect">
            <a:avLst>
              <a:gd name="adj" fmla="val 0"/>
            </a:avLst>
          </a:prstGeom>
          <a:solidFill>
            <a:srgbClr val="0D1B2A">
              <a:alpha val="5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7874000" y="1270000"/>
            <a:ext cx="3556000" cy="635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8128000" y="14224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Research Approach</a:t>
            </a:r>
            <a:endParaRPr lang="en-US" sz="1100"/>
          </a:p>
        </p:txBody>
      </p:sp>
      <p:sp>
        <p:nvSpPr>
          <p:cNvPr id="11" name="AutoShape 11"/>
          <p:cNvSpPr/>
          <p:nvPr/>
        </p:nvSpPr>
        <p:spPr>
          <a:xfrm>
            <a:off x="8128000" y="2222500"/>
            <a:ext cx="3048000" cy="3556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Combine </a:t>
            </a:r>
            <a:r>
              <a:rPr lang="en-US" sz="14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fNIRS cerebral oxygenation signals</a:t>
            </a: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with </a:t>
            </a:r>
            <a:r>
              <a:rPr lang="en-US" sz="14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deep learning models</a:t>
            </a: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to establish an objective auxiliary recognition framework for </a:t>
            </a:r>
            <a:r>
              <a:rPr lang="en-US" sz="1400" b="1"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PD/HC binary classification</a:t>
            </a: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p>
            <a:pPr marL="0" indent="0" algn="l">
              <a:lnSpc>
                <a:spcPct val="133000"/>
              </a:lnSpc>
            </a:pPr>
          </a:p>
          <a:p>
            <a:pPr marL="0" indent="0" algn="l">
              <a:lnSpc>
                <a:spcPct val="133000"/>
              </a:lnSpc>
            </a:pPr>
            <a:r>
              <a:rPr lang="en-US" sz="14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Key Advantages:</a:t>
            </a:r>
            <a:endParaRPr lang="en-US" sz="14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33000"/>
              </a:lnSpc>
              <a:buClr>
                <a:srgbClr val="465667"/>
              </a:buClr>
              <a:buChar char="•"/>
            </a:pP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Non-invasive and portable</a:t>
            </a:r>
            <a:endPar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33000"/>
              </a:lnSpc>
              <a:buClr>
                <a:srgbClr val="465667"/>
              </a:buClr>
              <a:buChar char="•"/>
            </a:pP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Suitable for dynamic tasks</a:t>
            </a:r>
            <a:endPar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33000"/>
              </a:lnSpc>
              <a:buClr>
                <a:srgbClr val="465667"/>
              </a:buClr>
              <a:buChar char="•"/>
            </a:pP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Reflects brain functional activity</a:t>
            </a:r>
            <a:endPar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7F8">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889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228600"/>
            <a:ext cx="762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Current Progress and Research Gap</a:t>
            </a:r>
            <a:endParaRPr lang="en-US" sz="1100"/>
          </a:p>
        </p:txBody>
      </p:sp>
      <p:sp>
        <p:nvSpPr>
          <p:cNvPr id="4" name="AutoShape 4"/>
          <p:cNvSpPr/>
          <p:nvPr/>
        </p:nvSpPr>
        <p:spPr>
          <a:xfrm>
            <a:off x="9525000" y="317500"/>
            <a:ext cx="1905000" cy="3175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2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02 / Literature Gap</a:t>
            </a:r>
            <a:endParaRPr lang="en-US" sz="1100"/>
          </a:p>
        </p:txBody>
      </p:sp>
      <p:sp>
        <p:nvSpPr>
          <p:cNvPr id="5" name="AutoShape 5"/>
          <p:cNvSpPr/>
          <p:nvPr/>
        </p:nvSpPr>
        <p:spPr>
          <a:xfrm>
            <a:off x="762000" y="1206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Current Progress</a:t>
            </a:r>
            <a:endParaRPr lang="en-US" sz="1100"/>
          </a:p>
        </p:txBody>
      </p:sp>
      <p:cxnSp>
        <p:nvCxnSpPr>
          <p:cNvPr id="6" name="Connector 6"/>
          <p:cNvCxnSpPr/>
          <p:nvPr/>
        </p:nvCxnSpPr>
        <p:spPr>
          <a:xfrm rot="-8594">
            <a:off x="762008" y="1619250"/>
            <a:ext cx="5080000" cy="12700"/>
          </a:xfrm>
          <a:prstGeom prst="straightConnector1">
            <a:avLst/>
          </a:prstGeom>
          <a:solidFill>
            <a:srgbClr val="DEE0E3">
              <a:alpha val="100000"/>
            </a:srgbClr>
          </a:solidFill>
          <a:ln w="25400" cap="flat" cmpd="sng">
            <a:solidFill>
              <a:srgbClr val="C9A66B">
                <a:alpha val="60000"/>
              </a:srgbClr>
            </a:solidFill>
            <a:prstDash val="solid"/>
            <a:round/>
            <a:headEnd type="none" w="lg" len="lg"/>
            <a:tailEnd type="none" w="lg" len="lg"/>
          </a:ln>
        </p:spPr>
      </p:cxnSp>
      <p:sp>
        <p:nvSpPr>
          <p:cNvPr id="7" name="AutoShape 7"/>
          <p:cNvSpPr/>
          <p:nvPr/>
        </p:nvSpPr>
        <p:spPr>
          <a:xfrm>
            <a:off x="762000" y="1841500"/>
            <a:ext cx="5080000" cy="15240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25000"/>
              </a:lnSpc>
              <a:buClr>
                <a:srgbClr val="465667"/>
              </a:buClr>
              <a:buChar char="•"/>
              <a:defRPr/>
            </a:pP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fNIRS offers advantages in neurological disease recognition: portable, low-cost, and suitable for dynamic tasks.</a:t>
            </a:r>
            <a:endParaRPr lang="en-US" sz="1100"/>
          </a:p>
          <a:p>
            <a:pPr marL="177800" indent="-177800" algn="l">
              <a:lnSpc>
                <a:spcPct val="125000"/>
              </a:lnSpc>
              <a:buClr>
                <a:srgbClr val="465667"/>
              </a:buClr>
              <a:buChar char="•"/>
            </a:pP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CNN, BiLSTM, Transformer and other models have been applied to brain signal classification.</a:t>
            </a:r>
            <a:endPar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762000" y="35560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Key Limitations</a:t>
            </a:r>
            <a:endParaRPr lang="en-US" sz="1100"/>
          </a:p>
        </p:txBody>
      </p:sp>
      <p:cxnSp>
        <p:nvCxnSpPr>
          <p:cNvPr id="9" name="Connector 9"/>
          <p:cNvCxnSpPr/>
          <p:nvPr/>
        </p:nvCxnSpPr>
        <p:spPr>
          <a:xfrm rot="-8594">
            <a:off x="762008" y="3968750"/>
            <a:ext cx="5080000" cy="12700"/>
          </a:xfrm>
          <a:prstGeom prst="straightConnector1">
            <a:avLst/>
          </a:prstGeom>
          <a:solidFill>
            <a:srgbClr val="DEE0E3">
              <a:alpha val="100000"/>
            </a:srgbClr>
          </a:solidFill>
          <a:ln w="25400" cap="flat" cmpd="sng">
            <a:solidFill>
              <a:srgbClr val="C9A66B">
                <a:alpha val="60000"/>
              </a:srgbClr>
            </a:solidFill>
            <a:prstDash val="solid"/>
            <a:round/>
            <a:headEnd type="none" w="lg" len="lg"/>
            <a:tailEnd type="none" w="lg" len="lg"/>
          </a:ln>
        </p:spPr>
      </p:cxnSp>
      <p:sp>
        <p:nvSpPr>
          <p:cNvPr id="10" name="AutoShape 10"/>
          <p:cNvSpPr/>
          <p:nvPr/>
        </p:nvSpPr>
        <p:spPr>
          <a:xfrm>
            <a:off x="762000" y="4191000"/>
            <a:ext cx="50800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2532"/>
                </a:solidFill>
                <a:latin typeface="Noto Sans SC" panose="020B0200000000000000" charset="-122"/>
                <a:ea typeface="Noto Sans SC" panose="020B0200000000000000" charset="-122"/>
                <a:cs typeface="Noto Sans SC" panose="020B0200000000000000" charset="-122"/>
                <a:sym typeface="Noto Sans SC" panose="020B0200000000000000" charset="-122"/>
              </a:rPr>
              <a:t>Limitation 1:</a:t>
            </a: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General brain signal models lack specialized design for PD-fNIRS hemodynamic features, resulting in insufficient disease-specific feature expression.</a:t>
            </a:r>
            <a:endParaRPr lang="en-US" sz="1100"/>
          </a:p>
          <a:p>
            <a:pPr marL="0" indent="0" algn="l">
              <a:lnSpc>
                <a:spcPct val="125000"/>
              </a:lnSpc>
            </a:pPr>
          </a:p>
          <a:p>
            <a:pPr marL="0" indent="0" algn="l">
              <a:lnSpc>
                <a:spcPct val="125000"/>
              </a:lnSpc>
            </a:pPr>
            <a:r>
              <a:rPr lang="en-US" sz="1400" b="1" i="0" u="none" strike="noStrike">
                <a:solidFill>
                  <a:srgbClr val="8B2532"/>
                </a:solidFill>
                <a:latin typeface="Noto Sans SC" panose="020B0200000000000000" charset="-122"/>
                <a:ea typeface="Noto Sans SC" panose="020B0200000000000000" charset="-122"/>
                <a:cs typeface="Noto Sans SC" panose="020B0200000000000000" charset="-122"/>
                <a:sym typeface="Noto Sans SC" panose="020B0200000000000000" charset="-122"/>
              </a:rPr>
              <a:t>Limitation 2:</a:t>
            </a: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Most studies focus on single tasks, lacking explicit utilization of task differences such as finger tapping, walking, and resting state.</a:t>
            </a:r>
            <a:endPar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6604000" y="1206500"/>
            <a:ext cx="4826000" cy="51435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985000" y="1524000"/>
            <a:ext cx="406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Problems Addressed in This Work</a:t>
            </a:r>
            <a:endParaRPr lang="en-US" sz="1100"/>
          </a:p>
        </p:txBody>
      </p:sp>
      <p:cxnSp>
        <p:nvCxnSpPr>
          <p:cNvPr id="13" name="Connector 13"/>
          <p:cNvCxnSpPr/>
          <p:nvPr/>
        </p:nvCxnSpPr>
        <p:spPr>
          <a:xfrm rot="-10742">
            <a:off x="6985010" y="2089150"/>
            <a:ext cx="4064000" cy="12700"/>
          </a:xfrm>
          <a:prstGeom prst="straightConnector1">
            <a:avLst/>
          </a:prstGeom>
          <a:solidFill>
            <a:srgbClr val="DEE0E3">
              <a:alpha val="100000"/>
            </a:srgbClr>
          </a:solidFill>
          <a:ln w="12700" cap="flat" cmpd="sng">
            <a:solidFill>
              <a:srgbClr val="C9A66B">
                <a:alpha val="40000"/>
              </a:srgbClr>
            </a:solidFill>
            <a:prstDash val="solid"/>
            <a:round/>
            <a:headEnd type="none" w="med" len="med"/>
            <a:tailEnd type="none" w="med" len="med"/>
          </a:ln>
        </p:spPr>
      </p:cxnSp>
      <p:sp>
        <p:nvSpPr>
          <p:cNvPr id="14" name="AutoShape 14"/>
          <p:cNvSpPr/>
          <p:nvPr/>
        </p:nvSpPr>
        <p:spPr>
          <a:xfrm>
            <a:off x="6985000" y="2413000"/>
            <a:ext cx="4064000" cy="3556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rPr>
              <a:t>In the small-sample PD-fNIRS scenario, this work aims to uniformly model:</a:t>
            </a:r>
            <a:endParaRPr lang="en-US" sz="1100"/>
          </a:p>
          <a:p>
            <a:pPr marL="0" indent="0" algn="l">
              <a:lnSpc>
                <a:spcPct val="142000"/>
              </a:lnSpc>
            </a:pPr>
          </a:p>
          <a:p>
            <a:pPr marL="190500" indent="-190500" algn="l">
              <a:lnSpc>
                <a:spcPct val="142000"/>
              </a:lnSpc>
              <a:buClr>
                <a:srgbClr val="FFFFFF"/>
              </a:buClr>
              <a:buChar cha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Local spatiotemporal features</a:t>
            </a:r>
            <a:endPar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90500" indent="-190500" algn="l">
              <a:lnSpc>
                <a:spcPct val="142000"/>
              </a:lnSpc>
              <a:buClr>
                <a:srgbClr val="FFFFFF"/>
              </a:buClr>
              <a:buChar cha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Cross-region global dependencies</a:t>
            </a:r>
            <a:endPar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90500" indent="-190500" algn="l">
              <a:lnSpc>
                <a:spcPct val="142000"/>
              </a:lnSpc>
              <a:buClr>
                <a:srgbClr val="FFFFFF"/>
              </a:buClr>
              <a:buChar cha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Task condition priors</a:t>
            </a:r>
            <a:endPar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90500" indent="-190500" algn="l">
              <a:lnSpc>
                <a:spcPct val="142000"/>
              </a:lnSpc>
              <a:buClr>
                <a:srgbClr val="FFFFFF"/>
              </a:buClr>
              <a:buChar cha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Multi-scale temporal dynamics</a:t>
            </a:r>
            <a:endPar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7F8">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889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228600"/>
            <a:ext cx="762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Significance and Key Innovation</a:t>
            </a:r>
            <a:endParaRPr lang="en-US" sz="1100"/>
          </a:p>
        </p:txBody>
      </p:sp>
      <p:sp>
        <p:nvSpPr>
          <p:cNvPr id="4" name="AutoShape 4"/>
          <p:cNvSpPr/>
          <p:nvPr/>
        </p:nvSpPr>
        <p:spPr>
          <a:xfrm>
            <a:off x="9525000" y="317500"/>
            <a:ext cx="1905000" cy="3175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2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03 / Contributions</a:t>
            </a:r>
            <a:endParaRPr lang="en-US" sz="1100"/>
          </a:p>
        </p:txBody>
      </p:sp>
      <p:sp>
        <p:nvSpPr>
          <p:cNvPr id="5" name="AutoShape 5"/>
          <p:cNvSpPr/>
          <p:nvPr/>
        </p:nvSpPr>
        <p:spPr>
          <a:xfrm>
            <a:off x="762000" y="12065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Research Significance</a:t>
            </a:r>
            <a:endParaRPr lang="en-US" sz="1100"/>
          </a:p>
        </p:txBody>
      </p:sp>
      <p:cxnSp>
        <p:nvCxnSpPr>
          <p:cNvPr id="6" name="Connector 6"/>
          <p:cNvCxnSpPr/>
          <p:nvPr/>
        </p:nvCxnSpPr>
        <p:spPr>
          <a:xfrm rot="-4092">
            <a:off x="762004" y="1619250"/>
            <a:ext cx="10668000" cy="12700"/>
          </a:xfrm>
          <a:prstGeom prst="straightConnector1">
            <a:avLst/>
          </a:prstGeom>
          <a:solidFill>
            <a:srgbClr val="DEE0E3">
              <a:alpha val="100000"/>
            </a:srgbClr>
          </a:solidFill>
          <a:ln w="25400" cap="flat" cmpd="sng">
            <a:solidFill>
              <a:srgbClr val="C9A66B">
                <a:alpha val="60000"/>
              </a:srgbClr>
            </a:solidFill>
            <a:prstDash val="solid"/>
            <a:round/>
            <a:headEnd type="none" w="lg" len="lg"/>
            <a:tailEnd type="none" w="lg" len="lg"/>
          </a:ln>
        </p:spPr>
      </p:cxnSp>
      <p:sp>
        <p:nvSpPr>
          <p:cNvPr id="7" name="AutoShape 7"/>
          <p:cNvSpPr/>
          <p:nvPr/>
        </p:nvSpPr>
        <p:spPr>
          <a:xfrm>
            <a:off x="762000" y="1905000"/>
            <a:ext cx="3365500" cy="1651000"/>
          </a:xfrm>
          <a:prstGeom prst="roundRect">
            <a:avLst>
              <a:gd name="adj" fmla="val 0"/>
            </a:avLst>
          </a:prstGeom>
          <a:solidFill>
            <a:srgbClr val="FFFFFF">
              <a:alpha val="100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1016000" y="2095500"/>
            <a:ext cx="2857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Theoretical Significance</a:t>
            </a:r>
            <a:endParaRPr lang="en-US" sz="1100"/>
          </a:p>
        </p:txBody>
      </p:sp>
      <p:sp>
        <p:nvSpPr>
          <p:cNvPr id="9" name="AutoShape 9"/>
          <p:cNvSpPr/>
          <p:nvPr/>
        </p:nvSpPr>
        <p:spPr>
          <a:xfrm>
            <a:off x="1016000" y="2476500"/>
            <a:ext cx="2857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Explore discriminative patterns of PD-related brain dysfunction from three levels: fine motor, gross motor control, and basal brain functional state.</a:t>
            </a:r>
            <a:endParaRPr lang="en-US" sz="1100"/>
          </a:p>
        </p:txBody>
      </p:sp>
      <p:sp>
        <p:nvSpPr>
          <p:cNvPr id="10" name="AutoShape 10"/>
          <p:cNvSpPr/>
          <p:nvPr/>
        </p:nvSpPr>
        <p:spPr>
          <a:xfrm>
            <a:off x="4406900" y="1905000"/>
            <a:ext cx="3365500" cy="1651000"/>
          </a:xfrm>
          <a:prstGeom prst="roundRect">
            <a:avLst>
              <a:gd name="adj" fmla="val 0"/>
            </a:avLst>
          </a:prstGeom>
          <a:solidFill>
            <a:srgbClr val="FFFFFF">
              <a:alpha val="100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660900" y="2095500"/>
            <a:ext cx="2857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Methodological Significance</a:t>
            </a:r>
            <a:endParaRPr lang="en-US" sz="1100"/>
          </a:p>
        </p:txBody>
      </p:sp>
      <p:sp>
        <p:nvSpPr>
          <p:cNvPr id="12" name="AutoShape 12"/>
          <p:cNvSpPr/>
          <p:nvPr/>
        </p:nvSpPr>
        <p:spPr>
          <a:xfrm>
            <a:off x="4660900" y="2476500"/>
            <a:ext cx="2857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Construct a PD-fNIRS deep learning classification framework with local-global collaborative modeling architecture.</a:t>
            </a:r>
            <a:endParaRPr lang="en-US" sz="1100"/>
          </a:p>
        </p:txBody>
      </p:sp>
      <p:sp>
        <p:nvSpPr>
          <p:cNvPr id="13" name="AutoShape 13"/>
          <p:cNvSpPr/>
          <p:nvPr/>
        </p:nvSpPr>
        <p:spPr>
          <a:xfrm>
            <a:off x="8064500" y="1905000"/>
            <a:ext cx="3365500" cy="1651000"/>
          </a:xfrm>
          <a:prstGeom prst="roundRect">
            <a:avLst>
              <a:gd name="adj" fmla="val 0"/>
            </a:avLst>
          </a:prstGeom>
          <a:solidFill>
            <a:srgbClr val="FFFFFF">
              <a:alpha val="100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8318500" y="2095500"/>
            <a:ext cx="2857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Application Significance</a:t>
            </a:r>
            <a:endParaRPr lang="en-US" sz="1100"/>
          </a:p>
        </p:txBody>
      </p:sp>
      <p:sp>
        <p:nvSpPr>
          <p:cNvPr id="15" name="AutoShape 15"/>
          <p:cNvSpPr/>
          <p:nvPr/>
        </p:nvSpPr>
        <p:spPr>
          <a:xfrm>
            <a:off x="8318500" y="2476500"/>
            <a:ext cx="2857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Provide methodological reference for PD early screening, objective auxiliary diagnosis, and intelligent brain-computer interface applications.</a:t>
            </a:r>
            <a:endParaRPr lang="en-US" sz="1100"/>
          </a:p>
        </p:txBody>
      </p:sp>
      <p:sp>
        <p:nvSpPr>
          <p:cNvPr id="16" name="AutoShape 16"/>
          <p:cNvSpPr/>
          <p:nvPr/>
        </p:nvSpPr>
        <p:spPr>
          <a:xfrm>
            <a:off x="762000" y="38735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Key Innovation</a:t>
            </a:r>
            <a:endParaRPr lang="en-US" sz="1100"/>
          </a:p>
        </p:txBody>
      </p:sp>
      <p:cxnSp>
        <p:nvCxnSpPr>
          <p:cNvPr id="17" name="Connector 17"/>
          <p:cNvCxnSpPr/>
          <p:nvPr/>
        </p:nvCxnSpPr>
        <p:spPr>
          <a:xfrm rot="-4092">
            <a:off x="762004" y="4286250"/>
            <a:ext cx="10668000" cy="12700"/>
          </a:xfrm>
          <a:prstGeom prst="straightConnector1">
            <a:avLst/>
          </a:prstGeom>
          <a:solidFill>
            <a:srgbClr val="DEE0E3">
              <a:alpha val="100000"/>
            </a:srgbClr>
          </a:solidFill>
          <a:ln w="25400" cap="flat" cmpd="sng">
            <a:solidFill>
              <a:srgbClr val="C9A66B">
                <a:alpha val="60000"/>
              </a:srgbClr>
            </a:solidFill>
            <a:prstDash val="solid"/>
            <a:round/>
            <a:headEnd type="none" w="lg" len="lg"/>
            <a:tailEnd type="none" w="lg" len="lg"/>
          </a:ln>
        </p:spPr>
      </p:cxnSp>
      <p:sp>
        <p:nvSpPr>
          <p:cNvPr id="18" name="AutoShape 18"/>
          <p:cNvSpPr/>
          <p:nvPr/>
        </p:nvSpPr>
        <p:spPr>
          <a:xfrm>
            <a:off x="762000" y="4572000"/>
            <a:ext cx="10668000" cy="1778000"/>
          </a:xfrm>
          <a:prstGeom prst="roundRect">
            <a:avLst>
              <a:gd name="adj" fmla="val 0"/>
            </a:avLst>
          </a:prstGeom>
          <a:solidFill>
            <a:srgbClr val="0D1B2A">
              <a:alpha val="4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762000" y="4572000"/>
            <a:ext cx="63500" cy="1778000"/>
          </a:xfrm>
          <a:prstGeom prst="roundRect">
            <a:avLst>
              <a:gd name="adj" fmla="val 0"/>
            </a:avLst>
          </a:prstGeom>
          <a:solidFill>
            <a:srgbClr val="C9A66B">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1079500" y="4826000"/>
            <a:ext cx="1016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fNIRS-CTPDNet: Local-Global Collaborative Framework</a:t>
            </a:r>
            <a:endParaRPr lang="en-US" sz="1100"/>
          </a:p>
        </p:txBody>
      </p:sp>
      <p:sp>
        <p:nvSpPr>
          <p:cNvPr id="21" name="AutoShape 21"/>
          <p:cNvSpPr/>
          <p:nvPr/>
        </p:nvSpPr>
        <p:spPr>
          <a:xfrm>
            <a:off x="1079500" y="53975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Propose a local-global collaborative framework for PD-fNIRS signals: </a:t>
            </a:r>
            <a:r>
              <a:rPr lang="en-US" sz="1500" b="1"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convolutional local feature extraction</a:t>
            </a:r>
            <a:r>
              <a:rPr lang="en-US" sz="15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combined with </a:t>
            </a:r>
            <a:r>
              <a:rPr lang="en-US" sz="1500" b="1"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channel-preserving Transformer global dependency modeling</a:t>
            </a:r>
            <a:r>
              <a:rPr lang="en-US" sz="15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specifically designed for PD-fNIRS hemodynamic characteristics.</a:t>
            </a:r>
            <a:endParaRPr lang="en-US"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7F8">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889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228600"/>
            <a:ext cx="762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Research Methodology and Framework</a:t>
            </a:r>
            <a:endParaRPr lang="en-US" sz="1100"/>
          </a:p>
        </p:txBody>
      </p:sp>
      <p:sp>
        <p:nvSpPr>
          <p:cNvPr id="4" name="AutoShape 4"/>
          <p:cNvSpPr/>
          <p:nvPr/>
        </p:nvSpPr>
        <p:spPr>
          <a:xfrm>
            <a:off x="9525000" y="317500"/>
            <a:ext cx="1905000" cy="3175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2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04 / Methodology</a:t>
            </a:r>
            <a:endParaRPr lang="en-US" sz="1100"/>
          </a:p>
        </p:txBody>
      </p:sp>
      <p:sp>
        <p:nvSpPr>
          <p:cNvPr id="5" name="AutoShape 5"/>
          <p:cNvSpPr/>
          <p:nvPr/>
        </p:nvSpPr>
        <p:spPr>
          <a:xfrm>
            <a:off x="762000" y="1270000"/>
            <a:ext cx="10668000" cy="444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Overall Research Pipeline</a:t>
            </a:r>
            <a:endParaRPr lang="en-US" sz="1100"/>
          </a:p>
        </p:txBody>
      </p:sp>
      <p:sp>
        <p:nvSpPr>
          <p:cNvPr id="6" name="AutoShape 6"/>
          <p:cNvSpPr/>
          <p:nvPr/>
        </p:nvSpPr>
        <p:spPr>
          <a:xfrm>
            <a:off x="508000" y="2159000"/>
            <a:ext cx="2540000" cy="2540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635000" y="2413000"/>
            <a:ext cx="2286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Data Acquisition</a:t>
            </a:r>
            <a:endParaRPr lang="en-US" sz="1100"/>
          </a:p>
        </p:txBody>
      </p:sp>
      <p:sp>
        <p:nvSpPr>
          <p:cNvPr id="8" name="AutoShape 8"/>
          <p:cNvSpPr/>
          <p:nvPr/>
        </p:nvSpPr>
        <p:spPr>
          <a:xfrm>
            <a:off x="635000" y="2984500"/>
            <a:ext cx="2286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rPr>
              <a:t>Public PD-fNIRS dataset</a:t>
            </a:r>
            <a:endParaRPr lang="en-US" sz="1100"/>
          </a:p>
          <a:p>
            <a:pPr marL="0" indent="0" algn="ctr">
              <a:lnSpc>
                <a:spcPct val="125000"/>
              </a:lnSpc>
            </a:pPr>
          </a:p>
          <a:p>
            <a:pPr marL="0" indent="0" algn="ctr">
              <a:lnSpc>
                <a:spcPct val="125000"/>
              </a:lnSpc>
            </a:pPr>
            <a:r>
              <a:rPr lang="en-US" sz="12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rPr>
              <a:t>Three task paradigms</a:t>
            </a:r>
            <a:endParaRPr lang="en-US" sz="12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25000"/>
              </a:lnSpc>
            </a:pPr>
          </a:p>
          <a:p>
            <a:pPr marL="0" indent="0" algn="ctr">
              <a:lnSpc>
                <a:spcPct val="125000"/>
              </a:lnSpc>
            </a:pPr>
            <a:r>
              <a:rPr lang="en-US" sz="12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rPr>
              <a:t>20 PD + 20 HC subjects</a:t>
            </a:r>
            <a:endParaRPr lang="en-US" sz="12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9" name="Connector 9"/>
          <p:cNvCxnSpPr/>
          <p:nvPr/>
        </p:nvCxnSpPr>
        <p:spPr>
          <a:xfrm rot="-98194">
            <a:off x="3111591" y="3422650"/>
            <a:ext cx="444500" cy="12700"/>
          </a:xfrm>
          <a:prstGeom prst="straightConnector1">
            <a:avLst/>
          </a:prstGeom>
          <a:solidFill>
            <a:srgbClr val="DEE0E3">
              <a:alpha val="100000"/>
            </a:srgbClr>
          </a:solidFill>
          <a:ln w="25400" cap="flat" cmpd="sng">
            <a:solidFill>
              <a:srgbClr val="C9A66B">
                <a:alpha val="100000"/>
              </a:srgbClr>
            </a:solidFill>
            <a:prstDash val="solid"/>
            <a:round/>
            <a:headEnd type="none" w="lg" len="lg"/>
            <a:tailEnd type="arrow" w="lg" len="lg"/>
          </a:ln>
        </p:spPr>
      </p:cxnSp>
      <p:sp>
        <p:nvSpPr>
          <p:cNvPr id="10" name="AutoShape 10"/>
          <p:cNvSpPr/>
          <p:nvPr/>
        </p:nvSpPr>
        <p:spPr>
          <a:xfrm>
            <a:off x="3619500" y="2159000"/>
            <a:ext cx="2540000" cy="2540000"/>
          </a:xfrm>
          <a:prstGeom prst="roundRect">
            <a:avLst>
              <a:gd name="adj" fmla="val 0"/>
            </a:avLst>
          </a:prstGeom>
          <a:solidFill>
            <a:srgbClr val="1E3A5F">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746500" y="2413000"/>
            <a:ext cx="2286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Preprocessing</a:t>
            </a:r>
            <a:endParaRPr lang="en-US" sz="1100"/>
          </a:p>
        </p:txBody>
      </p:sp>
      <p:sp>
        <p:nvSpPr>
          <p:cNvPr id="12" name="AutoShape 12"/>
          <p:cNvSpPr/>
          <p:nvPr/>
        </p:nvSpPr>
        <p:spPr>
          <a:xfrm>
            <a:off x="3746500" y="2984500"/>
            <a:ext cx="2286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rPr>
              <a:t>SCI quality assessment</a:t>
            </a:r>
            <a:endParaRPr lang="en-US" sz="1100"/>
          </a:p>
          <a:p>
            <a:pPr marL="0" indent="0" algn="ctr">
              <a:lnSpc>
                <a:spcPct val="125000"/>
              </a:lnSpc>
            </a:pPr>
          </a:p>
          <a:p>
            <a:pPr marL="0" indent="0" algn="ctr">
              <a:lnSpc>
                <a:spcPct val="125000"/>
              </a:lnSpc>
            </a:pPr>
            <a:r>
              <a:rPr lang="en-US" sz="12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rPr>
              <a:t>MBLL conversion</a:t>
            </a:r>
            <a:endParaRPr lang="en-US" sz="12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25000"/>
              </a:lnSpc>
            </a:pPr>
          </a:p>
          <a:p>
            <a:pPr marL="0" indent="0" algn="ctr">
              <a:lnSpc>
                <a:spcPct val="125000"/>
              </a:lnSpc>
            </a:pPr>
            <a:r>
              <a:rPr lang="en-US" sz="12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rPr>
              <a:t>Filtering &amp; baseline correction</a:t>
            </a:r>
            <a:endParaRPr lang="en-US" sz="12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3" name="Connector 13"/>
          <p:cNvCxnSpPr/>
          <p:nvPr/>
        </p:nvCxnSpPr>
        <p:spPr>
          <a:xfrm rot="-98194">
            <a:off x="6223091" y="3422650"/>
            <a:ext cx="444500" cy="12700"/>
          </a:xfrm>
          <a:prstGeom prst="straightConnector1">
            <a:avLst/>
          </a:prstGeom>
          <a:solidFill>
            <a:srgbClr val="DEE0E3">
              <a:alpha val="100000"/>
            </a:srgbClr>
          </a:solidFill>
          <a:ln w="25400" cap="flat" cmpd="sng">
            <a:solidFill>
              <a:srgbClr val="C9A66B">
                <a:alpha val="100000"/>
              </a:srgbClr>
            </a:solidFill>
            <a:prstDash val="solid"/>
            <a:round/>
            <a:headEnd type="none" w="lg" len="lg"/>
            <a:tailEnd type="arrow" w="lg" len="lg"/>
          </a:ln>
        </p:spPr>
      </p:cxnSp>
      <p:sp>
        <p:nvSpPr>
          <p:cNvPr id="14" name="AutoShape 14"/>
          <p:cNvSpPr/>
          <p:nvPr/>
        </p:nvSpPr>
        <p:spPr>
          <a:xfrm>
            <a:off x="6731000" y="2159000"/>
            <a:ext cx="2540000" cy="2540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6858000" y="2413000"/>
            <a:ext cx="2286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fNIRS-CTPDNet</a:t>
            </a:r>
            <a:endParaRPr lang="en-US" sz="1100"/>
          </a:p>
        </p:txBody>
      </p:sp>
      <p:sp>
        <p:nvSpPr>
          <p:cNvPr id="16" name="AutoShape 16"/>
          <p:cNvSpPr/>
          <p:nvPr/>
        </p:nvSpPr>
        <p:spPr>
          <a:xfrm>
            <a:off x="6858000" y="2984500"/>
            <a:ext cx="2286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rPr>
              <a:t>Local-global collaborative model</a:t>
            </a:r>
            <a:endParaRPr lang="en-US" sz="1100"/>
          </a:p>
          <a:p>
            <a:pPr marL="0" indent="0" algn="ctr">
              <a:lnSpc>
                <a:spcPct val="125000"/>
              </a:lnSpc>
            </a:pPr>
          </a:p>
          <a:p>
            <a:pPr marL="0" indent="0" algn="ctr">
              <a:lnSpc>
                <a:spcPct val="125000"/>
              </a:lnSpc>
            </a:pPr>
            <a:r>
              <a:rPr lang="en-US" sz="12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rPr>
              <a:t>CNN frontend + Transformer</a:t>
            </a:r>
            <a:endParaRPr lang="en-US" sz="12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25000"/>
              </a:lnSpc>
            </a:pPr>
          </a:p>
          <a:p>
            <a:pPr marL="0" indent="0" algn="ctr">
              <a:lnSpc>
                <a:spcPct val="125000"/>
              </a:lnSpc>
            </a:pPr>
            <a:r>
              <a:rPr lang="en-US" sz="12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rPr>
              <a:t>Channel-preserving encoding</a:t>
            </a:r>
            <a:endParaRPr lang="en-US" sz="12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7" name="Connector 17"/>
          <p:cNvCxnSpPr/>
          <p:nvPr/>
        </p:nvCxnSpPr>
        <p:spPr>
          <a:xfrm rot="-98194">
            <a:off x="9334591" y="3422650"/>
            <a:ext cx="444500" cy="12700"/>
          </a:xfrm>
          <a:prstGeom prst="straightConnector1">
            <a:avLst/>
          </a:prstGeom>
          <a:solidFill>
            <a:srgbClr val="DEE0E3">
              <a:alpha val="100000"/>
            </a:srgbClr>
          </a:solidFill>
          <a:ln w="25400" cap="flat" cmpd="sng">
            <a:solidFill>
              <a:srgbClr val="C9A66B">
                <a:alpha val="100000"/>
              </a:srgbClr>
            </a:solidFill>
            <a:prstDash val="solid"/>
            <a:round/>
            <a:headEnd type="none" w="lg" len="lg"/>
            <a:tailEnd type="arrow" w="lg" len="lg"/>
          </a:ln>
        </p:spPr>
      </p:cxnSp>
      <p:sp>
        <p:nvSpPr>
          <p:cNvPr id="18" name="AutoShape 18"/>
          <p:cNvSpPr/>
          <p:nvPr/>
        </p:nvSpPr>
        <p:spPr>
          <a:xfrm>
            <a:off x="9842500" y="2159000"/>
            <a:ext cx="1905000" cy="2540000"/>
          </a:xfrm>
          <a:prstGeom prst="roundRect">
            <a:avLst>
              <a:gd name="adj" fmla="val 0"/>
            </a:avLst>
          </a:prstGeom>
          <a:solidFill>
            <a:srgbClr val="C9A66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9969500" y="2349500"/>
            <a:ext cx="1651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14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Experimental Evaluation</a:t>
            </a:r>
            <a:endParaRPr lang="en-US" sz="1100"/>
          </a:p>
        </p:txBody>
      </p:sp>
      <p:sp>
        <p:nvSpPr>
          <p:cNvPr id="20" name="AutoShape 20"/>
          <p:cNvSpPr/>
          <p:nvPr/>
        </p:nvSpPr>
        <p:spPr>
          <a:xfrm>
            <a:off x="9969500" y="2984500"/>
            <a:ext cx="1651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100" b="0"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LOSO-CV</a:t>
            </a:r>
            <a:endParaRPr lang="en-US" sz="1100"/>
          </a:p>
          <a:p>
            <a:pPr marL="0" indent="0" algn="ctr">
              <a:lnSpc>
                <a:spcPct val="125000"/>
              </a:lnSpc>
            </a:pPr>
            <a:r>
              <a:rPr lang="en-US" sz="1100" b="0"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Repeated 5-fold CV</a:t>
            </a:r>
            <a:endParaRPr lang="en-US" sz="1100" b="0"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25000"/>
              </a:lnSpc>
            </a:pPr>
          </a:p>
          <a:p>
            <a:pPr marL="0" indent="0" algn="ctr">
              <a:lnSpc>
                <a:spcPct val="125000"/>
              </a:lnSpc>
            </a:pPr>
            <a:r>
              <a:rPr lang="en-US" sz="1100" b="0"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Ablation studies</a:t>
            </a:r>
            <a:endParaRPr lang="en-US" sz="1100" b="0"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25000"/>
              </a:lnSpc>
            </a:pPr>
            <a:r>
              <a:rPr lang="en-US" sz="1100" b="0"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Visualization</a:t>
            </a:r>
            <a:endParaRPr lang="en-US" sz="1100" b="0"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1" name="AutoShape 21"/>
          <p:cNvSpPr/>
          <p:nvPr/>
        </p:nvSpPr>
        <p:spPr>
          <a:xfrm>
            <a:off x="762000" y="5207000"/>
            <a:ext cx="10668000" cy="1143000"/>
          </a:xfrm>
          <a:prstGeom prst="roundRect">
            <a:avLst>
              <a:gd name="adj" fmla="val 0"/>
            </a:avLst>
          </a:prstGeom>
          <a:solidFill>
            <a:srgbClr val="0D1B2A">
              <a:alpha val="4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22" name="AutoShape 22"/>
          <p:cNvSpPr/>
          <p:nvPr/>
        </p:nvSpPr>
        <p:spPr>
          <a:xfrm>
            <a:off x="762000" y="5207000"/>
            <a:ext cx="63500" cy="1143000"/>
          </a:xfrm>
          <a:prstGeom prst="roundRect">
            <a:avLst>
              <a:gd name="adj" fmla="val 0"/>
            </a:avLst>
          </a:prstGeom>
          <a:solidFill>
            <a:srgbClr val="C9A66B">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1079500" y="5397500"/>
            <a:ext cx="10160000" cy="825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Design Philosophy:</a:t>
            </a: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The fNIRS-CTPDNet model combines convolutional local feature extraction with channel-preserving Transformer global dependency modeling, specifically designed to capture PD-related spatiotemporal patterns in fNIRS signals under small-sample constraints.</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7F8">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889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228600"/>
            <a:ext cx="762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Dataset and Experimental Tasks</a:t>
            </a:r>
            <a:endParaRPr lang="en-US" sz="1100"/>
          </a:p>
        </p:txBody>
      </p:sp>
      <p:sp>
        <p:nvSpPr>
          <p:cNvPr id="4" name="AutoShape 4"/>
          <p:cNvSpPr/>
          <p:nvPr/>
        </p:nvSpPr>
        <p:spPr>
          <a:xfrm>
            <a:off x="9525000" y="317500"/>
            <a:ext cx="1905000" cy="3175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2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05 / Dataset</a:t>
            </a:r>
            <a:endParaRPr lang="en-US" sz="1100"/>
          </a:p>
        </p:txBody>
      </p:sp>
      <p:sp>
        <p:nvSpPr>
          <p:cNvPr id="5" name="AutoShape 5"/>
          <p:cNvSpPr/>
          <p:nvPr/>
        </p:nvSpPr>
        <p:spPr>
          <a:xfrm>
            <a:off x="762000" y="1206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Dataset Overview</a:t>
            </a:r>
            <a:endParaRPr lang="en-US" sz="1100"/>
          </a:p>
        </p:txBody>
      </p:sp>
      <p:cxnSp>
        <p:nvCxnSpPr>
          <p:cNvPr id="6" name="Connector 6"/>
          <p:cNvCxnSpPr/>
          <p:nvPr/>
        </p:nvCxnSpPr>
        <p:spPr>
          <a:xfrm rot="-8594">
            <a:off x="762008" y="1619250"/>
            <a:ext cx="5080000" cy="12700"/>
          </a:xfrm>
          <a:prstGeom prst="straightConnector1">
            <a:avLst/>
          </a:prstGeom>
          <a:solidFill>
            <a:srgbClr val="DEE0E3">
              <a:alpha val="100000"/>
            </a:srgbClr>
          </a:solidFill>
          <a:ln w="25400" cap="flat" cmpd="sng">
            <a:solidFill>
              <a:srgbClr val="C9A66B">
                <a:alpha val="60000"/>
              </a:srgbClr>
            </a:solidFill>
            <a:prstDash val="solid"/>
            <a:round/>
            <a:headEnd type="none" w="lg" len="lg"/>
            <a:tailEnd type="none" w="lg" len="lg"/>
          </a:ln>
        </p:spPr>
      </p:cxnSp>
      <p:sp>
        <p:nvSpPr>
          <p:cNvPr id="7" name="AutoShape 7"/>
          <p:cNvSpPr/>
          <p:nvPr/>
        </p:nvSpPr>
        <p:spPr>
          <a:xfrm>
            <a:off x="762000" y="1841500"/>
            <a:ext cx="5080000" cy="25400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33000"/>
              </a:lnSpc>
              <a:buClr>
                <a:srgbClr val="0D1B2A"/>
              </a:buClr>
              <a:buChar char="•"/>
              <a:defRPr/>
            </a:pPr>
            <a:r>
              <a:rPr lang="en-US" sz="14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Data Source:</a:t>
            </a: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Public PD-fNIRS dataset</a:t>
            </a:r>
            <a:endParaRPr lang="en-US" sz="1100"/>
          </a:p>
          <a:p>
            <a:pPr marL="177800" indent="-177800" algn="l">
              <a:lnSpc>
                <a:spcPct val="133000"/>
              </a:lnSpc>
              <a:buClr>
                <a:srgbClr val="0D1B2A"/>
              </a:buClr>
              <a:buChar char="•"/>
            </a:pPr>
            <a:r>
              <a:rPr lang="en-US" sz="14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Subjects:</a:t>
            </a: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20 PD patients + 20 healthy controls</a:t>
            </a:r>
            <a:endPar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33000"/>
              </a:lnSpc>
              <a:buClr>
                <a:srgbClr val="0D1B2A"/>
              </a:buClr>
              <a:buChar char="•"/>
            </a:pPr>
            <a:r>
              <a:rPr lang="en-US" sz="14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Device:</a:t>
            </a: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Brite MKII fNIRS system, 25 Hz sampling rate</a:t>
            </a:r>
            <a:endPar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33000"/>
              </a:lnSpc>
              <a:buClr>
                <a:srgbClr val="0D1B2A"/>
              </a:buClr>
              <a:buChar char="•"/>
            </a:pPr>
            <a:r>
              <a:rPr lang="en-US" sz="14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Channels:</a:t>
            </a: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20 long-distance channels retained</a:t>
            </a:r>
            <a:endPar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33000"/>
              </a:lnSpc>
              <a:buClr>
                <a:srgbClr val="0D1B2A"/>
              </a:buClr>
              <a:buChar char="•"/>
            </a:pPr>
            <a:r>
              <a:rPr lang="en-US" sz="14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Signals:</a:t>
            </a: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HbO and HbR hemoglobin concentrations</a:t>
            </a:r>
            <a:endPar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604000" y="1206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Three Experimental Task Paradigms</a:t>
            </a:r>
            <a:endParaRPr lang="en-US" sz="1100"/>
          </a:p>
        </p:txBody>
      </p:sp>
      <p:cxnSp>
        <p:nvCxnSpPr>
          <p:cNvPr id="9" name="Connector 9"/>
          <p:cNvCxnSpPr/>
          <p:nvPr/>
        </p:nvCxnSpPr>
        <p:spPr>
          <a:xfrm rot="-9046">
            <a:off x="6604008" y="1619250"/>
            <a:ext cx="4826000" cy="12700"/>
          </a:xfrm>
          <a:prstGeom prst="straightConnector1">
            <a:avLst/>
          </a:prstGeom>
          <a:solidFill>
            <a:srgbClr val="DEE0E3">
              <a:alpha val="100000"/>
            </a:srgbClr>
          </a:solidFill>
          <a:ln w="25400" cap="flat" cmpd="sng">
            <a:solidFill>
              <a:srgbClr val="C9A66B">
                <a:alpha val="60000"/>
              </a:srgbClr>
            </a:solidFill>
            <a:prstDash val="solid"/>
            <a:round/>
            <a:headEnd type="none" w="lg" len="lg"/>
            <a:tailEnd type="none" w="lg" len="lg"/>
          </a:ln>
        </p:spPr>
      </p:cxnSp>
      <p:graphicFrame>
        <p:nvGraphicFramePr>
          <p:cNvPr id="10" name="Table 10"/>
          <p:cNvGraphicFramePr>
            <a:graphicFrameLocks noGrp="1"/>
          </p:cNvGraphicFramePr>
          <p:nvPr/>
        </p:nvGraphicFramePr>
        <p:xfrm>
          <a:off x="6604000" y="1841500"/>
          <a:ext cx="4826000" cy="2286000"/>
        </p:xfrm>
        <a:graphic>
          <a:graphicData uri="http://schemas.openxmlformats.org/drawingml/2006/table">
            <a:tbl>
              <a:tblPr>
                <a:effectLst/>
              </a:tblPr>
              <a:tblGrid>
                <a:gridCol w="762000"/>
                <a:gridCol w="1270000"/>
                <a:gridCol w="2794000"/>
              </a:tblGrid>
              <a:tr h="469900">
                <a:tc>
                  <a:txBody>
                    <a:bodyPr rtlCol="0"/>
                    <a:lstStyle/>
                    <a:p>
                      <a:pPr marL="0" indent="0" algn="ctr">
                        <a:lnSpc>
                          <a:spcPct val="100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Task</a:t>
                      </a:r>
                      <a:endParaRPr lang="en-US" sz="1100"/>
                    </a:p>
                  </a:txBody>
                  <a:tcPr marL="101600" marR="101600" marT="101600" marB="101600" anchor="t" anchorCtr="0">
                    <a:lnL>
                      <a:noFill/>
                    </a:lnL>
                    <a:lnR>
                      <a:noFill/>
                    </a:lnR>
                    <a:lnT>
                      <a:noFill/>
                    </a:lnT>
                    <a:lnB>
                      <a:noFill/>
                    </a:lnB>
                    <a:solidFill>
                      <a:srgbClr val="0D1B2A">
                        <a:alpha val="100000"/>
                      </a:srgbClr>
                    </a:solidFill>
                  </a:tcPr>
                </a:tc>
                <a:tc>
                  <a:txBody>
                    <a:bodyPr rtlCol="0"/>
                    <a:lstStyle/>
                    <a:p>
                      <a:pPr marL="0" indent="0" algn="ctr">
                        <a:lnSpc>
                          <a:spcPct val="100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Paradigm</a:t>
                      </a:r>
                      <a:endParaRPr lang="en-US" sz="1100"/>
                    </a:p>
                  </a:txBody>
                  <a:tcPr marL="101600" marR="101600" marT="101600" marB="101600" anchor="t" anchorCtr="0">
                    <a:lnL>
                      <a:noFill/>
                    </a:lnL>
                    <a:lnR>
                      <a:noFill/>
                    </a:lnR>
                    <a:lnT>
                      <a:noFill/>
                    </a:lnT>
                    <a:lnB>
                      <a:noFill/>
                    </a:lnB>
                    <a:solidFill>
                      <a:srgbClr val="0D1B2A">
                        <a:alpha val="100000"/>
                      </a:srgbClr>
                    </a:solidFill>
                  </a:tcPr>
                </a:tc>
                <a:tc>
                  <a:txBody>
                    <a:bodyPr rtlCol="0"/>
                    <a:lstStyle/>
                    <a:p>
                      <a:pPr marL="0" indent="0" algn="ctr">
                        <a:lnSpc>
                          <a:spcPct val="100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Functional Impairment Reflected</a:t>
                      </a:r>
                      <a:endParaRPr lang="en-US" sz="1100"/>
                    </a:p>
                  </a:txBody>
                  <a:tcPr marL="101600" marR="101600" marT="101600" marB="101600" anchor="t" anchorCtr="0">
                    <a:lnL>
                      <a:noFill/>
                    </a:lnL>
                    <a:lnR>
                      <a:noFill/>
                    </a:lnR>
                    <a:lnT>
                      <a:noFill/>
                    </a:lnT>
                    <a:lnB>
                      <a:noFill/>
                    </a:lnB>
                    <a:solidFill>
                      <a:srgbClr val="0D1B2A">
                        <a:alpha val="100000"/>
                      </a:srgbClr>
                    </a:solidFill>
                  </a:tcPr>
                </a:tc>
              </a:tr>
              <a:tr h="609600">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A</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Finger Tapping</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1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Fine motor control and action rhythm abnormalities</a:t>
                      </a:r>
                      <a:endParaRPr lang="en-US" sz="1100"/>
                    </a:p>
                  </a:txBody>
                  <a:tcPr marL="101600" marR="101600" marT="101600" marB="101600" anchor="t" anchorCtr="0">
                    <a:lnL>
                      <a:noFill/>
                    </a:lnL>
                    <a:lnR>
                      <a:noFill/>
                    </a:lnR>
                    <a:lnT>
                      <a:noFill/>
                    </a:lnT>
                    <a:lnB>
                      <a:noFill/>
                    </a:lnB>
                    <a:noFill/>
                  </a:tcPr>
                </a:tc>
              </a:tr>
              <a:tr h="609600">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B</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Walking</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1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Motor automation impairment and frontal compensation</a:t>
                      </a:r>
                      <a:endParaRPr lang="en-US" sz="1100"/>
                    </a:p>
                  </a:txBody>
                  <a:tcPr marL="101600" marR="101600" marT="101600" marB="101600" anchor="t" anchorCtr="0">
                    <a:lnL>
                      <a:noFill/>
                    </a:lnL>
                    <a:lnR>
                      <a:noFill/>
                    </a:lnR>
                    <a:lnT>
                      <a:noFill/>
                    </a:lnT>
                    <a:lnB>
                      <a:noFill/>
                    </a:lnB>
                    <a:noFill/>
                  </a:tcPr>
                </a:tc>
              </a:tr>
              <a:tr h="596900">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C</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Resting State</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1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Basal brain network and low-frequency spontaneous activity</a:t>
                      </a:r>
                      <a:endParaRPr lang="en-US" sz="1100"/>
                    </a:p>
                  </a:txBody>
                  <a:tcPr marL="101600" marR="101600" marT="101600" marB="101600" anchor="t" anchorCtr="0">
                    <a:lnL>
                      <a:noFill/>
                    </a:lnL>
                    <a:lnR>
                      <a:noFill/>
                    </a:lnR>
                    <a:lnT>
                      <a:noFill/>
                    </a:lnT>
                    <a:lnB>
                      <a:noFill/>
                    </a:lnB>
                    <a:noFill/>
                  </a:tcPr>
                </a:tc>
              </a:tr>
            </a:tbl>
          </a:graphicData>
        </a:graphic>
      </p:graphicFrame>
      <p:sp>
        <p:nvSpPr>
          <p:cNvPr id="11" name="AutoShape 11"/>
          <p:cNvSpPr/>
          <p:nvPr/>
        </p:nvSpPr>
        <p:spPr>
          <a:xfrm>
            <a:off x="762000" y="4699000"/>
            <a:ext cx="10668000" cy="1397000"/>
          </a:xfrm>
          <a:prstGeom prst="roundRect">
            <a:avLst>
              <a:gd name="adj" fmla="val 0"/>
            </a:avLst>
          </a:prstGeom>
          <a:solidFill>
            <a:srgbClr val="0D1B2A">
              <a:alpha val="4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762000" y="4699000"/>
            <a:ext cx="63500" cy="1397000"/>
          </a:xfrm>
          <a:prstGeom prst="roundRect">
            <a:avLst>
              <a:gd name="adj" fmla="val 0"/>
            </a:avLst>
          </a:prstGeom>
          <a:solidFill>
            <a:srgbClr val="C9A66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1079500" y="4889500"/>
            <a:ext cx="10160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Multi-Task Scenario Clarification</a:t>
            </a:r>
            <a:endParaRPr lang="en-US" sz="1100"/>
          </a:p>
        </p:txBody>
      </p:sp>
      <p:sp>
        <p:nvSpPr>
          <p:cNvPr id="14" name="AutoShape 14"/>
          <p:cNvSpPr/>
          <p:nvPr/>
        </p:nvSpPr>
        <p:spPr>
          <a:xfrm>
            <a:off x="1079500" y="5270500"/>
            <a:ext cx="10160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The term "multi-task" in this work refers to conditional modeling across three experimental task paradigms. The primary task remains </a:t>
            </a:r>
            <a:r>
              <a:rPr lang="en-US" sz="1300" b="1"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PD/HC disease classification</a:t>
            </a:r>
            <a:r>
              <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throughout, with task conditions serving as auxiliary contextual information to enhance feature discriminability.</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7F8">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889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228600"/>
            <a:ext cx="762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fNIRS Data Preprocessing Pipeline</a:t>
            </a:r>
            <a:endParaRPr lang="en-US" sz="1100"/>
          </a:p>
        </p:txBody>
      </p:sp>
      <p:sp>
        <p:nvSpPr>
          <p:cNvPr id="4" name="AutoShape 4"/>
          <p:cNvSpPr/>
          <p:nvPr/>
        </p:nvSpPr>
        <p:spPr>
          <a:xfrm>
            <a:off x="9525000" y="317500"/>
            <a:ext cx="1905000" cy="3175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2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06 / Preprocessing</a:t>
            </a:r>
            <a:endParaRPr lang="en-US" sz="1100"/>
          </a:p>
        </p:txBody>
      </p:sp>
      <p:sp>
        <p:nvSpPr>
          <p:cNvPr id="5" name="AutoShape 5"/>
          <p:cNvSpPr/>
          <p:nvPr/>
        </p:nvSpPr>
        <p:spPr>
          <a:xfrm>
            <a:off x="762000" y="1270000"/>
            <a:ext cx="10668000" cy="444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Five-Step Preprocessing Workflow</a:t>
            </a:r>
            <a:endParaRPr lang="en-US" sz="1100"/>
          </a:p>
        </p:txBody>
      </p:sp>
      <p:sp>
        <p:nvSpPr>
          <p:cNvPr id="6" name="AutoShape 6"/>
          <p:cNvSpPr/>
          <p:nvPr>
            <p:custDataLst>
              <p:tags r:id="rId1"/>
            </p:custDataLst>
          </p:nvPr>
        </p:nvSpPr>
        <p:spPr>
          <a:xfrm>
            <a:off x="762000" y="2032000"/>
            <a:ext cx="2032000" cy="2540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custDataLst>
              <p:tags r:id="rId2"/>
            </p:custDataLst>
          </p:nvPr>
        </p:nvSpPr>
        <p:spPr>
          <a:xfrm>
            <a:off x="889000" y="2222500"/>
            <a:ext cx="177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1"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8" name="AutoShape 8"/>
          <p:cNvSpPr/>
          <p:nvPr>
            <p:custDataLst>
              <p:tags r:id="rId3"/>
            </p:custDataLst>
          </p:nvPr>
        </p:nvSpPr>
        <p:spPr>
          <a:xfrm>
            <a:off x="889000" y="2730500"/>
            <a:ext cx="1778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Channel Quality</a:t>
            </a:r>
            <a:endParaRPr lang="en-US" sz="1100"/>
          </a:p>
        </p:txBody>
      </p:sp>
      <p:sp>
        <p:nvSpPr>
          <p:cNvPr id="9" name="AutoShape 9"/>
          <p:cNvSpPr/>
          <p:nvPr>
            <p:custDataLst>
              <p:tags r:id="rId4"/>
            </p:custDataLst>
          </p:nvPr>
        </p:nvSpPr>
        <p:spPr>
          <a:xfrm>
            <a:off x="889000" y="3175000"/>
            <a:ext cx="1778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1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rPr>
              <a:t>SCI threshold = 0.5</a:t>
            </a:r>
            <a:endParaRPr lang="en-US" sz="1100"/>
          </a:p>
          <a:p>
            <a:pPr marL="0" indent="0" algn="ctr">
              <a:lnSpc>
                <a:spcPct val="117000"/>
              </a:lnSpc>
            </a:pPr>
            <a:r>
              <a:rPr lang="en-US" sz="11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rPr>
              <a:t>Remove low-quality</a:t>
            </a:r>
            <a:endParaRPr lang="en-US" sz="11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17000"/>
              </a:lnSpc>
            </a:pPr>
            <a:r>
              <a:rPr lang="en-US" sz="11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rPr>
              <a:t>channels</a:t>
            </a:r>
            <a:endParaRPr lang="en-US" sz="11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0" name="Connector 10"/>
          <p:cNvCxnSpPr/>
          <p:nvPr>
            <p:custDataLst>
              <p:tags r:id="rId5"/>
            </p:custDataLst>
          </p:nvPr>
        </p:nvCxnSpPr>
        <p:spPr>
          <a:xfrm rot="-114549">
            <a:off x="2857606" y="3295650"/>
            <a:ext cx="381000" cy="12700"/>
          </a:xfrm>
          <a:prstGeom prst="straightConnector1">
            <a:avLst/>
          </a:prstGeom>
          <a:solidFill>
            <a:srgbClr val="DEE0E3">
              <a:alpha val="100000"/>
            </a:srgbClr>
          </a:solidFill>
          <a:ln w="25400" cap="flat" cmpd="sng">
            <a:solidFill>
              <a:srgbClr val="C9A66B">
                <a:alpha val="100000"/>
              </a:srgbClr>
            </a:solidFill>
            <a:prstDash val="solid"/>
            <a:round/>
            <a:headEnd type="none" w="lg" len="lg"/>
            <a:tailEnd type="arrow" w="lg" len="lg"/>
          </a:ln>
        </p:spPr>
      </p:cxnSp>
      <p:sp>
        <p:nvSpPr>
          <p:cNvPr id="11" name="AutoShape 11"/>
          <p:cNvSpPr/>
          <p:nvPr>
            <p:custDataLst>
              <p:tags r:id="rId6"/>
            </p:custDataLst>
          </p:nvPr>
        </p:nvSpPr>
        <p:spPr>
          <a:xfrm>
            <a:off x="3302000" y="2032000"/>
            <a:ext cx="2032000" cy="2540000"/>
          </a:xfrm>
          <a:prstGeom prst="roundRect">
            <a:avLst>
              <a:gd name="adj" fmla="val 0"/>
            </a:avLst>
          </a:prstGeom>
          <a:solidFill>
            <a:srgbClr val="1E3A5F">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custDataLst>
              <p:tags r:id="rId7"/>
            </p:custDataLst>
          </p:nvPr>
        </p:nvSpPr>
        <p:spPr>
          <a:xfrm>
            <a:off x="3429000" y="2222500"/>
            <a:ext cx="177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1"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3" name="AutoShape 13"/>
          <p:cNvSpPr/>
          <p:nvPr>
            <p:custDataLst>
              <p:tags r:id="rId8"/>
            </p:custDataLst>
          </p:nvPr>
        </p:nvSpPr>
        <p:spPr>
          <a:xfrm>
            <a:off x="3429000" y="2730500"/>
            <a:ext cx="1778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Concentration</a:t>
            </a:r>
            <a:endParaRPr lang="en-US" sz="1100"/>
          </a:p>
        </p:txBody>
      </p:sp>
      <p:sp>
        <p:nvSpPr>
          <p:cNvPr id="14" name="AutoShape 14"/>
          <p:cNvSpPr/>
          <p:nvPr>
            <p:custDataLst>
              <p:tags r:id="rId9"/>
            </p:custDataLst>
          </p:nvPr>
        </p:nvSpPr>
        <p:spPr>
          <a:xfrm>
            <a:off x="3429000" y="3175000"/>
            <a:ext cx="1778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1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rPr>
              <a:t>MBLL algorithm</a:t>
            </a:r>
            <a:endParaRPr lang="en-US" sz="1100"/>
          </a:p>
          <a:p>
            <a:pPr marL="0" indent="0" algn="ctr">
              <a:lnSpc>
                <a:spcPct val="117000"/>
              </a:lnSpc>
            </a:pPr>
            <a:r>
              <a:rPr lang="en-US" sz="11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rPr>
              <a:t>Convert optical density</a:t>
            </a:r>
            <a:endParaRPr lang="en-US" sz="11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17000"/>
              </a:lnSpc>
            </a:pPr>
            <a:r>
              <a:rPr lang="en-US" sz="11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rPr>
              <a:t>to HbO/HbR</a:t>
            </a:r>
            <a:endParaRPr lang="en-US" sz="11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5" name="Connector 15"/>
          <p:cNvCxnSpPr/>
          <p:nvPr>
            <p:custDataLst>
              <p:tags r:id="rId10"/>
            </p:custDataLst>
          </p:nvPr>
        </p:nvCxnSpPr>
        <p:spPr>
          <a:xfrm rot="-114549">
            <a:off x="5397606" y="3295650"/>
            <a:ext cx="381000" cy="12700"/>
          </a:xfrm>
          <a:prstGeom prst="straightConnector1">
            <a:avLst/>
          </a:prstGeom>
          <a:solidFill>
            <a:srgbClr val="DEE0E3">
              <a:alpha val="100000"/>
            </a:srgbClr>
          </a:solidFill>
          <a:ln w="25400" cap="flat" cmpd="sng">
            <a:solidFill>
              <a:srgbClr val="C9A66B">
                <a:alpha val="100000"/>
              </a:srgbClr>
            </a:solidFill>
            <a:prstDash val="solid"/>
            <a:round/>
            <a:headEnd type="none" w="lg" len="lg"/>
            <a:tailEnd type="arrow" w="lg" len="lg"/>
          </a:ln>
        </p:spPr>
      </p:cxnSp>
      <p:sp>
        <p:nvSpPr>
          <p:cNvPr id="16" name="AutoShape 16"/>
          <p:cNvSpPr/>
          <p:nvPr>
            <p:custDataLst>
              <p:tags r:id="rId11"/>
            </p:custDataLst>
          </p:nvPr>
        </p:nvSpPr>
        <p:spPr>
          <a:xfrm>
            <a:off x="5842000" y="2032000"/>
            <a:ext cx="2032000" cy="2540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custDataLst>
              <p:tags r:id="rId12"/>
            </p:custDataLst>
          </p:nvPr>
        </p:nvSpPr>
        <p:spPr>
          <a:xfrm>
            <a:off x="5969000" y="2222500"/>
            <a:ext cx="177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1"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8" name="AutoShape 18"/>
          <p:cNvSpPr/>
          <p:nvPr>
            <p:custDataLst>
              <p:tags r:id="rId13"/>
            </p:custDataLst>
          </p:nvPr>
        </p:nvSpPr>
        <p:spPr>
          <a:xfrm>
            <a:off x="5969000" y="2730500"/>
            <a:ext cx="1778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Filtering &amp; Seg.</a:t>
            </a:r>
            <a:endParaRPr lang="en-US" sz="1100"/>
          </a:p>
        </p:txBody>
      </p:sp>
      <p:sp>
        <p:nvSpPr>
          <p:cNvPr id="19" name="AutoShape 19"/>
          <p:cNvSpPr/>
          <p:nvPr>
            <p:custDataLst>
              <p:tags r:id="rId14"/>
            </p:custDataLst>
          </p:nvPr>
        </p:nvSpPr>
        <p:spPr>
          <a:xfrm>
            <a:off x="5969000" y="3175000"/>
            <a:ext cx="1778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1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rPr>
              <a:t>Bandpass filter</a:t>
            </a:r>
            <a:endParaRPr lang="en-US" sz="1100"/>
          </a:p>
          <a:p>
            <a:pPr marL="0" indent="0" algn="ctr">
              <a:lnSpc>
                <a:spcPct val="117000"/>
              </a:lnSpc>
            </a:pPr>
            <a:r>
              <a:rPr lang="en-US" sz="11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rPr>
              <a:t>Task-specific bands</a:t>
            </a:r>
            <a:endParaRPr lang="en-US" sz="11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17000"/>
              </a:lnSpc>
            </a:pPr>
            <a:r>
              <a:rPr lang="en-US" sz="11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rPr>
              <a:t>Epoch extraction</a:t>
            </a:r>
            <a:endParaRPr lang="en-US" sz="11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20" name="Connector 20"/>
          <p:cNvCxnSpPr/>
          <p:nvPr>
            <p:custDataLst>
              <p:tags r:id="rId15"/>
            </p:custDataLst>
          </p:nvPr>
        </p:nvCxnSpPr>
        <p:spPr>
          <a:xfrm rot="-114549">
            <a:off x="7937606" y="3295650"/>
            <a:ext cx="381000" cy="12700"/>
          </a:xfrm>
          <a:prstGeom prst="straightConnector1">
            <a:avLst/>
          </a:prstGeom>
          <a:solidFill>
            <a:srgbClr val="DEE0E3">
              <a:alpha val="100000"/>
            </a:srgbClr>
          </a:solidFill>
          <a:ln w="25400" cap="flat" cmpd="sng">
            <a:solidFill>
              <a:srgbClr val="C9A66B">
                <a:alpha val="100000"/>
              </a:srgbClr>
            </a:solidFill>
            <a:prstDash val="solid"/>
            <a:round/>
            <a:headEnd type="none" w="lg" len="lg"/>
            <a:tailEnd type="arrow" w="lg" len="lg"/>
          </a:ln>
        </p:spPr>
      </p:cxnSp>
      <p:sp>
        <p:nvSpPr>
          <p:cNvPr id="21" name="AutoShape 21"/>
          <p:cNvSpPr/>
          <p:nvPr>
            <p:custDataLst>
              <p:tags r:id="rId16"/>
            </p:custDataLst>
          </p:nvPr>
        </p:nvSpPr>
        <p:spPr>
          <a:xfrm>
            <a:off x="8318500" y="2032000"/>
            <a:ext cx="2222500" cy="2540000"/>
          </a:xfrm>
          <a:prstGeom prst="roundRect">
            <a:avLst>
              <a:gd name="adj" fmla="val 0"/>
            </a:avLst>
          </a:prstGeom>
          <a:solidFill>
            <a:srgbClr val="1E3A5F">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custDataLst>
              <p:tags r:id="rId17"/>
            </p:custDataLst>
          </p:nvPr>
        </p:nvSpPr>
        <p:spPr>
          <a:xfrm>
            <a:off x="8445500" y="2222500"/>
            <a:ext cx="19685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1"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23" name="AutoShape 23"/>
          <p:cNvSpPr/>
          <p:nvPr>
            <p:custDataLst>
              <p:tags r:id="rId18"/>
            </p:custDataLst>
          </p:nvPr>
        </p:nvSpPr>
        <p:spPr>
          <a:xfrm>
            <a:off x="8445500" y="2730500"/>
            <a:ext cx="19685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Baseline &amp; Clean</a:t>
            </a:r>
            <a:endParaRPr lang="en-US" sz="1100"/>
          </a:p>
        </p:txBody>
      </p:sp>
      <p:sp>
        <p:nvSpPr>
          <p:cNvPr id="24" name="AutoShape 24"/>
          <p:cNvSpPr/>
          <p:nvPr>
            <p:custDataLst>
              <p:tags r:id="rId19"/>
            </p:custDataLst>
          </p:nvPr>
        </p:nvSpPr>
        <p:spPr>
          <a:xfrm>
            <a:off x="8445500" y="3175000"/>
            <a:ext cx="19685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0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rPr>
              <a:t>Baseline correction</a:t>
            </a:r>
            <a:endParaRPr lang="en-US" sz="1100"/>
          </a:p>
          <a:p>
            <a:pPr marL="0" indent="0" algn="ctr">
              <a:lnSpc>
                <a:spcPct val="117000"/>
              </a:lnSpc>
            </a:pPr>
            <a:r>
              <a:rPr lang="en-US" sz="10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rPr>
              <a:t>Artifact removal</a:t>
            </a:r>
            <a:endParaRPr lang="en-US" sz="10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17000"/>
              </a:lnSpc>
            </a:pPr>
            <a:r>
              <a:rPr lang="en-US" sz="10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rPr>
              <a:t>Signal cleanup</a:t>
            </a:r>
            <a:endParaRPr lang="en-US" sz="1000" b="0" i="0" u="none" strike="noStrike">
              <a:solidFill>
                <a:srgbClr val="C8D2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6" name="AutoShape 26"/>
          <p:cNvSpPr/>
          <p:nvPr/>
        </p:nvSpPr>
        <p:spPr>
          <a:xfrm>
            <a:off x="4445000" y="5080000"/>
            <a:ext cx="3302000" cy="1143000"/>
          </a:xfrm>
          <a:prstGeom prst="roundRect">
            <a:avLst>
              <a:gd name="adj" fmla="val 0"/>
            </a:avLst>
          </a:prstGeom>
          <a:solidFill>
            <a:srgbClr val="C9A66B">
              <a:alpha val="100000"/>
            </a:srgbClr>
          </a:solidFill>
          <a:ln w="25400" cap="flat" cmpd="sng">
            <a:noFill/>
            <a:prstDash val="solid"/>
            <a:round/>
          </a:ln>
        </p:spPr>
        <p:txBody>
          <a:bodyPr vert="horz" wrap="square" lIns="63500" tIns="63500" rIns="63500" bIns="63500" rtlCol="0" anchor="ctr"/>
          <a:lstStyle/>
          <a:p>
            <a:pPr algn="ctr">
              <a:defRPr/>
            </a:pPr>
          </a:p>
        </p:txBody>
      </p:sp>
      <p:sp>
        <p:nvSpPr>
          <p:cNvPr id="27" name="AutoShape 27"/>
          <p:cNvSpPr/>
          <p:nvPr/>
        </p:nvSpPr>
        <p:spPr>
          <a:xfrm>
            <a:off x="4572000" y="5270500"/>
            <a:ext cx="3048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05 Standardized Tensor</a:t>
            </a:r>
            <a:endParaRPr lang="en-US" sz="1100"/>
          </a:p>
        </p:txBody>
      </p:sp>
      <p:sp>
        <p:nvSpPr>
          <p:cNvPr id="28" name="AutoShape 28"/>
          <p:cNvSpPr/>
          <p:nvPr/>
        </p:nvSpPr>
        <p:spPr>
          <a:xfrm>
            <a:off x="4572000" y="5651500"/>
            <a:ext cx="304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200" b="0"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Form unified tensor input</a:t>
            </a:r>
            <a:endParaRPr lang="en-US" sz="1100"/>
          </a:p>
          <a:p>
            <a:pPr marL="0" indent="0" algn="ctr">
              <a:lnSpc>
                <a:spcPct val="117000"/>
              </a:lnSpc>
            </a:pPr>
            <a:r>
              <a:rPr lang="en-US" sz="1200" b="0"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for subsequent modeling</a:t>
            </a:r>
            <a:endParaRPr lang="en-US" sz="1200" b="0"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29" name="Connector 29"/>
          <p:cNvCxnSpPr/>
          <p:nvPr>
            <p:custDataLst>
              <p:tags r:id="rId20"/>
            </p:custDataLst>
          </p:nvPr>
        </p:nvCxnSpPr>
        <p:spPr>
          <a:xfrm rot="5301805">
            <a:off x="5873750" y="4851491"/>
            <a:ext cx="444500" cy="12700"/>
          </a:xfrm>
          <a:prstGeom prst="straightConnector1">
            <a:avLst/>
          </a:prstGeom>
          <a:solidFill>
            <a:srgbClr val="DEE0E3">
              <a:alpha val="100000"/>
            </a:srgbClr>
          </a:solidFill>
          <a:ln w="25400" cap="flat" cmpd="sng">
            <a:solidFill>
              <a:srgbClr val="C9A66B">
                <a:alpha val="100000"/>
              </a:srgbClr>
            </a:solidFill>
            <a:prstDash val="solid"/>
            <a:round/>
            <a:headEnd type="none" w="lg" len="lg"/>
            <a:tailEnd type="arrow" w="lg" len="lg"/>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7F8">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889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228600"/>
            <a:ext cx="762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Input Representation and Training Setup</a:t>
            </a:r>
            <a:endParaRPr lang="en-US" sz="1100"/>
          </a:p>
        </p:txBody>
      </p:sp>
      <p:sp>
        <p:nvSpPr>
          <p:cNvPr id="4" name="AutoShape 4"/>
          <p:cNvSpPr/>
          <p:nvPr/>
        </p:nvSpPr>
        <p:spPr>
          <a:xfrm>
            <a:off x="9525000" y="317500"/>
            <a:ext cx="1905000" cy="3175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2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07 / Configuration</a:t>
            </a:r>
            <a:endParaRPr lang="en-US" sz="1100"/>
          </a:p>
        </p:txBody>
      </p:sp>
      <p:sp>
        <p:nvSpPr>
          <p:cNvPr id="5" name="AutoShape 5"/>
          <p:cNvSpPr/>
          <p:nvPr/>
        </p:nvSpPr>
        <p:spPr>
          <a:xfrm>
            <a:off x="762000" y="1206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Single-Sample Tensor Representation</a:t>
            </a:r>
            <a:endParaRPr lang="en-US" sz="1100"/>
          </a:p>
        </p:txBody>
      </p:sp>
      <p:cxnSp>
        <p:nvCxnSpPr>
          <p:cNvPr id="6" name="Connector 6"/>
          <p:cNvCxnSpPr/>
          <p:nvPr/>
        </p:nvCxnSpPr>
        <p:spPr>
          <a:xfrm rot="-8594">
            <a:off x="762008" y="1619250"/>
            <a:ext cx="5080000" cy="12700"/>
          </a:xfrm>
          <a:prstGeom prst="straightConnector1">
            <a:avLst/>
          </a:prstGeom>
          <a:solidFill>
            <a:srgbClr val="DEE0E3">
              <a:alpha val="100000"/>
            </a:srgbClr>
          </a:solidFill>
          <a:ln w="25400" cap="flat" cmpd="sng">
            <a:solidFill>
              <a:srgbClr val="C9A66B">
                <a:alpha val="60000"/>
              </a:srgbClr>
            </a:solidFill>
            <a:prstDash val="solid"/>
            <a:round/>
            <a:headEnd type="none" w="lg" len="lg"/>
            <a:tailEnd type="none" w="lg" len="lg"/>
          </a:ln>
        </p:spPr>
      </p:cxnSp>
      <p:sp>
        <p:nvSpPr>
          <p:cNvPr id="7" name="AutoShape 7"/>
          <p:cNvSpPr/>
          <p:nvPr/>
        </p:nvSpPr>
        <p:spPr>
          <a:xfrm>
            <a:off x="762000" y="1968500"/>
            <a:ext cx="5080000" cy="2286000"/>
          </a:xfrm>
          <a:prstGeom prst="roundRect">
            <a:avLst>
              <a:gd name="adj" fmla="val 0"/>
            </a:avLst>
          </a:prstGeom>
          <a:solidFill>
            <a:srgbClr val="FFFFFF">
              <a:alpha val="100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1016000" y="2222500"/>
            <a:ext cx="457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X ∈ R^(H × W × C)</a:t>
            </a:r>
            <a:endParaRPr lang="en-US" sz="1100"/>
          </a:p>
        </p:txBody>
      </p:sp>
      <p:cxnSp>
        <p:nvCxnSpPr>
          <p:cNvPr id="9" name="Connector 9"/>
          <p:cNvCxnSpPr/>
          <p:nvPr/>
        </p:nvCxnSpPr>
        <p:spPr>
          <a:xfrm rot="-10742">
            <a:off x="1270010" y="2851150"/>
            <a:ext cx="4064000" cy="12700"/>
          </a:xfrm>
          <a:prstGeom prst="straightConnector1">
            <a:avLst/>
          </a:prstGeom>
          <a:solidFill>
            <a:srgbClr val="DEE0E3">
              <a:alpha val="100000"/>
            </a:srgbClr>
          </a:solidFill>
          <a:ln w="12700" cap="flat" cmpd="sng">
            <a:solidFill>
              <a:srgbClr val="C9A66B">
                <a:alpha val="40000"/>
              </a:srgbClr>
            </a:solidFill>
            <a:prstDash val="solid"/>
            <a:round/>
            <a:headEnd type="none" w="med" len="med"/>
            <a:tailEnd type="none" w="med" len="med"/>
          </a:ln>
        </p:spPr>
      </p:cxnSp>
      <p:sp>
        <p:nvSpPr>
          <p:cNvPr id="10" name="AutoShape 10"/>
          <p:cNvSpPr/>
          <p:nvPr/>
        </p:nvSpPr>
        <p:spPr>
          <a:xfrm>
            <a:off x="1016000" y="3048000"/>
            <a:ext cx="4572000" cy="10795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33000"/>
              </a:lnSpc>
              <a:buClr>
                <a:srgbClr val="0D1B2A"/>
              </a:buClr>
              <a:buChar char="•"/>
              <a:defRPr/>
            </a:pPr>
            <a:r>
              <a:rPr lang="en-US" sz="14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H = 20:</a:t>
            </a: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Number of long-distance channels</a:t>
            </a:r>
            <a:endParaRPr lang="en-US" sz="1100"/>
          </a:p>
          <a:p>
            <a:pPr marL="177800" indent="-177800" algn="l">
              <a:lnSpc>
                <a:spcPct val="133000"/>
              </a:lnSpc>
              <a:buClr>
                <a:srgbClr val="0D1B2A"/>
              </a:buClr>
              <a:buChar char="•"/>
            </a:pPr>
            <a:r>
              <a:rPr lang="en-US" sz="14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W:</a:t>
            </a: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Number of temporal sampling points</a:t>
            </a:r>
            <a:endPar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33000"/>
              </a:lnSpc>
              <a:buClr>
                <a:srgbClr val="0D1B2A"/>
              </a:buClr>
              <a:buChar char="•"/>
            </a:pPr>
            <a:r>
              <a:rPr lang="en-US" sz="14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C = 2:</a:t>
            </a:r>
            <a:r>
              <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HbO and HbR signal types</a:t>
            </a:r>
            <a:endParaRPr lang="en-US" sz="14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6604000" y="1206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Training Configuration</a:t>
            </a:r>
            <a:endParaRPr lang="en-US" sz="1100"/>
          </a:p>
        </p:txBody>
      </p:sp>
      <p:cxnSp>
        <p:nvCxnSpPr>
          <p:cNvPr id="12" name="Connector 12"/>
          <p:cNvCxnSpPr/>
          <p:nvPr/>
        </p:nvCxnSpPr>
        <p:spPr>
          <a:xfrm rot="-9046">
            <a:off x="6604008" y="1619250"/>
            <a:ext cx="4826000" cy="12700"/>
          </a:xfrm>
          <a:prstGeom prst="straightConnector1">
            <a:avLst/>
          </a:prstGeom>
          <a:solidFill>
            <a:srgbClr val="DEE0E3">
              <a:alpha val="100000"/>
            </a:srgbClr>
          </a:solidFill>
          <a:ln w="25400" cap="flat" cmpd="sng">
            <a:solidFill>
              <a:srgbClr val="C9A66B">
                <a:alpha val="60000"/>
              </a:srgbClr>
            </a:solidFill>
            <a:prstDash val="solid"/>
            <a:round/>
            <a:headEnd type="none" w="lg" len="lg"/>
            <a:tailEnd type="none" w="lg" len="lg"/>
          </a:ln>
        </p:spPr>
      </p:cxnSp>
      <p:graphicFrame>
        <p:nvGraphicFramePr>
          <p:cNvPr id="13" name="Table 13"/>
          <p:cNvGraphicFramePr>
            <a:graphicFrameLocks noGrp="1"/>
          </p:cNvGraphicFramePr>
          <p:nvPr/>
        </p:nvGraphicFramePr>
        <p:xfrm>
          <a:off x="6604000" y="1747520"/>
          <a:ext cx="4826000" cy="3048000"/>
        </p:xfrm>
        <a:graphic>
          <a:graphicData uri="http://schemas.openxmlformats.org/drawingml/2006/table">
            <a:tbl>
              <a:tblPr>
                <a:effectLst/>
              </a:tblPr>
              <a:tblGrid>
                <a:gridCol w="2286000"/>
                <a:gridCol w="2540000"/>
              </a:tblGrid>
              <a:tr h="546100">
                <a:tc>
                  <a:txBody>
                    <a:bodyPr rtlCol="0"/>
                    <a:lstStyle/>
                    <a:p>
                      <a:pPr marL="0" indent="0" algn="ctr">
                        <a:lnSpc>
                          <a:spcPct val="100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Item</a:t>
                      </a:r>
                      <a:endParaRPr lang="en-US" sz="1100"/>
                    </a:p>
                  </a:txBody>
                  <a:tcPr marL="101600" marR="101600" marT="101600" marB="101600" anchor="t" anchorCtr="0">
                    <a:lnL>
                      <a:noFill/>
                    </a:lnL>
                    <a:lnR>
                      <a:noFill/>
                    </a:lnR>
                    <a:lnT>
                      <a:noFill/>
                    </a:lnT>
                    <a:lnB>
                      <a:noFill/>
                    </a:lnB>
                    <a:solidFill>
                      <a:srgbClr val="0D1B2A">
                        <a:alpha val="100000"/>
                      </a:srgbClr>
                    </a:solidFill>
                  </a:tcPr>
                </a:tc>
                <a:tc>
                  <a:txBody>
                    <a:bodyPr rtlCol="0"/>
                    <a:lstStyle/>
                    <a:p>
                      <a:pPr marL="0" indent="0" algn="ctr">
                        <a:lnSpc>
                          <a:spcPct val="100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Setting</a:t>
                      </a:r>
                      <a:endParaRPr lang="en-US" sz="1100"/>
                    </a:p>
                  </a:txBody>
                  <a:tcPr marL="101600" marR="101600" marT="101600" marB="101600" anchor="t" anchorCtr="0">
                    <a:lnL>
                      <a:noFill/>
                    </a:lnL>
                    <a:lnR>
                      <a:noFill/>
                    </a:lnR>
                    <a:lnT>
                      <a:noFill/>
                    </a:lnT>
                    <a:lnB>
                      <a:noFill/>
                    </a:lnB>
                    <a:solidFill>
                      <a:srgbClr val="0D1B2A">
                        <a:alpha val="100000"/>
                      </a:srgbClr>
                    </a:solidFill>
                  </a:tcPr>
                </a:tc>
              </a:tr>
              <a:tr h="495300">
                <a:tc>
                  <a:txBody>
                    <a:bodyPr rtlCol="0"/>
                    <a:lstStyle/>
                    <a:p>
                      <a:pPr marL="0" indent="0" algn="l">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Epochs</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120</a:t>
                      </a:r>
                      <a:endParaRPr lang="en-US" sz="1100"/>
                    </a:p>
                  </a:txBody>
                  <a:tcPr marL="101600" marR="101600" marT="101600" marB="101600" anchor="t" anchorCtr="0">
                    <a:lnL>
                      <a:noFill/>
                    </a:lnL>
                    <a:lnR>
                      <a:noFill/>
                    </a:lnR>
                    <a:lnT>
                      <a:noFill/>
                    </a:lnT>
                    <a:lnB>
                      <a:noFill/>
                    </a:lnB>
                    <a:noFill/>
                  </a:tcPr>
                </a:tc>
              </a:tr>
              <a:tr h="495300">
                <a:tc>
                  <a:txBody>
                    <a:bodyPr rtlCol="0"/>
                    <a:lstStyle/>
                    <a:p>
                      <a:pPr marL="0" indent="0" algn="l">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Optimizer</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AdamW</a:t>
                      </a:r>
                      <a:endParaRPr lang="en-US" sz="1100"/>
                    </a:p>
                  </a:txBody>
                  <a:tcPr marL="101600" marR="101600" marT="101600" marB="101600" anchor="t" anchorCtr="0">
                    <a:lnL>
                      <a:noFill/>
                    </a:lnL>
                    <a:lnR>
                      <a:noFill/>
                    </a:lnR>
                    <a:lnT>
                      <a:noFill/>
                    </a:lnT>
                    <a:lnB>
                      <a:noFill/>
                    </a:lnB>
                    <a:noFill/>
                  </a:tcPr>
                </a:tc>
              </a:tr>
              <a:tr h="495300">
                <a:tc>
                  <a:txBody>
                    <a:bodyPr rtlCol="0"/>
                    <a:lstStyle/>
                    <a:p>
                      <a:pPr marL="0" indent="0" algn="l">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Loss Function</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Label Smoothing CE</a:t>
                      </a:r>
                      <a:endParaRPr lang="en-US" sz="1100"/>
                    </a:p>
                  </a:txBody>
                  <a:tcPr marL="101600" marR="101600" marT="101600" marB="101600" anchor="t" anchorCtr="0">
                    <a:lnL>
                      <a:noFill/>
                    </a:lnL>
                    <a:lnR>
                      <a:noFill/>
                    </a:lnR>
                    <a:lnT>
                      <a:noFill/>
                    </a:lnT>
                    <a:lnB>
                      <a:noFill/>
                    </a:lnB>
                    <a:noFill/>
                  </a:tcPr>
                </a:tc>
              </a:tr>
              <a:tr h="495300">
                <a:tc>
                  <a:txBody>
                    <a:bodyPr rtlCol="0"/>
                    <a:lstStyle/>
                    <a:p>
                      <a:pPr marL="0" indent="0" algn="l">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Transformer Dim</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64, 6 layers, 8 heads</a:t>
                      </a:r>
                      <a:endParaRPr lang="en-US" sz="1100"/>
                    </a:p>
                  </a:txBody>
                  <a:tcPr marL="101600" marR="101600" marT="101600" marB="101600" anchor="t" anchorCtr="0">
                    <a:lnL>
                      <a:noFill/>
                    </a:lnL>
                    <a:lnR>
                      <a:noFill/>
                    </a:lnR>
                    <a:lnT>
                      <a:noFill/>
                    </a:lnT>
                    <a:lnB>
                      <a:noFill/>
                    </a:lnB>
                    <a:noFill/>
                  </a:tcPr>
                </a:tc>
              </a:tr>
              <a:tr h="520700">
                <a:tc>
                  <a:txBody>
                    <a:bodyPr rtlCol="0"/>
                    <a:lstStyle/>
                    <a:p>
                      <a:pPr marL="0" indent="0" algn="l">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Validation Strategy</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LOSO-CV + Repeated 5-fold</a:t>
                      </a:r>
                      <a:endParaRPr lang="en-US" sz="1100"/>
                    </a:p>
                  </a:txBody>
                  <a:tcPr marL="101600" marR="101600" marT="101600" marB="101600" anchor="t" anchorCtr="0">
                    <a:lnL>
                      <a:noFill/>
                    </a:lnL>
                    <a:lnR>
                      <a:noFill/>
                    </a:lnR>
                    <a:lnT>
                      <a:noFill/>
                    </a:lnT>
                    <a:lnB>
                      <a:noFill/>
                    </a:lnB>
                    <a:noFill/>
                  </a:tcPr>
                </a:tc>
              </a:tr>
            </a:tbl>
          </a:graphicData>
        </a:graphic>
      </p:graphicFrame>
      <p:sp>
        <p:nvSpPr>
          <p:cNvPr id="14" name="AutoShape 14"/>
          <p:cNvSpPr/>
          <p:nvPr/>
        </p:nvSpPr>
        <p:spPr>
          <a:xfrm>
            <a:off x="762000" y="4635500"/>
            <a:ext cx="10668000" cy="1460500"/>
          </a:xfrm>
          <a:prstGeom prst="roundRect">
            <a:avLst>
              <a:gd name="adj" fmla="val 0"/>
            </a:avLst>
          </a:prstGeom>
          <a:solidFill>
            <a:srgbClr val="0D1B2A">
              <a:alpha val="4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762000" y="4635500"/>
            <a:ext cx="63500" cy="1460500"/>
          </a:xfrm>
          <a:prstGeom prst="roundRect">
            <a:avLst>
              <a:gd name="adj" fmla="val 0"/>
            </a:avLst>
          </a:prstGeom>
          <a:solidFill>
            <a:srgbClr val="C9A66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1079500" y="4826000"/>
            <a:ext cx="10160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Statistical Evaluation Protocol</a:t>
            </a:r>
            <a:endParaRPr lang="en-US" sz="1100"/>
          </a:p>
        </p:txBody>
      </p:sp>
      <p:sp>
        <p:nvSpPr>
          <p:cNvPr id="17" name="AutoShape 17"/>
          <p:cNvSpPr/>
          <p:nvPr/>
        </p:nvSpPr>
        <p:spPr>
          <a:xfrm>
            <a:off x="1079500" y="5207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All evaluation metrics are computed based on predictions from the test set of each fold. Mean and standard deviation are then calculated across all folds to ensure robust and reproducible performance estimation.</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7F8">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889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228600"/>
            <a:ext cx="762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Base Model fNIRS-CTPDNet: Design Rationale</a:t>
            </a:r>
            <a:endParaRPr lang="en-US" sz="1100"/>
          </a:p>
        </p:txBody>
      </p:sp>
      <p:sp>
        <p:nvSpPr>
          <p:cNvPr id="4" name="AutoShape 4"/>
          <p:cNvSpPr/>
          <p:nvPr/>
        </p:nvSpPr>
        <p:spPr>
          <a:xfrm>
            <a:off x="9525000" y="317500"/>
            <a:ext cx="1905000" cy="3175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2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08 / Model Design</a:t>
            </a:r>
            <a:endParaRPr lang="en-US" sz="1100"/>
          </a:p>
        </p:txBody>
      </p:sp>
      <p:sp>
        <p:nvSpPr>
          <p:cNvPr id="5" name="AutoShape 5"/>
          <p:cNvSpPr/>
          <p:nvPr/>
        </p:nvSpPr>
        <p:spPr>
          <a:xfrm>
            <a:off x="762000" y="1206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Characteristics of PD-fNIRS Signals</a:t>
            </a:r>
            <a:endParaRPr lang="en-US" sz="1100"/>
          </a:p>
        </p:txBody>
      </p:sp>
      <p:cxnSp>
        <p:nvCxnSpPr>
          <p:cNvPr id="6" name="Connector 6"/>
          <p:cNvCxnSpPr/>
          <p:nvPr/>
        </p:nvCxnSpPr>
        <p:spPr>
          <a:xfrm rot="-8594">
            <a:off x="762008" y="1619250"/>
            <a:ext cx="5080000" cy="12700"/>
          </a:xfrm>
          <a:prstGeom prst="straightConnector1">
            <a:avLst/>
          </a:prstGeom>
          <a:solidFill>
            <a:srgbClr val="DEE0E3">
              <a:alpha val="100000"/>
            </a:srgbClr>
          </a:solidFill>
          <a:ln w="25400" cap="flat" cmpd="sng">
            <a:solidFill>
              <a:srgbClr val="C9A66B">
                <a:alpha val="60000"/>
              </a:srgbClr>
            </a:solidFill>
            <a:prstDash val="solid"/>
            <a:round/>
            <a:headEnd type="none" w="lg" len="lg"/>
            <a:tailEnd type="none" w="lg" len="lg"/>
          </a:ln>
        </p:spPr>
      </p:cxnSp>
      <p:sp>
        <p:nvSpPr>
          <p:cNvPr id="7" name="AutoShape 7"/>
          <p:cNvSpPr/>
          <p:nvPr/>
        </p:nvSpPr>
        <p:spPr>
          <a:xfrm>
            <a:off x="762000" y="1905000"/>
            <a:ext cx="5080000" cy="1016000"/>
          </a:xfrm>
          <a:prstGeom prst="roundRect">
            <a:avLst>
              <a:gd name="adj" fmla="val 0"/>
            </a:avLst>
          </a:prstGeom>
          <a:solidFill>
            <a:srgbClr val="FFFFFF">
              <a:alpha val="100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1905000"/>
            <a:ext cx="63500" cy="1016000"/>
          </a:xfrm>
          <a:prstGeom prst="roundRect">
            <a:avLst>
              <a:gd name="adj" fmla="val 0"/>
            </a:avLst>
          </a:prstGeom>
          <a:solidFill>
            <a:srgbClr val="8B2532">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016000" y="2032000"/>
            <a:ext cx="4699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Local Abnormalities</a:t>
            </a:r>
            <a:endParaRPr lang="en-US" sz="1100"/>
          </a:p>
        </p:txBody>
      </p:sp>
      <p:sp>
        <p:nvSpPr>
          <p:cNvPr id="10" name="AutoShape 10"/>
          <p:cNvSpPr/>
          <p:nvPr/>
        </p:nvSpPr>
        <p:spPr>
          <a:xfrm>
            <a:off x="1016000" y="23495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Hemodynamic delay, local waveform changes, short-term collaborative patterns</a:t>
            </a:r>
            <a:endParaRPr lang="en-US" sz="1100"/>
          </a:p>
        </p:txBody>
      </p:sp>
      <p:sp>
        <p:nvSpPr>
          <p:cNvPr id="11" name="AutoShape 11"/>
          <p:cNvSpPr/>
          <p:nvPr/>
        </p:nvSpPr>
        <p:spPr>
          <a:xfrm>
            <a:off x="762000" y="3048000"/>
            <a:ext cx="5080000" cy="1016000"/>
          </a:xfrm>
          <a:prstGeom prst="roundRect">
            <a:avLst>
              <a:gd name="adj" fmla="val 0"/>
            </a:avLst>
          </a:prstGeom>
          <a:solidFill>
            <a:srgbClr val="FFFFFF">
              <a:alpha val="100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762000" y="3048000"/>
            <a:ext cx="63500" cy="1016000"/>
          </a:xfrm>
          <a:prstGeom prst="roundRect">
            <a:avLst>
              <a:gd name="adj" fmla="val 0"/>
            </a:avLst>
          </a:prstGeom>
          <a:solidFill>
            <a:srgbClr val="1E3A5F">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1016000" y="3175000"/>
            <a:ext cx="4699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Global Coupling</a:t>
            </a:r>
            <a:endParaRPr lang="en-US" sz="1100"/>
          </a:p>
        </p:txBody>
      </p:sp>
      <p:sp>
        <p:nvSpPr>
          <p:cNvPr id="14" name="AutoShape 14"/>
          <p:cNvSpPr/>
          <p:nvPr/>
        </p:nvSpPr>
        <p:spPr>
          <a:xfrm>
            <a:off x="1016000" y="34925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Cross-region relationships, cross-temporal dependencies, task-induced functional differences</a:t>
            </a:r>
            <a:endParaRPr lang="en-US" sz="1100"/>
          </a:p>
        </p:txBody>
      </p:sp>
      <p:sp>
        <p:nvSpPr>
          <p:cNvPr id="15" name="AutoShape 15"/>
          <p:cNvSpPr/>
          <p:nvPr/>
        </p:nvSpPr>
        <p:spPr>
          <a:xfrm>
            <a:off x="762000" y="4191000"/>
            <a:ext cx="5080000" cy="1016000"/>
          </a:xfrm>
          <a:prstGeom prst="roundRect">
            <a:avLst>
              <a:gd name="adj" fmla="val 0"/>
            </a:avLst>
          </a:prstGeom>
          <a:solidFill>
            <a:srgbClr val="FFFFFF">
              <a:alpha val="100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762000" y="4191000"/>
            <a:ext cx="63500" cy="1016000"/>
          </a:xfrm>
          <a:prstGeom prst="roundRect">
            <a:avLst>
              <a:gd name="adj" fmla="val 0"/>
            </a:avLst>
          </a:prstGeom>
          <a:solidFill>
            <a:srgbClr val="C9A66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1016000" y="4318000"/>
            <a:ext cx="4699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Small-Sample Constraint</a:t>
            </a:r>
            <a:endParaRPr lang="en-US" sz="1100"/>
          </a:p>
        </p:txBody>
      </p:sp>
      <p:sp>
        <p:nvSpPr>
          <p:cNvPr id="18" name="AutoShape 18"/>
          <p:cNvSpPr/>
          <p:nvPr/>
        </p:nvSpPr>
        <p:spPr>
          <a:xfrm>
            <a:off x="1016000" y="46355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Control model complexity, leverage structural inductive bias to enhance generalization</a:t>
            </a:r>
            <a:endParaRPr lang="en-US" sz="1100"/>
          </a:p>
        </p:txBody>
      </p:sp>
      <p:sp>
        <p:nvSpPr>
          <p:cNvPr id="19" name="AutoShape 19"/>
          <p:cNvSpPr/>
          <p:nvPr/>
        </p:nvSpPr>
        <p:spPr>
          <a:xfrm>
            <a:off x="6604000" y="1206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Overall Design Philosophy</a:t>
            </a:r>
            <a:endParaRPr lang="en-US" sz="1100"/>
          </a:p>
        </p:txBody>
      </p:sp>
      <p:cxnSp>
        <p:nvCxnSpPr>
          <p:cNvPr id="20" name="Connector 20"/>
          <p:cNvCxnSpPr/>
          <p:nvPr/>
        </p:nvCxnSpPr>
        <p:spPr>
          <a:xfrm rot="-9046">
            <a:off x="6604008" y="1619250"/>
            <a:ext cx="4826000" cy="12700"/>
          </a:xfrm>
          <a:prstGeom prst="straightConnector1">
            <a:avLst/>
          </a:prstGeom>
          <a:solidFill>
            <a:srgbClr val="DEE0E3">
              <a:alpha val="100000"/>
            </a:srgbClr>
          </a:solidFill>
          <a:ln w="25400" cap="flat" cmpd="sng">
            <a:solidFill>
              <a:srgbClr val="C9A66B">
                <a:alpha val="60000"/>
              </a:srgbClr>
            </a:solidFill>
            <a:prstDash val="solid"/>
            <a:round/>
            <a:headEnd type="none" w="lg" len="lg"/>
            <a:tailEnd type="none" w="lg" len="lg"/>
          </a:ln>
        </p:spPr>
      </p:cxnSp>
      <p:sp>
        <p:nvSpPr>
          <p:cNvPr id="21" name="AutoShape 21"/>
          <p:cNvSpPr/>
          <p:nvPr/>
        </p:nvSpPr>
        <p:spPr>
          <a:xfrm>
            <a:off x="6604000" y="1905000"/>
            <a:ext cx="4826000" cy="762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6731000" y="2032000"/>
            <a:ext cx="4572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Local Modeling First, Then Global Modeling</a:t>
            </a:r>
            <a:endParaRPr lang="en-US" sz="1100"/>
          </a:p>
        </p:txBody>
      </p:sp>
      <p:sp>
        <p:nvSpPr>
          <p:cNvPr id="23" name="AutoShape 23"/>
          <p:cNvSpPr/>
          <p:nvPr/>
        </p:nvSpPr>
        <p:spPr>
          <a:xfrm>
            <a:off x="6604000" y="2794000"/>
            <a:ext cx="4826000" cy="2540000"/>
          </a:xfrm>
          <a:prstGeom prst="rect">
            <a:avLst/>
          </a:prstGeom>
          <a:noFill/>
          <a:ln w="12700" cap="flat" cmpd="sng">
            <a:noFill/>
            <a:prstDash val="solid"/>
            <a:round/>
          </a:ln>
        </p:spPr>
        <p:txBody>
          <a:bodyPr vert="horz" wrap="square" lIns="0" tIns="0" rIns="0" bIns="0" rtlCol="0" anchor="ctr" anchorCtr="0"/>
          <a:lstStyle/>
          <a:p>
            <a:pPr marL="165100" indent="-165100" algn="l">
              <a:lnSpc>
                <a:spcPct val="142000"/>
              </a:lnSpc>
              <a:buClr>
                <a:srgbClr val="0D1B2A"/>
              </a:buClr>
              <a:buChar char="•"/>
              <a:defRPr/>
            </a:pPr>
            <a:r>
              <a:rPr lang="en-US" sz="13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Temporal Convolution:</a:t>
            </a:r>
            <a:r>
              <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Capture hemodynamic delay and local temporal dynamics</a:t>
            </a:r>
            <a:endParaRPr lang="en-US" sz="1100"/>
          </a:p>
          <a:p>
            <a:pPr marL="165100" indent="-165100" algn="l">
              <a:lnSpc>
                <a:spcPct val="142000"/>
              </a:lnSpc>
              <a:buClr>
                <a:srgbClr val="0D1B2A"/>
              </a:buClr>
              <a:buChar char="•"/>
            </a:pPr>
            <a:r>
              <a:rPr lang="en-US" sz="13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Channel-wise Depthwise Conv:</a:t>
            </a:r>
            <a:r>
              <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Preserve region/channel-specific cortical responses</a:t>
            </a:r>
            <a:endPar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42000"/>
              </a:lnSpc>
              <a:buClr>
                <a:srgbClr val="0D1B2A"/>
              </a:buClr>
              <a:buChar char="•"/>
            </a:pPr>
            <a:r>
              <a:rPr lang="en-US" sz="13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Local Fusion Conv:</a:t>
            </a:r>
            <a:r>
              <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Extract cross-channel collaborative patterns within short time windows</a:t>
            </a:r>
            <a:endPar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42000"/>
              </a:lnSpc>
              <a:buClr>
                <a:srgbClr val="0D1B2A"/>
              </a:buClr>
              <a:buChar char="•"/>
            </a:pPr>
            <a:r>
              <a:rPr lang="en-US" sz="13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Channel-preserving Transformer:</a:t>
            </a:r>
            <a:r>
              <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Model long-range dependencies across brain regions and time</a:t>
            </a:r>
            <a:endPar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7F8">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889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228600"/>
            <a:ext cx="762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fNIRS-CTPDNet Overall Architecture</a:t>
            </a:r>
            <a:endParaRPr lang="en-US" sz="1100"/>
          </a:p>
        </p:txBody>
      </p:sp>
      <p:sp>
        <p:nvSpPr>
          <p:cNvPr id="4" name="AutoShape 4"/>
          <p:cNvSpPr/>
          <p:nvPr/>
        </p:nvSpPr>
        <p:spPr>
          <a:xfrm>
            <a:off x="9525000" y="317500"/>
            <a:ext cx="1905000" cy="3175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2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09 / Architecture</a:t>
            </a:r>
            <a:endParaRPr lang="en-US" sz="1100"/>
          </a:p>
        </p:txBody>
      </p:sp>
      <p:sp>
        <p:nvSpPr>
          <p:cNvPr id="25" name="AutoShape 22"/>
          <p:cNvSpPr/>
          <p:nvPr/>
        </p:nvSpPr>
        <p:spPr>
          <a:xfrm>
            <a:off x="762000" y="5080000"/>
            <a:ext cx="10668000" cy="1270000"/>
          </a:xfrm>
          <a:prstGeom prst="roundRect">
            <a:avLst>
              <a:gd name="adj" fmla="val 0"/>
            </a:avLst>
          </a:prstGeom>
          <a:solidFill>
            <a:srgbClr val="C9A66B">
              <a:alpha val="15000"/>
            </a:srgbClr>
          </a:solidFill>
          <a:ln w="12700" cap="flat" cmpd="sng">
            <a:solidFill>
              <a:srgbClr val="C9A66B">
                <a:alpha val="40000"/>
              </a:srgbClr>
            </a:solidFill>
            <a:prstDash val="solid"/>
            <a:round/>
          </a:ln>
        </p:spPr>
        <p:txBody>
          <a:bodyPr vert="horz" wrap="square" lIns="63500" tIns="63500" rIns="63500" bIns="63500" rtlCol="0" anchor="ctr"/>
          <a:lstStyle/>
          <a:p>
            <a:pPr algn="ctr">
              <a:defRPr/>
            </a:pPr>
          </a:p>
        </p:txBody>
      </p:sp>
      <p:sp>
        <p:nvSpPr>
          <p:cNvPr id="26" name="AutoShape 23"/>
          <p:cNvSpPr/>
          <p:nvPr/>
        </p:nvSpPr>
        <p:spPr>
          <a:xfrm>
            <a:off x="1016000" y="5514340"/>
            <a:ext cx="10160000" cy="952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Design Advantage:</a:t>
            </a:r>
            <a:r>
              <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CNN provides local inductive bias, Transformer provides global relationship modeling.</a:t>
            </a:r>
            <a:endParaRPr lang="en-US" sz="1100"/>
          </a:p>
          <a:p>
            <a:pPr marL="0" indent="0" algn="ctr">
              <a:lnSpc>
                <a:spcPct val="125000"/>
              </a:lnSpc>
            </a:pPr>
            <a:r>
              <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The two are complementary for PD-fNIRS small-sample spatiotemporal signal classification.</a:t>
            </a:r>
            <a:endPar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27" name="图片 26" descr="C:/Users/89726/Desktop/屏幕截图 2026-03-13 134830.png屏幕截图 2026-03-13 134830"/>
          <p:cNvPicPr>
            <a:picLocks noChangeAspect="1"/>
          </p:cNvPicPr>
          <p:nvPr/>
        </p:nvPicPr>
        <p:blipFill>
          <a:blip r:embed="rId1"/>
          <a:srcRect l="-1868" r="804"/>
          <a:stretch>
            <a:fillRect/>
          </a:stretch>
        </p:blipFill>
        <p:spPr>
          <a:xfrm>
            <a:off x="1807845" y="675005"/>
            <a:ext cx="8809355" cy="506285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7F8">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889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228600"/>
            <a:ext cx="762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Key Modules of Base Model</a:t>
            </a:r>
            <a:endParaRPr lang="en-US" sz="1100"/>
          </a:p>
        </p:txBody>
      </p:sp>
      <p:sp>
        <p:nvSpPr>
          <p:cNvPr id="4" name="AutoShape 4"/>
          <p:cNvSpPr/>
          <p:nvPr/>
        </p:nvSpPr>
        <p:spPr>
          <a:xfrm>
            <a:off x="9525000" y="317500"/>
            <a:ext cx="1905000" cy="3175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2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10 / Key Modules</a:t>
            </a:r>
            <a:endParaRPr lang="en-US" sz="1100"/>
          </a:p>
        </p:txBody>
      </p:sp>
      <p:sp>
        <p:nvSpPr>
          <p:cNvPr id="5" name="AutoShape 5"/>
          <p:cNvSpPr/>
          <p:nvPr/>
        </p:nvSpPr>
        <p:spPr>
          <a:xfrm>
            <a:off x="635000" y="1270000"/>
            <a:ext cx="3429000" cy="3556000"/>
          </a:xfrm>
          <a:prstGeom prst="roundRect">
            <a:avLst>
              <a:gd name="adj" fmla="val 0"/>
            </a:avLst>
          </a:prstGeom>
          <a:solidFill>
            <a:srgbClr val="FFFFFF">
              <a:alpha val="100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635000" y="1270000"/>
            <a:ext cx="3429000" cy="635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762000" y="1422400"/>
            <a:ext cx="3175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7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CNN Frontend</a:t>
            </a:r>
            <a:endParaRPr lang="en-US" sz="1100"/>
          </a:p>
        </p:txBody>
      </p:sp>
      <p:sp>
        <p:nvSpPr>
          <p:cNvPr id="8" name="AutoShape 8"/>
          <p:cNvSpPr/>
          <p:nvPr/>
        </p:nvSpPr>
        <p:spPr>
          <a:xfrm>
            <a:off x="889000" y="2159000"/>
            <a:ext cx="2921000" cy="254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Consists of three convolution types:</a:t>
            </a:r>
            <a:endParaRPr lang="en-US" sz="1100"/>
          </a:p>
          <a:p>
            <a:pPr marL="0" indent="0" algn="l">
              <a:lnSpc>
                <a:spcPct val="125000"/>
              </a:lnSpc>
            </a:pPr>
          </a:p>
          <a:p>
            <a:pPr marL="152400" indent="-152400" algn="l">
              <a:lnSpc>
                <a:spcPct val="125000"/>
              </a:lnSpc>
              <a:buClr>
                <a:srgbClr val="0D1B2A"/>
              </a:buClr>
              <a:buChar char="•"/>
            </a:pPr>
            <a:r>
              <a:rPr lang="en-US" sz="12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Temporal Conv:</a:t>
            </a: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capture hemodynamic delay</a:t>
            </a:r>
            <a:endPar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0D1B2A"/>
              </a:buClr>
              <a:buChar char="•"/>
            </a:pPr>
            <a:r>
              <a:rPr lang="en-US" sz="12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Depthwise Conv:</a:t>
            </a: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preserve channel-specific responses</a:t>
            </a:r>
            <a:endPar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0D1B2A"/>
              </a:buClr>
              <a:buChar char="•"/>
            </a:pPr>
            <a:r>
              <a:rPr lang="en-US" sz="12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Local Fusion:</a:t>
            </a: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extract cross-channel patterns</a:t>
            </a:r>
            <a:endPar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4381500" y="1270000"/>
            <a:ext cx="3429000" cy="3556000"/>
          </a:xfrm>
          <a:prstGeom prst="roundRect">
            <a:avLst>
              <a:gd name="adj" fmla="val 0"/>
            </a:avLst>
          </a:prstGeom>
          <a:solidFill>
            <a:srgbClr val="FFFFFF">
              <a:alpha val="100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381500" y="1270000"/>
            <a:ext cx="3429000" cy="635000"/>
          </a:xfrm>
          <a:prstGeom prst="roundRect">
            <a:avLst>
              <a:gd name="adj" fmla="val 0"/>
            </a:avLst>
          </a:prstGeom>
          <a:solidFill>
            <a:srgbClr val="1E3A5F">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508500" y="1422400"/>
            <a:ext cx="3175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7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Transformer Encoder</a:t>
            </a:r>
            <a:endParaRPr lang="en-US" sz="1100"/>
          </a:p>
        </p:txBody>
      </p:sp>
      <p:sp>
        <p:nvSpPr>
          <p:cNvPr id="12" name="AutoShape 12"/>
          <p:cNvSpPr/>
          <p:nvPr/>
        </p:nvSpPr>
        <p:spPr>
          <a:xfrm>
            <a:off x="4635500" y="2159000"/>
            <a:ext cx="2921000" cy="254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Convert features to sequences:</a:t>
            </a:r>
            <a:endParaRPr lang="en-US" sz="1100"/>
          </a:p>
          <a:p>
            <a:pPr marL="0" indent="0" algn="l">
              <a:lnSpc>
                <a:spcPct val="125000"/>
              </a:lnSpc>
            </a:pPr>
          </a:p>
          <a:p>
            <a:pPr marL="152400" indent="-152400" algn="l">
              <a:lnSpc>
                <a:spcPct val="125000"/>
              </a:lnSpc>
              <a:buClr>
                <a:srgbClr val="0D1B2A"/>
              </a:buClr>
              <a:buChar char="•"/>
            </a:pPr>
            <a:r>
              <a:rPr lang="en-US" sz="12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Self-Attention:</a:t>
            </a: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model global dependencies</a:t>
            </a:r>
            <a:endPar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0D1B2A"/>
              </a:buClr>
              <a:buChar char="•"/>
            </a:pPr>
            <a:r>
              <a:rPr lang="en-US" sz="12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Channel Preservation:</a:t>
            </a: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maintain semantics</a:t>
            </a:r>
            <a:endPar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0D1B2A"/>
              </a:buClr>
              <a:buChar char="•"/>
            </a:pPr>
            <a:r>
              <a:rPr lang="en-US" sz="12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Feed-forward:</a:t>
            </a: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capture non-linear relations</a:t>
            </a:r>
            <a:endPar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8128000" y="1270000"/>
            <a:ext cx="3429000" cy="3556000"/>
          </a:xfrm>
          <a:prstGeom prst="roundRect">
            <a:avLst>
              <a:gd name="adj" fmla="val 0"/>
            </a:avLst>
          </a:prstGeom>
          <a:solidFill>
            <a:srgbClr val="FFFFFF">
              <a:alpha val="100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8128000" y="1270000"/>
            <a:ext cx="3429000" cy="635000"/>
          </a:xfrm>
          <a:prstGeom prst="roundRect">
            <a:avLst>
              <a:gd name="adj" fmla="val 0"/>
            </a:avLst>
          </a:prstGeom>
          <a:solidFill>
            <a:srgbClr val="C9A66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8255000" y="1422400"/>
            <a:ext cx="3175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7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MLP Classifier</a:t>
            </a:r>
            <a:endParaRPr lang="en-US" sz="1100"/>
          </a:p>
        </p:txBody>
      </p:sp>
      <p:sp>
        <p:nvSpPr>
          <p:cNvPr id="16" name="AutoShape 16"/>
          <p:cNvSpPr/>
          <p:nvPr/>
        </p:nvSpPr>
        <p:spPr>
          <a:xfrm>
            <a:off x="8382000" y="2159000"/>
            <a:ext cx="2921000" cy="254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Lightweight classification head:</a:t>
            </a:r>
            <a:endParaRPr lang="en-US" sz="1100"/>
          </a:p>
          <a:p>
            <a:pPr marL="0" indent="0" algn="l">
              <a:lnSpc>
                <a:spcPct val="125000"/>
              </a:lnSpc>
            </a:pPr>
          </a:p>
          <a:p>
            <a:pPr marL="152400" indent="-152400" algn="l">
              <a:lnSpc>
                <a:spcPct val="125000"/>
              </a:lnSpc>
              <a:buClr>
                <a:srgbClr val="0D1B2A"/>
              </a:buClr>
              <a:buChar char="•"/>
            </a:pPr>
            <a:r>
              <a:rPr lang="en-US" sz="12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Global Aggregation:</a:t>
            </a: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extract token features</a:t>
            </a:r>
            <a:endPar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0D1B2A"/>
              </a:buClr>
              <a:buChar char="•"/>
            </a:pPr>
            <a:r>
              <a:rPr lang="en-US" sz="12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Lightweight MLP:</a:t>
            </a: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simple perceptron layers</a:t>
            </a:r>
            <a:endPar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0D1B2A"/>
              </a:buClr>
              <a:buChar char="•"/>
            </a:pPr>
            <a:r>
              <a:rPr lang="en-US" sz="12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Binary Output:</a:t>
            </a: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 PD/HC probabilities</a:t>
            </a:r>
            <a:endPar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635000" y="5207000"/>
            <a:ext cx="10922000" cy="1143000"/>
          </a:xfrm>
          <a:prstGeom prst="roundRect">
            <a:avLst>
              <a:gd name="adj" fmla="val 0"/>
            </a:avLst>
          </a:prstGeom>
          <a:solidFill>
            <a:srgbClr val="0D1B2A">
              <a:alpha val="4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635000" y="5207000"/>
            <a:ext cx="63500" cy="1143000"/>
          </a:xfrm>
          <a:prstGeom prst="roundRect">
            <a:avLst>
              <a:gd name="adj" fmla="val 0"/>
            </a:avLst>
          </a:prstGeom>
          <a:solidFill>
            <a:srgbClr val="C9A66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952500" y="5397500"/>
            <a:ext cx="1041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Design Advantage</a:t>
            </a:r>
            <a:endParaRPr lang="en-US" sz="1100"/>
          </a:p>
        </p:txBody>
      </p:sp>
      <p:sp>
        <p:nvSpPr>
          <p:cNvPr id="20" name="AutoShape 20"/>
          <p:cNvSpPr/>
          <p:nvPr/>
        </p:nvSpPr>
        <p:spPr>
          <a:xfrm>
            <a:off x="952500" y="5778500"/>
            <a:ext cx="1041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CNN structure provides local inductive bias, while Transformer provides global relationship modeling capability. The two are complementary to adapt to PD-fNIRS small-sample spatiotemporal signal classification.</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7F8">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889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228600"/>
            <a:ext cx="762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Base Model Experimental Results</a:t>
            </a:r>
            <a:endParaRPr lang="en-US" sz="1100"/>
          </a:p>
        </p:txBody>
      </p:sp>
      <p:sp>
        <p:nvSpPr>
          <p:cNvPr id="4" name="AutoShape 4"/>
          <p:cNvSpPr/>
          <p:nvPr/>
        </p:nvSpPr>
        <p:spPr>
          <a:xfrm>
            <a:off x="9525000" y="317500"/>
            <a:ext cx="1905000" cy="3175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2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11 / Results</a:t>
            </a:r>
            <a:endParaRPr lang="en-US" sz="1100"/>
          </a:p>
        </p:txBody>
      </p:sp>
      <p:sp>
        <p:nvSpPr>
          <p:cNvPr id="5" name="AutoShape 5"/>
          <p:cNvSpPr/>
          <p:nvPr/>
        </p:nvSpPr>
        <p:spPr>
          <a:xfrm>
            <a:off x="762000" y="1270000"/>
            <a:ext cx="10668000" cy="444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Effectiveness and Preliminary Results</a:t>
            </a:r>
            <a:endParaRPr lang="en-US" sz="1100"/>
          </a:p>
        </p:txBody>
      </p:sp>
      <p:sp>
        <p:nvSpPr>
          <p:cNvPr id="6" name="AutoShape 6"/>
          <p:cNvSpPr/>
          <p:nvPr/>
        </p:nvSpPr>
        <p:spPr>
          <a:xfrm>
            <a:off x="762000" y="2032000"/>
            <a:ext cx="5080000" cy="3810000"/>
          </a:xfrm>
          <a:prstGeom prst="roundRect">
            <a:avLst>
              <a:gd name="adj" fmla="val 0"/>
            </a:avLst>
          </a:prstGeom>
          <a:solidFill>
            <a:srgbClr val="FFFFFF">
              <a:alpha val="100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762000" y="2032000"/>
            <a:ext cx="5080000" cy="635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889000" y="2184400"/>
            <a:ext cx="4826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Key Findings</a:t>
            </a:r>
            <a:endParaRPr lang="en-US" sz="1100"/>
          </a:p>
        </p:txBody>
      </p:sp>
      <p:sp>
        <p:nvSpPr>
          <p:cNvPr id="9" name="AutoShape 9"/>
          <p:cNvSpPr/>
          <p:nvPr/>
        </p:nvSpPr>
        <p:spPr>
          <a:xfrm>
            <a:off x="1016000" y="2794000"/>
            <a:ext cx="4572000" cy="2921000"/>
          </a:xfrm>
          <a:prstGeom prst="rect">
            <a:avLst/>
          </a:prstGeom>
          <a:noFill/>
          <a:ln w="12700" cap="flat" cmpd="sng">
            <a:noFill/>
            <a:prstDash val="solid"/>
            <a:round/>
          </a:ln>
        </p:spPr>
        <p:txBody>
          <a:bodyPr vert="horz" wrap="square" lIns="0" tIns="0" rIns="0" bIns="0" rtlCol="0" anchor="ctr" anchorCtr="0"/>
          <a:lstStyle/>
          <a:p>
            <a:pPr marL="165100" indent="-165100" algn="l">
              <a:lnSpc>
                <a:spcPct val="125000"/>
              </a:lnSpc>
              <a:buClr>
                <a:srgbClr val="465667"/>
              </a:buClr>
              <a:buChar char="•"/>
              <a:defRPr/>
            </a:pPr>
            <a:r>
              <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PD and HC show separable HbO differences under finger tapping</a:t>
            </a:r>
            <a:endParaRPr lang="en-US" sz="1100"/>
          </a:p>
          <a:p>
            <a:pPr marL="165100" indent="-165100" algn="l">
              <a:lnSpc>
                <a:spcPct val="125000"/>
              </a:lnSpc>
              <a:buClr>
                <a:srgbClr val="465667"/>
              </a:buClr>
              <a:buChar char="•"/>
            </a:pPr>
          </a:p>
          <a:p>
            <a:pPr marL="165100" indent="-165100" algn="l">
              <a:lnSpc>
                <a:spcPct val="125000"/>
              </a:lnSpc>
              <a:buClr>
                <a:srgbClr val="465667"/>
              </a:buClr>
              <a:buChar char="•"/>
            </a:pPr>
            <a:r>
              <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CNN and Transformer are complementary; full model outperforms either alone</a:t>
            </a:r>
            <a:endPar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25000"/>
              </a:lnSpc>
              <a:buClr>
                <a:srgbClr val="465667"/>
              </a:buClr>
              <a:buChar char="•"/>
            </a:pPr>
          </a:p>
          <a:p>
            <a:pPr marL="165100" indent="-165100" algn="l">
              <a:lnSpc>
                <a:spcPct val="125000"/>
              </a:lnSpc>
              <a:buClr>
                <a:srgbClr val="465667"/>
              </a:buClr>
              <a:buChar char="•"/>
            </a:pPr>
            <a:r>
              <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Local-global design effectively captures PD-related patterns</a:t>
            </a:r>
            <a:endPar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6350000" y="2032000"/>
            <a:ext cx="5080000" cy="3810000"/>
          </a:xfrm>
          <a:prstGeom prst="roundRect">
            <a:avLst>
              <a:gd name="adj" fmla="val 0"/>
            </a:avLst>
          </a:prstGeom>
          <a:solidFill>
            <a:srgbClr val="FFFFFF">
              <a:alpha val="100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350000" y="2032000"/>
            <a:ext cx="5080000" cy="635000"/>
          </a:xfrm>
          <a:prstGeom prst="roundRect">
            <a:avLst>
              <a:gd name="adj" fmla="val 0"/>
            </a:avLst>
          </a:prstGeom>
          <a:solidFill>
            <a:srgbClr val="C9A66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477000" y="2184400"/>
            <a:ext cx="4826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LOSO-CV Accuracy by Task</a:t>
            </a:r>
            <a:endParaRPr lang="en-US" sz="1100"/>
          </a:p>
        </p:txBody>
      </p:sp>
      <p:graphicFrame>
        <p:nvGraphicFramePr>
          <p:cNvPr id="13" name="Table 13"/>
          <p:cNvGraphicFramePr>
            <a:graphicFrameLocks noGrp="1"/>
          </p:cNvGraphicFramePr>
          <p:nvPr/>
        </p:nvGraphicFramePr>
        <p:xfrm>
          <a:off x="6604000" y="2921000"/>
          <a:ext cx="4572000" cy="2540000"/>
        </p:xfrm>
        <a:graphic>
          <a:graphicData uri="http://schemas.openxmlformats.org/drawingml/2006/table">
            <a:tbl>
              <a:tblPr>
                <a:effectLst/>
              </a:tblPr>
              <a:tblGrid>
                <a:gridCol w="2286000"/>
                <a:gridCol w="2286000"/>
              </a:tblGrid>
              <a:tr h="584200">
                <a:tc>
                  <a:txBody>
                    <a:bodyPr rtlCol="0"/>
                    <a:lstStyle/>
                    <a:p>
                      <a:pPr marL="0"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Task Paradigm</a:t>
                      </a:r>
                      <a:endParaRPr lang="en-US" sz="1100"/>
                    </a:p>
                  </a:txBody>
                  <a:tcPr marL="101600" marR="101600" marT="101600" marB="101600" anchor="t" anchorCtr="0">
                    <a:lnL>
                      <a:noFill/>
                    </a:lnL>
                    <a:lnR>
                      <a:noFill/>
                    </a:lnR>
                    <a:lnT>
                      <a:noFill/>
                    </a:lnT>
                    <a:lnB>
                      <a:noFill/>
                    </a:lnB>
                    <a:solidFill>
                      <a:srgbClr val="0D1B2A">
                        <a:alpha val="100000"/>
                      </a:srgbClr>
                    </a:solidFill>
                  </a:tcPr>
                </a:tc>
                <a:tc>
                  <a:txBody>
                    <a:bodyPr rtlCol="0"/>
                    <a:lstStyle/>
                    <a:p>
                      <a:pPr marL="0"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Accuracy</a:t>
                      </a:r>
                      <a:endParaRPr lang="en-US" sz="1100"/>
                    </a:p>
                  </a:txBody>
                  <a:tcPr marL="101600" marR="101600" marT="101600" marB="101600" anchor="t" anchorCtr="0">
                    <a:lnL>
                      <a:noFill/>
                    </a:lnL>
                    <a:lnR>
                      <a:noFill/>
                    </a:lnR>
                    <a:lnT>
                      <a:noFill/>
                    </a:lnT>
                    <a:lnB>
                      <a:noFill/>
                    </a:lnB>
                    <a:solidFill>
                      <a:srgbClr val="0D1B2A">
                        <a:alpha val="100000"/>
                      </a:srgbClr>
                    </a:solidFill>
                  </a:tcPr>
                </a:tc>
              </a:tr>
              <a:tr h="647700">
                <a:tc>
                  <a:txBody>
                    <a:bodyPr rtlCol="0"/>
                    <a:lstStyle/>
                    <a:p>
                      <a:pPr marL="0" indent="0" algn="ctr">
                        <a:lnSpc>
                          <a:spcPct val="100000"/>
                        </a:lnSpc>
                        <a:defRPr/>
                      </a:pPr>
                      <a:r>
                        <a:rPr lang="en-US" sz="14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Task A: Finger Tapping</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800" b="1"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86.90%</a:t>
                      </a:r>
                      <a:endParaRPr lang="en-US" sz="1100"/>
                    </a:p>
                  </a:txBody>
                  <a:tcPr marL="101600" marR="101600" marT="101600" marB="101600" anchor="t" anchorCtr="0">
                    <a:lnL>
                      <a:noFill/>
                    </a:lnL>
                    <a:lnR>
                      <a:noFill/>
                    </a:lnR>
                    <a:lnT>
                      <a:noFill/>
                    </a:lnT>
                    <a:lnB>
                      <a:noFill/>
                    </a:lnB>
                    <a:noFill/>
                  </a:tcPr>
                </a:tc>
              </a:tr>
              <a:tr h="647700">
                <a:tc>
                  <a:txBody>
                    <a:bodyPr rtlCol="0"/>
                    <a:lstStyle/>
                    <a:p>
                      <a:pPr marL="0" indent="0" algn="ctr">
                        <a:lnSpc>
                          <a:spcPct val="100000"/>
                        </a:lnSpc>
                        <a:defRPr/>
                      </a:pPr>
                      <a:r>
                        <a:rPr lang="en-US" sz="14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Task B: Walking</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800" b="1"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89.58%</a:t>
                      </a:r>
                      <a:endParaRPr lang="en-US" sz="1100"/>
                    </a:p>
                  </a:txBody>
                  <a:tcPr marL="101600" marR="101600" marT="101600" marB="101600" anchor="t" anchorCtr="0">
                    <a:lnL>
                      <a:noFill/>
                    </a:lnL>
                    <a:lnR>
                      <a:noFill/>
                    </a:lnR>
                    <a:lnT>
                      <a:noFill/>
                    </a:lnT>
                    <a:lnB>
                      <a:noFill/>
                    </a:lnB>
                    <a:noFill/>
                  </a:tcPr>
                </a:tc>
              </a:tr>
              <a:tr h="660400">
                <a:tc>
                  <a:txBody>
                    <a:bodyPr rtlCol="0"/>
                    <a:lstStyle/>
                    <a:p>
                      <a:pPr marL="0" indent="0" algn="ctr">
                        <a:lnSpc>
                          <a:spcPct val="100000"/>
                        </a:lnSpc>
                        <a:defRPr/>
                      </a:pPr>
                      <a:r>
                        <a:rPr lang="en-US" sz="14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Task C: Resting State</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800" b="1"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80.00%</a:t>
                      </a:r>
                      <a:endParaRPr lang="en-US" sz="1100"/>
                    </a:p>
                  </a:txBody>
                  <a:tcPr marL="101600" marR="101600" marT="101600" marB="101600" anchor="t" anchorCtr="0">
                    <a:lnL>
                      <a:noFill/>
                    </a:lnL>
                    <a:lnR>
                      <a:noFill/>
                    </a:lnR>
                    <a:lnT>
                      <a:noFill/>
                    </a:lnT>
                    <a:lnB>
                      <a:noFill/>
                    </a:lnB>
                    <a:no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7F8">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889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228600"/>
            <a:ext cx="762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Base Model Experimental Results</a:t>
            </a:r>
            <a:endParaRPr lang="en-US" sz="1100"/>
          </a:p>
        </p:txBody>
      </p:sp>
      <p:sp>
        <p:nvSpPr>
          <p:cNvPr id="4" name="AutoShape 4"/>
          <p:cNvSpPr/>
          <p:nvPr/>
        </p:nvSpPr>
        <p:spPr>
          <a:xfrm>
            <a:off x="9525000" y="317500"/>
            <a:ext cx="1905000" cy="3175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2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12 / Results</a:t>
            </a:r>
            <a:endParaRPr lang="en-US" sz="1100"/>
          </a:p>
        </p:txBody>
      </p:sp>
      <p:pic>
        <p:nvPicPr>
          <p:cNvPr id="14" name="图片 13"/>
          <p:cNvPicPr>
            <a:picLocks noChangeAspect="1"/>
          </p:cNvPicPr>
          <p:nvPr/>
        </p:nvPicPr>
        <p:blipFill>
          <a:blip r:embed="rId1"/>
          <a:stretch>
            <a:fillRect/>
          </a:stretch>
        </p:blipFill>
        <p:spPr>
          <a:xfrm>
            <a:off x="323215" y="1597025"/>
            <a:ext cx="4506595" cy="5073650"/>
          </a:xfrm>
          <a:prstGeom prst="rect">
            <a:avLst/>
          </a:prstGeom>
        </p:spPr>
      </p:pic>
      <p:pic>
        <p:nvPicPr>
          <p:cNvPr id="15" name="图片 14"/>
          <p:cNvPicPr>
            <a:picLocks noChangeAspect="1"/>
          </p:cNvPicPr>
          <p:nvPr/>
        </p:nvPicPr>
        <p:blipFill>
          <a:blip r:embed="rId2"/>
          <a:srcRect l="1152" t="-2224"/>
          <a:stretch>
            <a:fillRect/>
          </a:stretch>
        </p:blipFill>
        <p:spPr>
          <a:xfrm>
            <a:off x="5706745" y="4049395"/>
            <a:ext cx="5846445" cy="2800985"/>
          </a:xfrm>
          <a:prstGeom prst="rect">
            <a:avLst/>
          </a:prstGeom>
        </p:spPr>
      </p:pic>
      <p:sp>
        <p:nvSpPr>
          <p:cNvPr id="16" name="圆角矩形 15"/>
          <p:cNvSpPr/>
          <p:nvPr/>
        </p:nvSpPr>
        <p:spPr>
          <a:xfrm>
            <a:off x="5923915" y="4119245"/>
            <a:ext cx="1460500" cy="248920"/>
          </a:xfrm>
          <a:prstGeom prst="roundRect">
            <a:avLst/>
          </a:prstGeom>
          <a:solidFill>
            <a:schemeClr val="bg2">
              <a:lumMod val="40000"/>
              <a:lumOff val="60000"/>
            </a:schemeClr>
          </a:solidFill>
          <a:ln w="9525"/>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nvSpPr>
        <p:spPr>
          <a:xfrm>
            <a:off x="6008370" y="4100195"/>
            <a:ext cx="1459865" cy="306705"/>
          </a:xfrm>
          <a:prstGeom prst="rect">
            <a:avLst/>
          </a:prstGeom>
          <a:noFill/>
        </p:spPr>
        <p:txBody>
          <a:bodyPr wrap="square" rtlCol="0">
            <a:spAutoFit/>
          </a:bodyPr>
          <a:p>
            <a:r>
              <a:rPr lang="en-US" altLang="zh-CN"/>
              <a:t>Finger-tapping</a:t>
            </a:r>
            <a:endParaRPr lang="en-US" altLang="zh-CN"/>
          </a:p>
        </p:txBody>
      </p:sp>
      <p:sp>
        <p:nvSpPr>
          <p:cNvPr id="18" name="圆角矩形 17"/>
          <p:cNvSpPr/>
          <p:nvPr/>
        </p:nvSpPr>
        <p:spPr>
          <a:xfrm>
            <a:off x="8203565" y="4112895"/>
            <a:ext cx="929640" cy="267970"/>
          </a:xfrm>
          <a:prstGeom prst="roundRect">
            <a:avLst/>
          </a:prstGeom>
          <a:solidFill>
            <a:schemeClr val="bg2">
              <a:lumMod val="40000"/>
              <a:lumOff val="60000"/>
            </a:schemeClr>
          </a:solidFill>
          <a:ln w="9525"/>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文本框 18"/>
          <p:cNvSpPr txBox="1"/>
          <p:nvPr/>
        </p:nvSpPr>
        <p:spPr>
          <a:xfrm>
            <a:off x="8275320" y="4081145"/>
            <a:ext cx="844550" cy="313055"/>
          </a:xfrm>
          <a:prstGeom prst="rect">
            <a:avLst/>
          </a:prstGeom>
          <a:noFill/>
        </p:spPr>
        <p:txBody>
          <a:bodyPr wrap="square" rtlCol="0">
            <a:noAutofit/>
          </a:bodyPr>
          <a:p>
            <a:r>
              <a:rPr lang="en-US" altLang="zh-CN"/>
              <a:t>Resting</a:t>
            </a:r>
            <a:endParaRPr lang="en-US" altLang="zh-CN"/>
          </a:p>
        </p:txBody>
      </p:sp>
      <p:sp>
        <p:nvSpPr>
          <p:cNvPr id="20" name="圆角矩形 19"/>
          <p:cNvSpPr/>
          <p:nvPr/>
        </p:nvSpPr>
        <p:spPr>
          <a:xfrm>
            <a:off x="10210165" y="4106545"/>
            <a:ext cx="929640" cy="267970"/>
          </a:xfrm>
          <a:prstGeom prst="roundRect">
            <a:avLst/>
          </a:prstGeom>
          <a:solidFill>
            <a:schemeClr val="bg2">
              <a:lumMod val="40000"/>
              <a:lumOff val="60000"/>
            </a:schemeClr>
          </a:solidFill>
          <a:ln w="9525"/>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文本框 20"/>
          <p:cNvSpPr txBox="1"/>
          <p:nvPr/>
        </p:nvSpPr>
        <p:spPr>
          <a:xfrm>
            <a:off x="10281920" y="4081145"/>
            <a:ext cx="844550" cy="313055"/>
          </a:xfrm>
          <a:prstGeom prst="rect">
            <a:avLst/>
          </a:prstGeom>
          <a:noFill/>
        </p:spPr>
        <p:txBody>
          <a:bodyPr wrap="square" rtlCol="0">
            <a:noAutofit/>
          </a:bodyPr>
          <a:p>
            <a:r>
              <a:rPr lang="en-US" altLang="zh-CN"/>
              <a:t>Walking</a:t>
            </a:r>
            <a:endParaRPr lang="en-US" altLang="zh-CN"/>
          </a:p>
        </p:txBody>
      </p:sp>
      <p:sp>
        <p:nvSpPr>
          <p:cNvPr id="22" name="文本框 21"/>
          <p:cNvSpPr txBox="1"/>
          <p:nvPr/>
        </p:nvSpPr>
        <p:spPr>
          <a:xfrm>
            <a:off x="5439410" y="1278255"/>
            <a:ext cx="6595745" cy="2861310"/>
          </a:xfrm>
          <a:prstGeom prst="rect">
            <a:avLst/>
          </a:prstGeom>
          <a:noFill/>
        </p:spPr>
        <p:txBody>
          <a:bodyPr wrap="square" rtlCol="0">
            <a:spAutoFit/>
          </a:bodyPr>
          <a:p>
            <a:r>
              <a:rPr lang="en-US" altLang="zh-CN" sz="1800"/>
              <a:t>• Under the finger tapping task, PD patients and healthy controls exhibit separable differences in HbO responses.</a:t>
            </a:r>
            <a:endParaRPr lang="en-US" altLang="zh-CN" sz="1800"/>
          </a:p>
          <a:p>
            <a:endParaRPr lang="en-US" altLang="zh-CN" sz="1800"/>
          </a:p>
          <a:p>
            <a:r>
              <a:rPr lang="en-US" altLang="zh-CN" sz="1800"/>
              <a:t>• The convolutional module and Transformer module are complementary; the full model outperforms either CNN alone or Transformer alone.</a:t>
            </a:r>
            <a:endParaRPr lang="en-US" altLang="zh-CN" sz="1800"/>
          </a:p>
          <a:p>
            <a:endParaRPr lang="en-US" altLang="zh-CN" sz="1800"/>
          </a:p>
          <a:p>
            <a:r>
              <a:rPr lang="en-US" altLang="zh-CN" sz="1800"/>
              <a:t>• Under LOSO-CV, fNIRS-CTPDNet achieves accuracies of 86.90%, 89.58%, and 80.00% on Tasks A, B, and C, respectively.</a:t>
            </a:r>
            <a:endParaRPr lang="en-US" altLang="zh-CN" sz="1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7F8">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889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228600"/>
            <a:ext cx="762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Comparison with Mainstream Models</a:t>
            </a:r>
            <a:endParaRPr lang="en-US" sz="1100"/>
          </a:p>
        </p:txBody>
      </p:sp>
      <p:sp>
        <p:nvSpPr>
          <p:cNvPr id="4" name="AutoShape 4"/>
          <p:cNvSpPr/>
          <p:nvPr/>
        </p:nvSpPr>
        <p:spPr>
          <a:xfrm>
            <a:off x="9525000" y="317500"/>
            <a:ext cx="1905000" cy="3175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2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13 / Comparison</a:t>
            </a:r>
            <a:endParaRPr lang="en-US" sz="1100"/>
          </a:p>
        </p:txBody>
      </p:sp>
      <p:sp>
        <p:nvSpPr>
          <p:cNvPr id="5" name="AutoShape 5"/>
          <p:cNvSpPr/>
          <p:nvPr/>
        </p:nvSpPr>
        <p:spPr>
          <a:xfrm>
            <a:off x="762000" y="1206500"/>
            <a:ext cx="635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Performance Comparison</a:t>
            </a:r>
            <a:endParaRPr lang="en-US" sz="1100"/>
          </a:p>
        </p:txBody>
      </p:sp>
      <p:cxnSp>
        <p:nvCxnSpPr>
          <p:cNvPr id="6" name="Connector 6"/>
          <p:cNvCxnSpPr/>
          <p:nvPr/>
        </p:nvCxnSpPr>
        <p:spPr>
          <a:xfrm rot="-6875">
            <a:off x="762006" y="1619250"/>
            <a:ext cx="6350000" cy="12700"/>
          </a:xfrm>
          <a:prstGeom prst="straightConnector1">
            <a:avLst/>
          </a:prstGeom>
          <a:solidFill>
            <a:srgbClr val="DEE0E3">
              <a:alpha val="100000"/>
            </a:srgbClr>
          </a:solidFill>
          <a:ln w="25400" cap="flat" cmpd="sng">
            <a:solidFill>
              <a:srgbClr val="C9A66B">
                <a:alpha val="60000"/>
              </a:srgbClr>
            </a:solidFill>
            <a:prstDash val="solid"/>
            <a:round/>
            <a:headEnd type="none" w="lg" len="lg"/>
            <a:tailEnd type="none" w="lg" len="lg"/>
          </a:ln>
        </p:spPr>
      </p:cxnSp>
      <p:graphicFrame>
        <p:nvGraphicFramePr>
          <p:cNvPr id="7" name="Table 7"/>
          <p:cNvGraphicFramePr>
            <a:graphicFrameLocks noGrp="1"/>
          </p:cNvGraphicFramePr>
          <p:nvPr/>
        </p:nvGraphicFramePr>
        <p:xfrm>
          <a:off x="762000" y="1841500"/>
          <a:ext cx="6350000" cy="4064000"/>
        </p:xfrm>
        <a:graphic>
          <a:graphicData uri="http://schemas.openxmlformats.org/drawingml/2006/table">
            <a:tbl>
              <a:tblPr>
                <a:effectLst/>
              </a:tblPr>
              <a:tblGrid>
                <a:gridCol w="2540000"/>
                <a:gridCol w="1905000"/>
                <a:gridCol w="1905000"/>
              </a:tblGrid>
              <a:tr h="584200">
                <a:tc>
                  <a:txBody>
                    <a:bodyPr rtlCol="0"/>
                    <a:lstStyle/>
                    <a:p>
                      <a:pPr marL="0" indent="0" algn="ctr">
                        <a:lnSpc>
                          <a:spcPct val="100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Model</a:t>
                      </a:r>
                      <a:endParaRPr lang="en-US" sz="1100"/>
                    </a:p>
                  </a:txBody>
                  <a:tcPr marL="101600" marR="101600" marT="101600" marB="101600" anchor="t" anchorCtr="0">
                    <a:lnL>
                      <a:noFill/>
                    </a:lnL>
                    <a:lnR>
                      <a:noFill/>
                    </a:lnR>
                    <a:lnT>
                      <a:noFill/>
                    </a:lnT>
                    <a:lnB>
                      <a:noFill/>
                    </a:lnB>
                    <a:solidFill>
                      <a:srgbClr val="0D1B2A">
                        <a:alpha val="100000"/>
                      </a:srgbClr>
                    </a:solidFill>
                  </a:tcPr>
                </a:tc>
                <a:tc>
                  <a:txBody>
                    <a:bodyPr rtlCol="0"/>
                    <a:lstStyle/>
                    <a:p>
                      <a:pPr marL="0" indent="0" algn="ctr">
                        <a:lnSpc>
                          <a:spcPct val="100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LOSO-CV Avg</a:t>
                      </a:r>
                      <a:endParaRPr lang="en-US" sz="1100"/>
                    </a:p>
                  </a:txBody>
                  <a:tcPr marL="101600" marR="101600" marT="101600" marB="101600" anchor="t" anchorCtr="0">
                    <a:lnL>
                      <a:noFill/>
                    </a:lnL>
                    <a:lnR>
                      <a:noFill/>
                    </a:lnR>
                    <a:lnT>
                      <a:noFill/>
                    </a:lnT>
                    <a:lnB>
                      <a:noFill/>
                    </a:lnB>
                    <a:solidFill>
                      <a:srgbClr val="0D1B2A">
                        <a:alpha val="100000"/>
                      </a:srgbClr>
                    </a:solidFill>
                  </a:tcPr>
                </a:tc>
                <a:tc>
                  <a:txBody>
                    <a:bodyPr rtlCol="0"/>
                    <a:lstStyle/>
                    <a:p>
                      <a:pPr marL="0" indent="0" algn="ctr">
                        <a:lnSpc>
                          <a:spcPct val="100000"/>
                        </a:lnSpc>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5-fold CV Avg</a:t>
                      </a:r>
                      <a:endParaRPr lang="en-US" sz="1100"/>
                    </a:p>
                  </a:txBody>
                  <a:tcPr marL="101600" marR="101600" marT="101600" marB="101600" anchor="t" anchorCtr="0">
                    <a:lnL>
                      <a:noFill/>
                    </a:lnL>
                    <a:lnR>
                      <a:noFill/>
                    </a:lnR>
                    <a:lnT>
                      <a:noFill/>
                    </a:lnT>
                    <a:lnB>
                      <a:noFill/>
                    </a:lnB>
                    <a:solidFill>
                      <a:srgbClr val="0D1B2A">
                        <a:alpha val="100000"/>
                      </a:srgbClr>
                    </a:solidFill>
                  </a:tcPr>
                </a:tc>
              </a:tr>
              <a:tr h="584200">
                <a:tc>
                  <a:txBody>
                    <a:bodyPr rtlCol="0"/>
                    <a:lstStyle/>
                    <a:p>
                      <a:pPr marL="0" indent="0" algn="ctr">
                        <a:lnSpc>
                          <a:spcPct val="100000"/>
                        </a:lnSpc>
                        <a:defRPr/>
                      </a:pPr>
                      <a:r>
                        <a:rPr lang="en-US" sz="1300" b="1"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fNIRS-CTPDNet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300" b="1"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85.49%</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300" b="1"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80.46%</a:t>
                      </a:r>
                      <a:endParaRPr lang="en-US" sz="1100"/>
                    </a:p>
                  </a:txBody>
                  <a:tcPr marL="101600" marR="101600" marT="101600" marB="101600" anchor="t" anchorCtr="0">
                    <a:lnL>
                      <a:noFill/>
                    </a:lnL>
                    <a:lnR>
                      <a:noFill/>
                    </a:lnR>
                    <a:lnT>
                      <a:noFill/>
                    </a:lnT>
                    <a:lnB>
                      <a:noFill/>
                    </a:lnB>
                    <a:noFill/>
                  </a:tcPr>
                </a:tc>
              </a:tr>
              <a:tr h="584200">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fNIRS-T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83.05%</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78.33%</a:t>
                      </a:r>
                      <a:endParaRPr lang="en-US" sz="1100"/>
                    </a:p>
                  </a:txBody>
                  <a:tcPr marL="101600" marR="101600" marT="101600" marB="101600" anchor="t" anchorCtr="0">
                    <a:lnL>
                      <a:noFill/>
                    </a:lnL>
                    <a:lnR>
                      <a:noFill/>
                    </a:lnR>
                    <a:lnT>
                      <a:noFill/>
                    </a:lnT>
                    <a:lnB>
                      <a:noFill/>
                    </a:lnB>
                    <a:noFill/>
                  </a:tcPr>
                </a:tc>
              </a:tr>
              <a:tr h="584200">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fNIRSNet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80.47%</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76.50%</a:t>
                      </a:r>
                      <a:endParaRPr lang="en-US" sz="1100"/>
                    </a:p>
                  </a:txBody>
                  <a:tcPr marL="101600" marR="101600" marT="101600" marB="101600" anchor="t" anchorCtr="0">
                    <a:lnL>
                      <a:noFill/>
                    </a:lnL>
                    <a:lnR>
                      <a:noFill/>
                    </a:lnR>
                    <a:lnT>
                      <a:noFill/>
                    </a:lnT>
                    <a:lnB>
                      <a:noFill/>
                    </a:lnB>
                    <a:noFill/>
                  </a:tcPr>
                </a:tc>
              </a:tr>
              <a:tr h="584200">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CT-Net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77.60%</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74.17%</a:t>
                      </a:r>
                      <a:endParaRPr lang="en-US" sz="1100"/>
                    </a:p>
                  </a:txBody>
                  <a:tcPr marL="101600" marR="101600" marT="101600" marB="101600" anchor="t" anchorCtr="0">
                    <a:lnL>
                      <a:noFill/>
                    </a:lnL>
                    <a:lnR>
                      <a:noFill/>
                    </a:lnR>
                    <a:lnT>
                      <a:noFill/>
                    </a:lnT>
                    <a:lnB>
                      <a:noFill/>
                    </a:lnB>
                    <a:noFill/>
                  </a:tcPr>
                </a:tc>
              </a:tr>
              <a:tr h="584200">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BiLSTM</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74.57%</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71.63%</a:t>
                      </a:r>
                      <a:endParaRPr lang="en-US" sz="1100"/>
                    </a:p>
                  </a:txBody>
                  <a:tcPr marL="101600" marR="101600" marT="101600" marB="101600" anchor="t" anchorCtr="0">
                    <a:lnL>
                      <a:noFill/>
                    </a:lnL>
                    <a:lnR>
                      <a:noFill/>
                    </a:lnR>
                    <a:lnT>
                      <a:noFill/>
                    </a:lnT>
                    <a:lnB>
                      <a:noFill/>
                    </a:lnB>
                    <a:noFill/>
                  </a:tcPr>
                </a:tc>
              </a:tr>
              <a:tr h="558800">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ViT</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71.27%</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2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69.13%</a:t>
                      </a:r>
                      <a:endParaRPr lang="en-US" sz="1100"/>
                    </a:p>
                  </a:txBody>
                  <a:tcPr marL="101600" marR="101600" marT="101600" marB="101600" anchor="t" anchorCtr="0">
                    <a:lnL>
                      <a:noFill/>
                    </a:lnL>
                    <a:lnR>
                      <a:noFill/>
                    </a:lnR>
                    <a:lnT>
                      <a:noFill/>
                    </a:lnT>
                    <a:lnB>
                      <a:noFill/>
                    </a:lnB>
                    <a:noFill/>
                  </a:tcPr>
                </a:tc>
              </a:tr>
            </a:tbl>
          </a:graphicData>
        </a:graphic>
      </p:graphicFrame>
      <p:sp>
        <p:nvSpPr>
          <p:cNvPr id="8" name="AutoShape 8"/>
          <p:cNvSpPr/>
          <p:nvPr/>
        </p:nvSpPr>
        <p:spPr>
          <a:xfrm>
            <a:off x="7620000" y="12065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Key Observations</a:t>
            </a:r>
            <a:endParaRPr lang="en-US" sz="1100"/>
          </a:p>
        </p:txBody>
      </p:sp>
      <p:cxnSp>
        <p:nvCxnSpPr>
          <p:cNvPr id="9" name="Connector 9"/>
          <p:cNvCxnSpPr/>
          <p:nvPr/>
        </p:nvCxnSpPr>
        <p:spPr>
          <a:xfrm rot="-11459">
            <a:off x="7620011" y="1619250"/>
            <a:ext cx="3810000" cy="12700"/>
          </a:xfrm>
          <a:prstGeom prst="straightConnector1">
            <a:avLst/>
          </a:prstGeom>
          <a:solidFill>
            <a:srgbClr val="DEE0E3">
              <a:alpha val="100000"/>
            </a:srgbClr>
          </a:solidFill>
          <a:ln w="25400" cap="flat" cmpd="sng">
            <a:solidFill>
              <a:srgbClr val="C9A66B">
                <a:alpha val="60000"/>
              </a:srgbClr>
            </a:solidFill>
            <a:prstDash val="solid"/>
            <a:round/>
            <a:headEnd type="none" w="lg" len="lg"/>
            <a:tailEnd type="none" w="lg" len="lg"/>
          </a:ln>
        </p:spPr>
      </p:cxnSp>
      <p:sp>
        <p:nvSpPr>
          <p:cNvPr id="10" name="AutoShape 10"/>
          <p:cNvSpPr/>
          <p:nvPr/>
        </p:nvSpPr>
        <p:spPr>
          <a:xfrm>
            <a:off x="7620000" y="1841500"/>
            <a:ext cx="3810000" cy="4064000"/>
          </a:xfrm>
          <a:prstGeom prst="roundRect">
            <a:avLst>
              <a:gd name="adj" fmla="val 0"/>
            </a:avLst>
          </a:prstGeom>
          <a:solidFill>
            <a:srgbClr val="0D1B2A">
              <a:alpha val="4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7620000" y="1841500"/>
            <a:ext cx="63500" cy="4064000"/>
          </a:xfrm>
          <a:prstGeom prst="roundRect">
            <a:avLst>
              <a:gd name="adj" fmla="val 0"/>
            </a:avLst>
          </a:prstGeom>
          <a:solidFill>
            <a:srgbClr val="C9A66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7874000" y="2032000"/>
            <a:ext cx="3365500" cy="3683000"/>
          </a:xfrm>
          <a:prstGeom prst="rect">
            <a:avLst/>
          </a:prstGeom>
          <a:noFill/>
          <a:ln w="12700" cap="flat" cmpd="sng">
            <a:noFill/>
            <a:prstDash val="solid"/>
            <a:round/>
          </a:ln>
        </p:spPr>
        <p:txBody>
          <a:bodyPr vert="horz" wrap="square" lIns="0" tIns="0" rIns="0" bIns="0" rtlCol="0" anchor="ctr" anchorCtr="0"/>
          <a:lstStyle/>
          <a:p>
            <a:pPr marL="152400" indent="-152400" algn="l">
              <a:lnSpc>
                <a:spcPct val="125000"/>
              </a:lnSpc>
              <a:buClr>
                <a:srgbClr val="465667"/>
              </a:buClr>
              <a:buChar char="•"/>
              <a:defRPr/>
            </a:pP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fNIRS-CTPDNet outperforms all baselines under both validation strategies</a:t>
            </a:r>
            <a:endParaRPr lang="en-US" sz="1100"/>
          </a:p>
          <a:p>
            <a:pPr marL="152400" indent="-152400" algn="l">
              <a:lnSpc>
                <a:spcPct val="125000"/>
              </a:lnSpc>
              <a:buClr>
                <a:srgbClr val="465667"/>
              </a:buClr>
              <a:buChar char="•"/>
            </a:pPr>
          </a:p>
          <a:p>
            <a:pPr marL="152400" indent="-152400" algn="l">
              <a:lnSpc>
                <a:spcPct val="125000"/>
              </a:lnSpc>
              <a:buClr>
                <a:srgbClr val="465667"/>
              </a:buClr>
              <a:buChar char="•"/>
            </a:pP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Local-global design for PD-fNIRS is more effective than general models</a:t>
            </a:r>
            <a:endPar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465667"/>
              </a:buClr>
              <a:buChar char="•"/>
            </a:pPr>
          </a:p>
          <a:p>
            <a:pPr marL="152400" indent="-152400" algn="l">
              <a:lnSpc>
                <a:spcPct val="125000"/>
              </a:lnSpc>
              <a:buClr>
                <a:srgbClr val="465667"/>
              </a:buClr>
              <a:buChar char="•"/>
            </a:pP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Walking task performs best, resting state is most challenging</a:t>
            </a:r>
            <a:endPar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762000" y="6032500"/>
            <a:ext cx="10668000" cy="5715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889000" y="6096000"/>
            <a:ext cx="10414000" cy="444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Conclusion:</a:t>
            </a:r>
            <a:r>
              <a:rPr lang="en-US" sz="13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The base model effectively captures discriminative differences between PD and HC in multi-task fNIRS signals.</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7F8">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889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228600"/>
            <a:ext cx="762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Summary and Future Work</a:t>
            </a:r>
            <a:endParaRPr lang="en-US" sz="1100"/>
          </a:p>
        </p:txBody>
      </p:sp>
      <p:sp>
        <p:nvSpPr>
          <p:cNvPr id="4" name="AutoShape 4"/>
          <p:cNvSpPr/>
          <p:nvPr/>
        </p:nvSpPr>
        <p:spPr>
          <a:xfrm>
            <a:off x="9525000" y="317500"/>
            <a:ext cx="1905000" cy="3175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2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14 / Conclusion</a:t>
            </a:r>
            <a:endParaRPr lang="en-US" sz="1100"/>
          </a:p>
        </p:txBody>
      </p:sp>
      <p:sp>
        <p:nvSpPr>
          <p:cNvPr id="5" name="AutoShape 5"/>
          <p:cNvSpPr/>
          <p:nvPr/>
        </p:nvSpPr>
        <p:spPr>
          <a:xfrm>
            <a:off x="762000" y="1206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Thesis Summary</a:t>
            </a:r>
            <a:endParaRPr lang="en-US" sz="1100"/>
          </a:p>
        </p:txBody>
      </p:sp>
      <p:cxnSp>
        <p:nvCxnSpPr>
          <p:cNvPr id="6" name="Connector 6"/>
          <p:cNvCxnSpPr/>
          <p:nvPr/>
        </p:nvCxnSpPr>
        <p:spPr>
          <a:xfrm rot="-8594">
            <a:off x="762008" y="1619250"/>
            <a:ext cx="5080000" cy="12700"/>
          </a:xfrm>
          <a:prstGeom prst="straightConnector1">
            <a:avLst/>
          </a:prstGeom>
          <a:solidFill>
            <a:srgbClr val="DEE0E3">
              <a:alpha val="100000"/>
            </a:srgbClr>
          </a:solidFill>
          <a:ln w="25400" cap="flat" cmpd="sng">
            <a:solidFill>
              <a:srgbClr val="C9A66B">
                <a:alpha val="60000"/>
              </a:srgbClr>
            </a:solidFill>
            <a:prstDash val="solid"/>
            <a:round/>
            <a:headEnd type="none" w="lg" len="lg"/>
            <a:tailEnd type="none" w="lg" len="lg"/>
          </a:ln>
        </p:spPr>
      </p:cxnSp>
      <p:sp>
        <p:nvSpPr>
          <p:cNvPr id="7" name="AutoShape 7"/>
          <p:cNvSpPr/>
          <p:nvPr/>
        </p:nvSpPr>
        <p:spPr>
          <a:xfrm>
            <a:off x="762000" y="1905000"/>
            <a:ext cx="5080000" cy="1778000"/>
          </a:xfrm>
          <a:prstGeom prst="roundRect">
            <a:avLst>
              <a:gd name="adj" fmla="val 0"/>
            </a:avLst>
          </a:prstGeom>
          <a:solidFill>
            <a:srgbClr val="FFFFFF">
              <a:alpha val="100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1905000"/>
            <a:ext cx="63500" cy="1778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016000" y="2159000"/>
            <a:ext cx="4699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Work 1: Data Foundation</a:t>
            </a:r>
            <a:endParaRPr lang="en-US" sz="1100"/>
          </a:p>
        </p:txBody>
      </p:sp>
      <p:sp>
        <p:nvSpPr>
          <p:cNvPr id="10" name="AutoShape 10"/>
          <p:cNvSpPr/>
          <p:nvPr/>
        </p:nvSpPr>
        <p:spPr>
          <a:xfrm>
            <a:off x="1016000" y="26035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Systematically organized fNIRS technical principles, public PD-fNIRS dataset, three experimental task settings, and unified preprocessing pipeline, providing a solid data foundation for model construction.</a:t>
            </a:r>
            <a:endParaRPr lang="en-US" sz="1100"/>
          </a:p>
        </p:txBody>
      </p:sp>
      <p:sp>
        <p:nvSpPr>
          <p:cNvPr id="11" name="AutoShape 11"/>
          <p:cNvSpPr/>
          <p:nvPr/>
        </p:nvSpPr>
        <p:spPr>
          <a:xfrm>
            <a:off x="762000" y="3937000"/>
            <a:ext cx="5080000" cy="1778000"/>
          </a:xfrm>
          <a:prstGeom prst="roundRect">
            <a:avLst>
              <a:gd name="adj" fmla="val 0"/>
            </a:avLst>
          </a:prstGeom>
          <a:solidFill>
            <a:srgbClr val="FFFFFF">
              <a:alpha val="100000"/>
            </a:srgbClr>
          </a:solidFill>
          <a:ln w="12700" cap="flat" cmpd="sng">
            <a:solidFill>
              <a:srgbClr val="0D1B2A">
                <a:alpha val="1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762000" y="3937000"/>
            <a:ext cx="63500" cy="1778000"/>
          </a:xfrm>
          <a:prstGeom prst="roundRect">
            <a:avLst>
              <a:gd name="adj" fmla="val 0"/>
            </a:avLst>
          </a:prstGeom>
          <a:solidFill>
            <a:srgbClr val="C9A66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1016000" y="4191000"/>
            <a:ext cx="4699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Work 2: fNIRS-CTPDNet Model</a:t>
            </a:r>
            <a:endParaRPr lang="en-US" sz="1100"/>
          </a:p>
        </p:txBody>
      </p:sp>
      <p:sp>
        <p:nvSpPr>
          <p:cNvPr id="14" name="AutoShape 14"/>
          <p:cNvSpPr/>
          <p:nvPr/>
        </p:nvSpPr>
        <p:spPr>
          <a:xfrm>
            <a:off x="1016000" y="46355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Proposed fNIRS-CTPDNet with CNN frontend and channel-preserving Transformer encoder, achieving local-global collaborative modeling for PD-fNIRS hemodynamic signals.</a:t>
            </a:r>
            <a:endParaRPr lang="en-US" sz="1100"/>
          </a:p>
        </p:txBody>
      </p:sp>
      <p:sp>
        <p:nvSpPr>
          <p:cNvPr id="15" name="AutoShape 15"/>
          <p:cNvSpPr/>
          <p:nvPr/>
        </p:nvSpPr>
        <p:spPr>
          <a:xfrm>
            <a:off x="6604000" y="1206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Future Work</a:t>
            </a:r>
            <a:endParaRPr lang="en-US" sz="1100"/>
          </a:p>
        </p:txBody>
      </p:sp>
      <p:cxnSp>
        <p:nvCxnSpPr>
          <p:cNvPr id="16" name="Connector 16"/>
          <p:cNvCxnSpPr/>
          <p:nvPr/>
        </p:nvCxnSpPr>
        <p:spPr>
          <a:xfrm rot="-9046">
            <a:off x="6604008" y="1619250"/>
            <a:ext cx="4826000" cy="12700"/>
          </a:xfrm>
          <a:prstGeom prst="straightConnector1">
            <a:avLst/>
          </a:prstGeom>
          <a:solidFill>
            <a:srgbClr val="DEE0E3">
              <a:alpha val="100000"/>
            </a:srgbClr>
          </a:solidFill>
          <a:ln w="25400" cap="flat" cmpd="sng">
            <a:solidFill>
              <a:srgbClr val="C9A66B">
                <a:alpha val="60000"/>
              </a:srgbClr>
            </a:solidFill>
            <a:prstDash val="solid"/>
            <a:round/>
            <a:headEnd type="none" w="lg" len="lg"/>
            <a:tailEnd type="none" w="lg" len="lg"/>
          </a:ln>
        </p:spPr>
      </p:cxnSp>
      <p:sp>
        <p:nvSpPr>
          <p:cNvPr id="17" name="AutoShape 17"/>
          <p:cNvSpPr/>
          <p:nvPr/>
        </p:nvSpPr>
        <p:spPr>
          <a:xfrm>
            <a:off x="6604000" y="1905000"/>
            <a:ext cx="4826000" cy="3810000"/>
          </a:xfrm>
          <a:prstGeom prst="roundRect">
            <a:avLst>
              <a:gd name="adj" fmla="val 0"/>
            </a:avLst>
          </a:prstGeom>
          <a:solidFill>
            <a:srgbClr val="0D1B2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858000" y="2095500"/>
            <a:ext cx="4318000" cy="3492500"/>
          </a:xfrm>
          <a:prstGeom prst="rect">
            <a:avLst/>
          </a:prstGeom>
          <a:noFill/>
          <a:ln w="12700" cap="flat" cmpd="sng">
            <a:noFill/>
            <a:prstDash val="solid"/>
            <a:round/>
          </a:ln>
        </p:spPr>
        <p:txBody>
          <a:bodyPr vert="horz" wrap="square" lIns="0" tIns="0" rIns="0" bIns="0" rtlCol="0" anchor="ctr" anchorCtr="0"/>
          <a:lstStyle/>
          <a:p>
            <a:pPr marL="165100" indent="-165100" algn="l">
              <a:lnSpc>
                <a:spcPct val="125000"/>
              </a:lnSpc>
              <a:buClr>
                <a:srgbClr val="FFFFFF"/>
              </a:buClr>
              <a:buChar char="•"/>
              <a:defRP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Expand data scale</a:t>
            </a:r>
            <a:r>
              <a:rPr lang="en-US" sz="13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rPr>
              <a:t> with multi-center validation</a:t>
            </a:r>
            <a:endParaRPr lang="en-US" sz="1100"/>
          </a:p>
          <a:p>
            <a:pPr marL="165100" indent="-165100" algn="l">
              <a:lnSpc>
                <a:spcPct val="125000"/>
              </a:lnSpc>
              <a:buClr>
                <a:srgbClr val="DCE1E6"/>
              </a:buClr>
              <a:buChar char="•"/>
            </a:pPr>
          </a:p>
          <a:p>
            <a:pPr marL="165100" indent="-165100" algn="l">
              <a:lnSpc>
                <a:spcPct val="125000"/>
              </a:lnSpc>
              <a:buClr>
                <a:srgbClr val="FFFFFF"/>
              </a:buClr>
              <a:buChar cha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Incorporate brain topology</a:t>
            </a:r>
            <a:r>
              <a:rPr lang="en-US" sz="13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rPr>
              <a:t> using Graph Neural Networks</a:t>
            </a:r>
            <a:endParaRPr lang="en-US" sz="13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25000"/>
              </a:lnSpc>
              <a:buClr>
                <a:srgbClr val="DCE1E6"/>
              </a:buClr>
              <a:buChar char="•"/>
            </a:pPr>
          </a:p>
          <a:p>
            <a:pPr marL="165100" indent="-165100" algn="l">
              <a:lnSpc>
                <a:spcPct val="125000"/>
              </a:lnSpc>
              <a:buClr>
                <a:srgbClr val="FFFFFF"/>
              </a:buClr>
              <a:buChar cha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Reduce dependency</a:t>
            </a:r>
            <a:r>
              <a:rPr lang="en-US" sz="13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rPr>
              <a:t> on explicit task labels</a:t>
            </a:r>
            <a:endParaRPr lang="en-US" sz="13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25000"/>
              </a:lnSpc>
              <a:buClr>
                <a:srgbClr val="DCE1E6"/>
              </a:buClr>
              <a:buChar char="•"/>
            </a:pPr>
          </a:p>
          <a:p>
            <a:pPr marL="165100" indent="-165100" algn="l">
              <a:lnSpc>
                <a:spcPct val="125000"/>
              </a:lnSpc>
              <a:buClr>
                <a:srgbClr val="FFFFFF"/>
              </a:buClr>
              <a:buChar char="•"/>
            </a:pPr>
            <a:r>
              <a:rPr lang="en-US" sz="13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Combine clinical scales</a:t>
            </a:r>
            <a:r>
              <a:rPr lang="en-US" sz="13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rPr>
              <a:t> for interpretability</a:t>
            </a:r>
            <a:endParaRPr lang="en-US" sz="1300" b="0" i="0" u="none" strike="noStrike">
              <a:solidFill>
                <a:srgbClr val="DCE1E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7F8">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1143000"/>
          </a:xfrm>
          <a:prstGeom prst="roundRect">
            <a:avLst>
              <a:gd name="adj" fmla="val 0"/>
            </a:avLst>
          </a:prstGeom>
          <a:gradFill rotWithShape="1">
            <a:gsLst>
              <a:gs pos="0">
                <a:srgbClr val="0D1B2A">
                  <a:alpha val="100000"/>
                </a:srgbClr>
              </a:gs>
              <a:gs pos="100000">
                <a:srgbClr val="1E3A5F">
                  <a:alpha val="100000"/>
                </a:srgbClr>
              </a:gs>
            </a:gsLst>
            <a:lin ang="2700000"/>
          </a:gra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254000"/>
            <a:ext cx="762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THANK YOU</a:t>
            </a:r>
            <a:endParaRPr lang="en-US" sz="1100"/>
          </a:p>
        </p:txBody>
      </p:sp>
      <p:sp>
        <p:nvSpPr>
          <p:cNvPr id="4" name="AutoShape 4"/>
          <p:cNvSpPr/>
          <p:nvPr/>
        </p:nvSpPr>
        <p:spPr>
          <a:xfrm>
            <a:off x="762000" y="736600"/>
            <a:ext cx="7620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Jiang Jingyi | Supervisor: Prof. Kuang Lidan | Changsha University of Science &amp; Technology</a:t>
            </a:r>
            <a:endParaRPr lang="en-US" sz="1100"/>
          </a:p>
        </p:txBody>
      </p:sp>
      <p:sp>
        <p:nvSpPr>
          <p:cNvPr id="5" name="AutoShape 5"/>
          <p:cNvSpPr/>
          <p:nvPr/>
        </p:nvSpPr>
        <p:spPr>
          <a:xfrm>
            <a:off x="9525000" y="444500"/>
            <a:ext cx="1905000" cy="3175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100" b="0" i="0" u="none" strike="noStrike">
                <a:solidFill>
                  <a:srgbClr val="C9A66B"/>
                </a:solidFill>
                <a:latin typeface="Noto Sans SC" panose="020B0200000000000000" charset="-122"/>
                <a:ea typeface="Noto Sans SC" panose="020B0200000000000000" charset="-122"/>
                <a:cs typeface="Noto Sans SC" panose="020B0200000000000000" charset="-122"/>
                <a:sym typeface="Noto Sans SC" panose="020B0200000000000000" charset="-122"/>
              </a:rPr>
              <a:t>15 / References</a:t>
            </a:r>
            <a:endParaRPr lang="en-US" sz="1100"/>
          </a:p>
        </p:txBody>
      </p:sp>
      <p:sp>
        <p:nvSpPr>
          <p:cNvPr id="6" name="AutoShape 6"/>
          <p:cNvSpPr/>
          <p:nvPr/>
        </p:nvSpPr>
        <p:spPr>
          <a:xfrm>
            <a:off x="762000" y="1397000"/>
            <a:ext cx="1066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D1B2A"/>
                </a:solidFill>
                <a:latin typeface="Noto Sans SC" panose="020B0200000000000000" charset="-122"/>
                <a:ea typeface="Noto Sans SC" panose="020B0200000000000000" charset="-122"/>
                <a:cs typeface="Noto Sans SC" panose="020B0200000000000000" charset="-122"/>
                <a:sym typeface="Noto Sans SC" panose="020B0200000000000000" charset="-122"/>
              </a:rPr>
              <a:t>References</a:t>
            </a:r>
            <a:endParaRPr lang="en-US" sz="1100"/>
          </a:p>
        </p:txBody>
      </p:sp>
      <p:cxnSp>
        <p:nvCxnSpPr>
          <p:cNvPr id="7" name="Connector 7"/>
          <p:cNvCxnSpPr/>
          <p:nvPr/>
        </p:nvCxnSpPr>
        <p:spPr>
          <a:xfrm rot="-4092">
            <a:off x="762004" y="1797050"/>
            <a:ext cx="10668000" cy="12700"/>
          </a:xfrm>
          <a:prstGeom prst="straightConnector1">
            <a:avLst/>
          </a:prstGeom>
          <a:solidFill>
            <a:srgbClr val="DEE0E3">
              <a:alpha val="100000"/>
            </a:srgbClr>
          </a:solidFill>
          <a:ln w="25400" cap="flat" cmpd="sng">
            <a:solidFill>
              <a:srgbClr val="C9A66B">
                <a:alpha val="60000"/>
              </a:srgbClr>
            </a:solidFill>
            <a:prstDash val="solid"/>
            <a:round/>
            <a:headEnd type="none" w="lg" len="lg"/>
            <a:tailEnd type="none" w="lg" len="lg"/>
          </a:ln>
        </p:spPr>
      </p:cxnSp>
      <p:sp>
        <p:nvSpPr>
          <p:cNvPr id="8" name="AutoShape 8"/>
          <p:cNvSpPr/>
          <p:nvPr/>
        </p:nvSpPr>
        <p:spPr>
          <a:xfrm>
            <a:off x="762000" y="1968500"/>
            <a:ext cx="5207000" cy="482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[1] B. R. Bloem, M. S. Okun, and C. Klein, "Parkinson's disease," The Lancet, vol. 397, no. 10291, pp. 2284-2303, 2021, doi: 10.1016/S0140-6736(21)00218-X.</a:t>
            </a:r>
            <a:endParaRPr lang="en-US" sz="1100"/>
          </a:p>
          <a:p>
            <a:pPr marL="0" indent="0" algn="l">
              <a:lnSpc>
                <a:spcPct val="108000"/>
              </a:lnSpc>
            </a:pPr>
          </a:p>
          <a:p>
            <a:pPr marL="0" indent="0" algn="l">
              <a:lnSpc>
                <a:spcPct val="108000"/>
              </a:lnSpc>
            </a:pPr>
            <a:r>
              <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[2] E. Tolosa, A. Garrido, S. W. Scholz, and W. Poewe, "Challenges in the diagnosis of Parkinson's disease," The Lancet Neurology, vol. 20, no. 5, pp. 385-397, 2021, doi: 10.1016/S1474-4422(21)00030-2.</a:t>
            </a:r>
            <a:endPar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p>
          <a:p>
            <a:pPr marL="0" indent="0" algn="l">
              <a:lnSpc>
                <a:spcPct val="108000"/>
              </a:lnSpc>
            </a:pPr>
            <a:r>
              <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[3] P. Pinti, I. Tachtsidis, A. Hamilton, J. Hirsch, C. Aichelburg, S. Gilbert, and P. W. Burgess, "The present and future use of functional near-infrared spectroscopy (fNIRS) for cognitive neuroscience," Annals of the New York Academy of Sciences, vol. 1464, no. 1, pp. 5-29, 2020, doi: 10.1111/nyas.13948.</a:t>
            </a:r>
            <a:endPar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p>
          <a:p>
            <a:pPr marL="0" indent="0" algn="l">
              <a:lnSpc>
                <a:spcPct val="108000"/>
              </a:lnSpc>
            </a:pPr>
            <a:r>
              <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[4] C. Eastmond, A. Subedi, S. De, and X. Intes, "Deep learning in fNIRS: a review," Neurophotonics, vol. 9, no. 4, p. 041411, 2022, doi: 10.1117/1.NPh.9.4.041411.</a:t>
            </a:r>
            <a:endPar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p>
          <a:p>
            <a:pPr marL="0" indent="0" algn="l">
              <a:lnSpc>
                <a:spcPct val="108000"/>
              </a:lnSpc>
            </a:pPr>
            <a:r>
              <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[5] J. Kwon and C.-H. Im, "Subject-Independent Functional Near-Infrared Spectroscopy-Based Brain-Computer Interfaces Based on Convolutional Neural Networks," Frontiers in Human Neuroscience, vol. 15, p. 646915, 2021, doi: 10.3389/fnhum.2021.646915.</a:t>
            </a:r>
            <a:endPar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p>
          <a:p>
            <a:pPr marL="0" indent="0" algn="l">
              <a:lnSpc>
                <a:spcPct val="108000"/>
              </a:lnSpc>
            </a:pPr>
            <a:r>
              <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[6] Z. Wang, J. Fang, and J. Zhang, "Rethinking Delayed Hemodynamic Responses for fNIRS Classification," IEEE Transactions on Neural Systems and Rehabilitation Engineering, vol. 31, pp. 4528-4538, 2023, doi: 10.1109/TNSRE.2023.3330911.</a:t>
            </a:r>
            <a:endPar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p>
          <a:p>
            <a:pPr marL="0" indent="0" algn="l">
              <a:lnSpc>
                <a:spcPct val="108000"/>
              </a:lnSpc>
            </a:pPr>
            <a:r>
              <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[7] U. Asgher, K. Khalil, M. J. Khan, R. Ahmad, S. I. Butt, Y. Ayaz, N. Naseer, and S. Nazir, "Enhanced Accuracy for Multiclass Mental Workload Detection Using Long Short-Term Memory for Brain-Computer Interface," Frontiers in Neuroscience, vol. 14, p. 584, 2020, doi: 10.3389/fnins.2020.00584.</a:t>
            </a:r>
            <a:endPar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p>
          <a:p>
            <a:pPr marL="0" indent="0" algn="l">
              <a:lnSpc>
                <a:spcPct val="108000"/>
              </a:lnSpc>
            </a:pPr>
            <a:r>
              <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[8] Q. Yu, R. Wang, J. Liu, L. Hu, M. Chen, and Z. Liu, "GNN-Based Depression Recognition Using Spatio-Temporal Information: A fNIRS Study," IEEE Journal of Biomedical and Health Informatics, vol. 26, no. 10, pp. 4925-4935, 2022, doi: 10.1109/JBHI.2022.3195066.</a:t>
            </a:r>
            <a:endPar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6223000" y="1968500"/>
            <a:ext cx="5207000" cy="482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[9] Z. Wang, J. Zhang, X. Zhang, P. Chen, and B. Wang, "Transformer Model for Functional Near-Infrared Spectroscopy Classification," IEEE Journal of Biomedical and Health Informatics, vol. 26, no. 6, pp. 2559-2569, 2022, doi: 10.1109/JBHI.2022.3140531.</a:t>
            </a:r>
            <a:endParaRPr lang="en-US" sz="1100"/>
          </a:p>
          <a:p>
            <a:pPr marL="0" indent="0" algn="l">
              <a:lnSpc>
                <a:spcPct val="108000"/>
              </a:lnSpc>
            </a:pPr>
          </a:p>
          <a:p>
            <a:pPr marL="0" indent="0" algn="l">
              <a:lnSpc>
                <a:spcPct val="108000"/>
              </a:lnSpc>
            </a:pPr>
            <a:r>
              <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[10] L. Liao, J. Lu, L. Wang, Y. Zhang, D. Gao, and M. Wang, "CTNet: an interpretable CNN-Transformer fusion network for fNIRS classification," Medical &amp; Biological Engineering &amp; Computing, vol. 62, no. 10, pp. 3233-3247, 2024, doi: 10.1007/s11517-024-03138-4.</a:t>
            </a:r>
            <a:endPar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p>
          <a:p>
            <a:pPr marL="0" indent="0" algn="l">
              <a:lnSpc>
                <a:spcPct val="108000"/>
              </a:lnSpc>
            </a:pPr>
            <a:r>
              <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[11] E. Guevara, F. J. Rivas-Ruvalcaba, E. S. Kolosovas-Machuca, M. Ramirez-Elias, R. D. de Leon-Zapata, J. L. Ramirez-GarLuna, and I. Rodriguez-Leyva, "Parkinson's disease patients show delayed hemodynamic changes in primary motor cortex in fine motor tasks and decreased resting-state interhemispheric functional connectivity: a functional near-infrared spectroscopy study," Neurophotonics, vol. 11, no. 2, p. 025004, 2024, doi: 10.1117/1.NPh.11.2.025004.</a:t>
            </a:r>
            <a:endPar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p>
          <a:p>
            <a:pPr marL="0" indent="0" algn="l">
              <a:lnSpc>
                <a:spcPct val="108000"/>
              </a:lnSpc>
            </a:pPr>
            <a:r>
              <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[12] L. Pollonini, C. Olds, H. Abaya, H. Bortfeld, M. S. Beauchamp, and J. S. Oghalai, "Auditory cortex activation during speech perception in infants measured with functional near-infrared spectroscopy," Developmental Cognitive Neuroscience, vol. 8, pp. 110-121, 2014, doi: 10.1016/j.dcn.2014.05.003.</a:t>
            </a:r>
            <a:endPar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p>
          <a:p>
            <a:pPr marL="0" indent="0" algn="l">
              <a:lnSpc>
                <a:spcPct val="108000"/>
              </a:lnSpc>
            </a:pPr>
            <a:r>
              <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[13] M. Cope and D. T. Delpy, "System for long-term measurement of cerebral blood and tissue oxygenation on newborn infants by near infra-red transillumination," Medical &amp; Biological Engineering &amp; Computing, vol. 26, no. 3, pp. 289-294, 1988, doi: 10.1007/BF02443189.</a:t>
            </a:r>
            <a:endPar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p>
          <a:p>
            <a:pPr marL="0" indent="0" algn="l">
              <a:lnSpc>
                <a:spcPct val="108000"/>
              </a:lnSpc>
            </a:pPr>
            <a:r>
              <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[14] A. Vaswani, N. M. Shazeer, N. Parmar, J. Uszkoreit, L. Jones, A. N. Gomez, L. Kaiser, and I. Polosukhin, "Attention is all you need," in Advances in Neural Information Processing Systems, vol. 30, 2017, pp. 5998-6008.</a:t>
            </a:r>
            <a:endPar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p>
          <a:p>
            <a:pPr marL="0" indent="0" algn="l">
              <a:lnSpc>
                <a:spcPct val="108000"/>
              </a:lnSpc>
            </a:pPr>
            <a:r>
              <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[15] J. Devlin, M.-W. Chang, K. Lee, and K. Toutanova, "BERT: Pre-training of deep bidirectional transformers for language understanding," arXiv preprint arXiv:1810.04805, 2018.</a:t>
            </a:r>
            <a:endPar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pPr>
          </a:p>
          <a:p>
            <a:pPr marL="0" indent="0" algn="l">
              <a:lnSpc>
                <a:spcPct val="108000"/>
              </a:lnSpc>
            </a:pPr>
            <a:r>
              <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rPr>
              <a:t>[16] T. Miyato, S.-I. Maeda, M. Koyama, and S. Ishii, "Virtual adversarial training: a regularization method for supervised and semi-supervised learning," IEEE Transactions on Pattern Analysis and Machine Intelligence, vol. 41, no. 8, pp. 1979-1993, 2018, doi: 10.1109/TPAMI.2018.2858821.</a:t>
            </a:r>
            <a:endParaRPr lang="en-US" sz="850" b="0" i="0" u="none" strike="noStrike">
              <a:solidFill>
                <a:srgbClr val="46566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tags/tag1.xml><?xml version="1.0" encoding="utf-8"?>
<p:tagLst xmlns:p="http://schemas.openxmlformats.org/presentationml/2006/main">
  <p:tag name="KSO_WM_DIAGRAM_VIRTUALLY_FRAME" val="{&quot;height&quot;:240.01430675434216,&quot;left&quot;:60,&quot;top&quot;:160,&quot;width&quot;:770}"/>
</p:tagLst>
</file>

<file path=ppt/tags/tag2.xml><?xml version="1.0" encoding="utf-8"?>
<p:tagLst xmlns:p="http://schemas.openxmlformats.org/presentationml/2006/main">
  <p:tag name="KSO_WM_DIAGRAM_VIRTUALLY_FRAME" val="{&quot;height&quot;:240.01430675434216,&quot;left&quot;:60,&quot;top&quot;:160,&quot;width&quot;:770}"/>
</p:tagLst>
</file>

<file path=ppt/tags/tag3.xml><?xml version="1.0" encoding="utf-8"?>
<p:tagLst xmlns:p="http://schemas.openxmlformats.org/presentationml/2006/main">
  <p:tag name="KSO_WM_DIAGRAM_VIRTUALLY_FRAME" val="{&quot;height&quot;:240.01430675434216,&quot;left&quot;:60,&quot;top&quot;:160,&quot;width&quot;:770}"/>
</p:tagLst>
</file>

<file path=ppt/tags/tag4.xml><?xml version="1.0" encoding="utf-8"?>
<p:tagLst xmlns:p="http://schemas.openxmlformats.org/presentationml/2006/main">
  <p:tag name="KSO_WM_DIAGRAM_VIRTUALLY_FRAME" val="{&quot;height&quot;:240.01430675434216,&quot;left&quot;:60,&quot;top&quot;:160,&quot;width&quot;:770}"/>
</p:tagLst>
</file>

<file path=ppt/tags/tag5.xml><?xml version="1.0" encoding="utf-8"?>
<p:tagLst xmlns:p="http://schemas.openxmlformats.org/presentationml/2006/main">
  <p:tag name="KSO_WM_DIAGRAM_VIRTUALLY_FRAME" val="{&quot;height&quot;:240.01430675434216,&quot;left&quot;:60,&quot;top&quot;:160,&quot;width&quot;:770}"/>
</p:tagLst>
</file>

<file path=ppt/tags/tag6.xml><?xml version="1.0" encoding="utf-8"?>
<p:tagLst xmlns:p="http://schemas.openxmlformats.org/presentationml/2006/main">
  <p:tag name="KSO_WM_DIAGRAM_VIRTUALLY_FRAME" val="{&quot;height&quot;:240.01430675434216,&quot;left&quot;:60,&quot;top&quot;:160,&quot;width&quot;:770}"/>
</p:tagLst>
</file>

<file path=ppt/tags/tag7.xml><?xml version="1.0" encoding="utf-8"?>
<p:tagLst xmlns:p="http://schemas.openxmlformats.org/presentationml/2006/main">
  <p:tag name="KSO_WM_DIAGRAM_VIRTUALLY_FRAME" val="{&quot;height&quot;:240.01430675434216,&quot;left&quot;:60,&quot;top&quot;:160,&quot;width&quot;:770}"/>
</p:tagLst>
</file>

<file path=ppt/tags/tag8.xml><?xml version="1.0" encoding="utf-8"?>
<p:tagLst xmlns:p="http://schemas.openxmlformats.org/presentationml/2006/main">
  <p:tag name="KSO_WM_DIAGRAM_VIRTUALLY_FRAME" val="{&quot;height&quot;:240.01430675434216,&quot;left&quot;:60,&quot;top&quot;:160,&quot;width&quot;:770}"/>
</p:tagLst>
</file>

<file path=ppt/tags/tag9.xml><?xml version="1.0" encoding="utf-8"?>
<p:tagLst xmlns:p="http://schemas.openxmlformats.org/presentationml/2006/main">
  <p:tag name="KSO_WM_DIAGRAM_VIRTUALLY_FRAME" val="{&quot;height&quot;:240.01430675434216,&quot;left&quot;:60,&quot;top&quot;:160,&quot;width&quot;:770}"/>
</p:tagLst>
</file>

<file path=ppt/tags/tag10.xml><?xml version="1.0" encoding="utf-8"?>
<p:tagLst xmlns:p="http://schemas.openxmlformats.org/presentationml/2006/main">
  <p:tag name="KSO_WM_DIAGRAM_VIRTUALLY_FRAME" val="{&quot;height&quot;:240.01430675434216,&quot;left&quot;:60,&quot;top&quot;:160,&quot;width&quot;:770}"/>
</p:tagLst>
</file>

<file path=ppt/tags/tag11.xml><?xml version="1.0" encoding="utf-8"?>
<p:tagLst xmlns:p="http://schemas.openxmlformats.org/presentationml/2006/main">
  <p:tag name="KSO_WM_DIAGRAM_VIRTUALLY_FRAME" val="{&quot;height&quot;:240.01430675434216,&quot;left&quot;:60,&quot;top&quot;:160,&quot;width&quot;:770}"/>
</p:tagLst>
</file>

<file path=ppt/tags/tag12.xml><?xml version="1.0" encoding="utf-8"?>
<p:tagLst xmlns:p="http://schemas.openxmlformats.org/presentationml/2006/main">
  <p:tag name="KSO_WM_DIAGRAM_VIRTUALLY_FRAME" val="{&quot;height&quot;:240.01430675434216,&quot;left&quot;:60,&quot;top&quot;:160,&quot;width&quot;:770}"/>
</p:tagLst>
</file>

<file path=ppt/tags/tag13.xml><?xml version="1.0" encoding="utf-8"?>
<p:tagLst xmlns:p="http://schemas.openxmlformats.org/presentationml/2006/main">
  <p:tag name="KSO_WM_DIAGRAM_VIRTUALLY_FRAME" val="{&quot;height&quot;:240.01430675434216,&quot;left&quot;:60,&quot;top&quot;:160,&quot;width&quot;:770}"/>
</p:tagLst>
</file>

<file path=ppt/tags/tag14.xml><?xml version="1.0" encoding="utf-8"?>
<p:tagLst xmlns:p="http://schemas.openxmlformats.org/presentationml/2006/main">
  <p:tag name="KSO_WM_DIAGRAM_VIRTUALLY_FRAME" val="{&quot;height&quot;:240.01430675434216,&quot;left&quot;:60,&quot;top&quot;:160,&quot;width&quot;:770}"/>
</p:tagLst>
</file>

<file path=ppt/tags/tag15.xml><?xml version="1.0" encoding="utf-8"?>
<p:tagLst xmlns:p="http://schemas.openxmlformats.org/presentationml/2006/main">
  <p:tag name="KSO_WM_DIAGRAM_VIRTUALLY_FRAME" val="{&quot;height&quot;:240.01430675434216,&quot;left&quot;:60,&quot;top&quot;:160,&quot;width&quot;:770}"/>
</p:tagLst>
</file>

<file path=ppt/tags/tag16.xml><?xml version="1.0" encoding="utf-8"?>
<p:tagLst xmlns:p="http://schemas.openxmlformats.org/presentationml/2006/main">
  <p:tag name="KSO_WM_DIAGRAM_VIRTUALLY_FRAME" val="{&quot;height&quot;:240.01430675434216,&quot;left&quot;:60,&quot;top&quot;:160,&quot;width&quot;:770}"/>
</p:tagLst>
</file>

<file path=ppt/tags/tag17.xml><?xml version="1.0" encoding="utf-8"?>
<p:tagLst xmlns:p="http://schemas.openxmlformats.org/presentationml/2006/main">
  <p:tag name="KSO_WM_DIAGRAM_VIRTUALLY_FRAME" val="{&quot;height&quot;:240.01430675434216,&quot;left&quot;:60,&quot;top&quot;:160,&quot;width&quot;:770}"/>
</p:tagLst>
</file>

<file path=ppt/tags/tag18.xml><?xml version="1.0" encoding="utf-8"?>
<p:tagLst xmlns:p="http://schemas.openxmlformats.org/presentationml/2006/main">
  <p:tag name="KSO_WM_DIAGRAM_VIRTUALLY_FRAME" val="{&quot;height&quot;:240.01430675434216,&quot;left&quot;:60,&quot;top&quot;:160,&quot;width&quot;:770}"/>
</p:tagLst>
</file>

<file path=ppt/tags/tag19.xml><?xml version="1.0" encoding="utf-8"?>
<p:tagLst xmlns:p="http://schemas.openxmlformats.org/presentationml/2006/main">
  <p:tag name="KSO_WM_DIAGRAM_VIRTUALLY_FRAME" val="{&quot;height&quot;:240.01430675434216,&quot;left&quot;:60,&quot;top&quot;:160,&quot;width&quot;:770}"/>
</p:tagLst>
</file>

<file path=ppt/tags/tag20.xml><?xml version="1.0" encoding="utf-8"?>
<p:tagLst xmlns:p="http://schemas.openxmlformats.org/presentationml/2006/main">
  <p:tag name="KSO_WM_DIAGRAM_VIRTUALLY_FRAME" val="{&quot;height&quot;:240.01430675434216,&quot;left&quot;:60,&quot;top&quot;:160,&quot;width&quot;:770}"/>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13675</Words>
  <Application>WPS 演示</Application>
  <PresentationFormat/>
  <Paragraphs>486</Paragraphs>
  <Slides>16</Slides>
  <Notes>0</Notes>
  <HiddenSlides>0</HiddenSlides>
  <MMClips>0</MMClips>
  <ScaleCrop>false</ScaleCrop>
  <HeadingPairs>
    <vt:vector size="6" baseType="variant">
      <vt:variant>
        <vt:lpstr>已用的字体</vt:lpstr>
      </vt:variant>
      <vt:variant>
        <vt:i4>10</vt:i4>
      </vt:variant>
      <vt:variant>
        <vt:lpstr>主题</vt:lpstr>
      </vt:variant>
      <vt:variant>
        <vt:i4>3</vt:i4>
      </vt:variant>
      <vt:variant>
        <vt:lpstr>幻灯片标题</vt:lpstr>
      </vt:variant>
      <vt:variant>
        <vt:i4>16</vt:i4>
      </vt:variant>
    </vt:vector>
  </HeadingPairs>
  <TitlesOfParts>
    <vt:vector size="29" baseType="lpstr">
      <vt:lpstr>Arial</vt:lpstr>
      <vt:lpstr>宋体</vt:lpstr>
      <vt:lpstr>Wingdings</vt:lpstr>
      <vt:lpstr>Arial</vt:lpstr>
      <vt:lpstr>Calibri</vt:lpstr>
      <vt:lpstr>Calibri</vt:lpstr>
      <vt:lpstr>Calibri</vt:lpstr>
      <vt:lpstr>Noto Sans SC</vt:lpstr>
      <vt:lpstr>微软雅黑</vt:lpstr>
      <vt:lpstr>Arial Unicode MS</vt:lpstr>
      <vt:lpstr>Office 主题​​</vt:lpstr>
      <vt:lpstr>默认主题</vt:lpstr>
      <vt:lpstr>1_默认主题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jjyya</cp:lastModifiedBy>
  <cp:revision>3</cp:revision>
  <dcterms:created xsi:type="dcterms:W3CDTF">2026-09-03T13:04:00Z</dcterms:created>
  <dcterms:modified xsi:type="dcterms:W3CDTF">2026-09-03T17:13:46Z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{"Label":"1","ContentProducer":"001191110102MACQD9K64010000","ProduceID":"7681289808362146773","ReservedCode1":"","ContentPropagator":"","PropagateID":"","ReservedCode2":""}</vt:lpwstr>
  </property>
  <property fmtid="{D5CDD505-2E9C-101B-9397-08002B2CF9AE}" pid="3" name="KSOProductBuildVer">
    <vt:lpwstr>2052-12.1.0.28488</vt:lpwstr>
  </property>
  <property fmtid="{D5CDD505-2E9C-101B-9397-08002B2CF9AE}" pid="4" name="ICV">
    <vt:lpwstr>924D2536769349F488E4F71338B787A8_13</vt:lpwstr>
  </property>
</Properties>
</file>