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FFA2BF-2B22-4FA7-A15D-997A5BB46446}">
  <a:tblStyle styleId="{82FFA2BF-2B22-4FA7-A15D-997A5BB4644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0" name="Google Shape;250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8" name="Google Shape;288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Google Shape;308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Google Shape;348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0" name="Google Shape;370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24.png"/><Relationship Id="rId5" Type="http://schemas.openxmlformats.org/officeDocument/2006/relationships/image" Target="../media/image20.png"/><Relationship Id="rId6" Type="http://schemas.openxmlformats.org/officeDocument/2006/relationships/image" Target="../media/image16.png"/><Relationship Id="rId7" Type="http://schemas.openxmlformats.org/officeDocument/2006/relationships/image" Target="../media/image2.png"/><Relationship Id="rId8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23.png"/><Relationship Id="rId5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17.png"/><Relationship Id="rId5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21.png"/><Relationship Id="rId5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Relationship Id="rId4" Type="http://schemas.openxmlformats.org/officeDocument/2006/relationships/image" Target="../media/image7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619875" y="76200"/>
            <a:ext cx="2409825" cy="43815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6743700" y="142875"/>
            <a:ext cx="21526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400050" y="1779600"/>
            <a:ext cx="8267700" cy="8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Temporal and Spatial EEG Data Augmentation for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Single-Trial Detection During a Rapid Serial Visual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Presentation Task</a:t>
            </a:r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285750" y="2779725"/>
            <a:ext cx="8496300" cy="0"/>
          </a:xfrm>
          <a:prstGeom prst="straightConnector1">
            <a:avLst/>
          </a:prstGeom>
          <a:noFill/>
          <a:ln cap="flat" cmpd="sng" w="2857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3"/>
          <p:cNvSpPr/>
          <p:nvPr/>
        </p:nvSpPr>
        <p:spPr>
          <a:xfrm>
            <a:off x="400050" y="3008325"/>
            <a:ext cx="5334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Midhun Puthiyelath and Hubert Cecotti</a:t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400050" y="3389325"/>
            <a:ext cx="4953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Department of Computer Science, College of Science and Mathematics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California State University, Fresno | Fresno, CA, USA</a:t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400050" y="4037025"/>
            <a:ext cx="4953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IEEE SMC 2026 · October 4-7, 2026 · Bellevue, Washington</a:t>
            </a: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8488" y="2951175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0" y="3094368"/>
            <a:ext cx="1142999" cy="57118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/>
          <p:nvPr/>
        </p:nvSpPr>
        <p:spPr>
          <a:xfrm>
            <a:off x="0" y="4762500"/>
            <a:ext cx="9144000" cy="3810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438150" y="4867275"/>
            <a:ext cx="82677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FRESNO STATE · IEEE SMC 2026 · BRAIN-MACHINE INTERFACES WORKSHOP</a:t>
            </a:r>
            <a:endParaRPr/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5">
            <a:alphaModFix/>
          </a:blip>
          <a:srcRect b="29467" l="0" r="0" t="10459"/>
          <a:stretch/>
        </p:blipFill>
        <p:spPr>
          <a:xfrm>
            <a:off x="0" y="47750"/>
            <a:ext cx="9143998" cy="162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Why single-trial ERP detection remains difficult</a:t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" name="Google Shape;38;p4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4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495300" y="952500"/>
            <a:ext cx="8191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A classifier sees only one noisy response at a time</a:t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495300" y="1428750"/>
            <a:ext cx="3848100" cy="2571750"/>
          </a:xfrm>
          <a:prstGeom prst="roundRect">
            <a:avLst>
              <a:gd fmla="val 2963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"/>
          <p:cNvSpPr/>
          <p:nvPr/>
        </p:nvSpPr>
        <p:spPr>
          <a:xfrm>
            <a:off x="742950" y="1638300"/>
            <a:ext cx="33337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Signal limitation</a:t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714375" y="2047875"/>
            <a:ext cx="3286125" cy="1476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2032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Arial"/>
              <a:buChar char="•"/>
            </a:pPr>
            <a:r>
              <a:rPr lang="en-US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EEG has a low signal-to-noise ratio</a:t>
            </a:r>
            <a:endParaRPr/>
          </a:p>
          <a:p>
            <a:pPr indent="-101600" lvl="0" marL="203200" marR="0" rtl="0" algn="l">
              <a:spcBef>
                <a:spcPts val="110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Arial"/>
              <a:buChar char="•"/>
            </a:pPr>
            <a:r>
              <a:rPr lang="en-US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P300 timing and shape vary from trial to trial</a:t>
            </a:r>
            <a:endParaRPr/>
          </a:p>
          <a:p>
            <a:pPr indent="-101600" lvl="0" marL="203200" marR="0" rtl="0" algn="l">
              <a:spcBef>
                <a:spcPts val="110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Arial"/>
              <a:buChar char="•"/>
            </a:pPr>
            <a:r>
              <a:rPr lang="en-US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Labeled target trials are limited</a:t>
            </a:r>
            <a:endParaRPr/>
          </a:p>
        </p:txBody>
      </p:sp>
      <p:sp>
        <p:nvSpPr>
          <p:cNvPr id="45" name="Google Shape;45;p4"/>
          <p:cNvSpPr/>
          <p:nvPr/>
        </p:nvSpPr>
        <p:spPr>
          <a:xfrm>
            <a:off x="4762500" y="1428750"/>
            <a:ext cx="3848100" cy="2571750"/>
          </a:xfrm>
          <a:prstGeom prst="roundRect">
            <a:avLst>
              <a:gd fmla="val 2963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5010150" y="1638300"/>
            <a:ext cx="33337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Deployment shift</a:t>
            </a: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981575" y="2047875"/>
            <a:ext cx="3286125" cy="1476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2032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Arial"/>
              <a:buChar char="•"/>
            </a:pPr>
            <a:r>
              <a:rPr lang="en-US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Small cap-placement differences change spatial sampling</a:t>
            </a:r>
            <a:endParaRPr/>
          </a:p>
          <a:p>
            <a:pPr indent="-101600" lvl="0" marL="203200" marR="0" rtl="0" algn="l">
              <a:spcBef>
                <a:spcPts val="110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Arial"/>
              <a:buChar char="•"/>
            </a:pPr>
            <a:r>
              <a:rPr lang="en-US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Neural response latency changes across trials</a:t>
            </a:r>
            <a:endParaRPr/>
          </a:p>
          <a:p>
            <a:pPr indent="-101600" lvl="0" marL="203200" marR="0" rtl="0" algn="l">
              <a:spcBef>
                <a:spcPts val="110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Arial"/>
              <a:buChar char="•"/>
            </a:pPr>
            <a:r>
              <a:rPr lang="en-US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Deep models can overfit the recording conditions</a:t>
            </a: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1333500" y="4267200"/>
            <a:ext cx="6477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Training should reflect variability expected during testing</a:t>
            </a:r>
            <a:endParaRPr/>
          </a:p>
        </p:txBody>
      </p:sp>
      <p:pic>
        <p:nvPicPr>
          <p:cNvPr id="49" name="Google Shape;49;p4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RSVP target-detection task</a:t>
            </a:r>
            <a:endParaRPr/>
          </a:p>
        </p:txBody>
      </p:sp>
      <p:sp>
        <p:nvSpPr>
          <p:cNvPr id="57" name="Google Shape;57;p5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59" name="Google Shape;59;p5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" name="Google Shape;60;p5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5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62" name="Google Shape;62;p5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63" name="Google Shape;63;p5"/>
          <p:cNvSpPr/>
          <p:nvPr/>
        </p:nvSpPr>
        <p:spPr>
          <a:xfrm>
            <a:off x="533400" y="990600"/>
            <a:ext cx="1714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19 recruited</a:t>
            </a:r>
            <a:endParaRPr/>
          </a:p>
        </p:txBody>
      </p:sp>
      <p:sp>
        <p:nvSpPr>
          <p:cNvPr id="64" name="Google Shape;64;p5"/>
          <p:cNvSpPr/>
          <p:nvPr/>
        </p:nvSpPr>
        <p:spPr>
          <a:xfrm>
            <a:off x="2476500" y="990600"/>
            <a:ext cx="1714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1A6B35"/>
                </a:solidFill>
                <a:latin typeface="Arial"/>
                <a:ea typeface="Arial"/>
                <a:cs typeface="Arial"/>
                <a:sym typeface="Arial"/>
              </a:rPr>
              <a:t>17 analyzed</a:t>
            </a: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4419600" y="990600"/>
            <a:ext cx="2095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267 ms per image</a:t>
            </a: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6781800" y="9906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Silent target count</a:t>
            </a: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571500" y="1581150"/>
            <a:ext cx="3333750" cy="266700"/>
          </a:xfrm>
          <a:prstGeom prst="roundRect">
            <a:avLst>
              <a:gd fmla="val 28571" name="adj"/>
            </a:avLst>
          </a:prstGeom>
          <a:solidFill>
            <a:srgbClr val="EEF2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647700" y="1628775"/>
            <a:ext cx="31813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TARGET: adult male</a:t>
            </a: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5238750" y="1581150"/>
            <a:ext cx="3333750" cy="266700"/>
          </a:xfrm>
          <a:prstGeom prst="roundRect">
            <a:avLst>
              <a:gd fmla="val 28571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5314950" y="1628775"/>
            <a:ext cx="31813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NON-TARGET: young adult female</a:t>
            </a:r>
            <a:endParaRPr/>
          </a:p>
        </p:txBody>
      </p:sp>
      <p:pic>
        <p:nvPicPr>
          <p:cNvPr id="71" name="Google Shape;7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2000250"/>
            <a:ext cx="1466850" cy="1466850"/>
          </a:xfrm>
          <a:prstGeom prst="roundRect">
            <a:avLst>
              <a:gd fmla="val 6494" name="adj"/>
            </a:avLst>
          </a:prstGeom>
          <a:noFill/>
          <a:ln>
            <a:noFill/>
          </a:ln>
        </p:spPr>
      </p:pic>
      <p:pic>
        <p:nvPicPr>
          <p:cNvPr id="72" name="Google Shape;7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62200" y="2000250"/>
            <a:ext cx="1466850" cy="1466850"/>
          </a:xfrm>
          <a:prstGeom prst="roundRect">
            <a:avLst>
              <a:gd fmla="val 6494" name="adj"/>
            </a:avLst>
          </a:prstGeom>
          <a:noFill/>
          <a:ln>
            <a:noFill/>
          </a:ln>
        </p:spPr>
      </p:pic>
      <p:pic>
        <p:nvPicPr>
          <p:cNvPr id="73" name="Google Shape;7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76850" y="2000250"/>
            <a:ext cx="1466850" cy="1466850"/>
          </a:xfrm>
          <a:prstGeom prst="roundRect">
            <a:avLst>
              <a:gd fmla="val 6494" name="adj"/>
            </a:avLst>
          </a:prstGeom>
          <a:noFill/>
          <a:ln>
            <a:noFill/>
          </a:ln>
        </p:spPr>
      </p:pic>
      <p:pic>
        <p:nvPicPr>
          <p:cNvPr id="74" name="Google Shape;7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29450" y="2000250"/>
            <a:ext cx="1466850" cy="1466850"/>
          </a:xfrm>
          <a:prstGeom prst="roundRect">
            <a:avLst>
              <a:gd fmla="val 6494" name="adj"/>
            </a:avLst>
          </a:prstGeom>
          <a:noFill/>
          <a:ln>
            <a:noFill/>
          </a:ln>
        </p:spPr>
      </p:pic>
      <p:sp>
        <p:nvSpPr>
          <p:cNvPr id="75" name="Google Shape;75;p5"/>
          <p:cNvSpPr/>
          <p:nvPr/>
        </p:nvSpPr>
        <p:spPr>
          <a:xfrm>
            <a:off x="1381125" y="3848100"/>
            <a:ext cx="6381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The classification target was the single-trial EEG response, not the image itself</a:t>
            </a: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047875" y="4362450"/>
            <a:ext cx="5048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Two participants were excluded because of a data-collection error</a:t>
            </a:r>
            <a:endParaRPr/>
          </a:p>
        </p:txBody>
      </p:sp>
      <p:pic>
        <p:nvPicPr>
          <p:cNvPr id="77" name="Google Shape;77;p5"/>
          <p:cNvPicPr preferRelativeResize="0"/>
          <p:nvPr/>
        </p:nvPicPr>
        <p:blipFill rotWithShape="1">
          <a:blip r:embed="rId8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EEG preprocessing and trial representation</a:t>
            </a: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87" name="Google Shape;87;p6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" name="Google Shape;88;p6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6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91" name="Google Shape;91;p6"/>
          <p:cNvSpPr/>
          <p:nvPr/>
        </p:nvSpPr>
        <p:spPr>
          <a:xfrm>
            <a:off x="457200" y="1381125"/>
            <a:ext cx="1466850" cy="1257300"/>
          </a:xfrm>
          <a:prstGeom prst="roundRect">
            <a:avLst>
              <a:gd fmla="val 6061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552450" y="1562100"/>
            <a:ext cx="12763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electrodes</a:t>
            </a:r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571500" y="2209800"/>
            <a:ext cx="1238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BioSemi ActiveTwo</a:t>
            </a:r>
            <a:endParaRPr/>
          </a:p>
        </p:txBody>
      </p:sp>
      <p:cxnSp>
        <p:nvCxnSpPr>
          <p:cNvPr id="94" name="Google Shape;94;p6"/>
          <p:cNvCxnSpPr/>
          <p:nvPr/>
        </p:nvCxnSpPr>
        <p:spPr>
          <a:xfrm>
            <a:off x="1924050" y="2009775"/>
            <a:ext cx="285750" cy="0"/>
          </a:xfrm>
          <a:prstGeom prst="straightConnector1">
            <a:avLst/>
          </a:prstGeom>
          <a:noFill/>
          <a:ln cap="flat" cmpd="sng" w="1905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6"/>
          <p:cNvSpPr/>
          <p:nvPr/>
        </p:nvSpPr>
        <p:spPr>
          <a:xfrm>
            <a:off x="2190750" y="1381125"/>
            <a:ext cx="1466850" cy="1257300"/>
          </a:xfrm>
          <a:prstGeom prst="roundRect">
            <a:avLst>
              <a:gd fmla="val 6061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"/>
          <p:cNvSpPr/>
          <p:nvPr/>
        </p:nvSpPr>
        <p:spPr>
          <a:xfrm>
            <a:off x="2286000" y="1562100"/>
            <a:ext cx="12763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512 Hz</a:t>
            </a:r>
            <a:endParaRPr/>
          </a:p>
        </p:txBody>
      </p:sp>
      <p:sp>
        <p:nvSpPr>
          <p:cNvPr id="97" name="Google Shape;97;p6"/>
          <p:cNvSpPr/>
          <p:nvPr/>
        </p:nvSpPr>
        <p:spPr>
          <a:xfrm>
            <a:off x="2305050" y="2209800"/>
            <a:ext cx="1238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original sampling</a:t>
            </a:r>
            <a:endParaRPr/>
          </a:p>
        </p:txBody>
      </p:sp>
      <p:cxnSp>
        <p:nvCxnSpPr>
          <p:cNvPr id="98" name="Google Shape;98;p6"/>
          <p:cNvCxnSpPr/>
          <p:nvPr/>
        </p:nvCxnSpPr>
        <p:spPr>
          <a:xfrm>
            <a:off x="3657600" y="2009775"/>
            <a:ext cx="285750" cy="0"/>
          </a:xfrm>
          <a:prstGeom prst="straightConnector1">
            <a:avLst/>
          </a:prstGeom>
          <a:noFill/>
          <a:ln cap="flat" cmpd="sng" w="1905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6"/>
          <p:cNvSpPr/>
          <p:nvPr/>
        </p:nvSpPr>
        <p:spPr>
          <a:xfrm>
            <a:off x="3924300" y="1381125"/>
            <a:ext cx="1466850" cy="1257300"/>
          </a:xfrm>
          <a:prstGeom prst="roundRect">
            <a:avLst>
              <a:gd fmla="val 6061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4019550" y="1562100"/>
            <a:ext cx="12763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0.1-30 Hz</a:t>
            </a:r>
            <a:endParaRPr/>
          </a:p>
        </p:txBody>
      </p:sp>
      <p:sp>
        <p:nvSpPr>
          <p:cNvPr id="101" name="Google Shape;101;p6"/>
          <p:cNvSpPr/>
          <p:nvPr/>
        </p:nvSpPr>
        <p:spPr>
          <a:xfrm>
            <a:off x="4038600" y="2209800"/>
            <a:ext cx="1238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band-pass filter</a:t>
            </a:r>
            <a:endParaRPr/>
          </a:p>
        </p:txBody>
      </p:sp>
      <p:cxnSp>
        <p:nvCxnSpPr>
          <p:cNvPr id="102" name="Google Shape;102;p6"/>
          <p:cNvCxnSpPr/>
          <p:nvPr/>
        </p:nvCxnSpPr>
        <p:spPr>
          <a:xfrm>
            <a:off x="5391150" y="2009775"/>
            <a:ext cx="285750" cy="0"/>
          </a:xfrm>
          <a:prstGeom prst="straightConnector1">
            <a:avLst/>
          </a:prstGeom>
          <a:noFill/>
          <a:ln cap="flat" cmpd="sng" w="1905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6"/>
          <p:cNvSpPr/>
          <p:nvPr/>
        </p:nvSpPr>
        <p:spPr>
          <a:xfrm>
            <a:off x="5657850" y="1381125"/>
            <a:ext cx="1466850" cy="1257300"/>
          </a:xfrm>
          <a:prstGeom prst="roundRect">
            <a:avLst>
              <a:gd fmla="val 6061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5753100" y="1562100"/>
            <a:ext cx="12763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1 second</a:t>
            </a:r>
            <a:endParaRPr/>
          </a:p>
        </p:txBody>
      </p:sp>
      <p:sp>
        <p:nvSpPr>
          <p:cNvPr id="105" name="Google Shape;105;p6"/>
          <p:cNvSpPr/>
          <p:nvPr/>
        </p:nvSpPr>
        <p:spPr>
          <a:xfrm>
            <a:off x="5772150" y="2209800"/>
            <a:ext cx="1238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stimulus-locked epoch</a:t>
            </a:r>
            <a:endParaRPr/>
          </a:p>
        </p:txBody>
      </p:sp>
      <p:cxnSp>
        <p:nvCxnSpPr>
          <p:cNvPr id="106" name="Google Shape;106;p6"/>
          <p:cNvCxnSpPr/>
          <p:nvPr/>
        </p:nvCxnSpPr>
        <p:spPr>
          <a:xfrm>
            <a:off x="7124700" y="2009775"/>
            <a:ext cx="285750" cy="0"/>
          </a:xfrm>
          <a:prstGeom prst="straightConnector1">
            <a:avLst/>
          </a:prstGeom>
          <a:noFill/>
          <a:ln cap="flat" cmpd="sng" w="19050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6"/>
          <p:cNvSpPr/>
          <p:nvPr/>
        </p:nvSpPr>
        <p:spPr>
          <a:xfrm>
            <a:off x="7391400" y="1381125"/>
            <a:ext cx="1466850" cy="1257300"/>
          </a:xfrm>
          <a:prstGeom prst="roundRect">
            <a:avLst>
              <a:gd fmla="val 6061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"/>
          <p:cNvSpPr/>
          <p:nvPr/>
        </p:nvSpPr>
        <p:spPr>
          <a:xfrm>
            <a:off x="7486650" y="1562100"/>
            <a:ext cx="12763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64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samples</a:t>
            </a:r>
            <a:endParaRPr/>
          </a:p>
        </p:txBody>
      </p:sp>
      <p:sp>
        <p:nvSpPr>
          <p:cNvPr id="109" name="Google Shape;109;p6"/>
          <p:cNvSpPr/>
          <p:nvPr/>
        </p:nvSpPr>
        <p:spPr>
          <a:xfrm>
            <a:off x="7505700" y="2209800"/>
            <a:ext cx="1238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downsampled signal</a:t>
            </a:r>
            <a:endParaRPr/>
          </a:p>
        </p:txBody>
      </p:sp>
      <p:sp>
        <p:nvSpPr>
          <p:cNvPr id="110" name="Google Shape;110;p6"/>
          <p:cNvSpPr/>
          <p:nvPr/>
        </p:nvSpPr>
        <p:spPr>
          <a:xfrm>
            <a:off x="895350" y="3143250"/>
            <a:ext cx="7353300" cy="1000125"/>
          </a:xfrm>
          <a:prstGeom prst="roundRect">
            <a:avLst>
              <a:gd fmla="val 7619" name="adj"/>
            </a:avLst>
          </a:prstGeom>
          <a:solidFill>
            <a:srgbClr val="F2F2F2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1143000" y="3343275"/>
            <a:ext cx="1524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Each epoch</a:t>
            </a: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1143000" y="3857625"/>
            <a:ext cx="180975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X in R^(32 x 64)</a:t>
            </a: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3962400" y="3343275"/>
            <a:ext cx="952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label</a:t>
            </a:r>
            <a:endParaRPr/>
          </a:p>
        </p:txBody>
      </p:sp>
      <p:sp>
        <p:nvSpPr>
          <p:cNvPr id="114" name="Google Shape;114;p6"/>
          <p:cNvSpPr/>
          <p:nvPr/>
        </p:nvSpPr>
        <p:spPr>
          <a:xfrm>
            <a:off x="3476625" y="3857625"/>
            <a:ext cx="19050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target / non-target</a:t>
            </a:r>
            <a:endParaRPr/>
          </a:p>
        </p:txBody>
      </p:sp>
      <p:sp>
        <p:nvSpPr>
          <p:cNvPr id="115" name="Google Shape;115;p6"/>
          <p:cNvSpPr/>
          <p:nvPr/>
        </p:nvSpPr>
        <p:spPr>
          <a:xfrm>
            <a:off x="6191250" y="3314700"/>
            <a:ext cx="1809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N trials per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participant</a:t>
            </a: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6153150" y="3857625"/>
            <a:ext cx="19050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subject-specific models</a:t>
            </a:r>
            <a:endParaRPr/>
          </a:p>
        </p:txBody>
      </p:sp>
      <p:pic>
        <p:nvPicPr>
          <p:cNvPr id="117" name="Google Shape;117;p6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7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Four training conditions</a:t>
            </a: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127" name="Google Shape;127;p7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p7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7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400050" y="1476375"/>
            <a:ext cx="1943100" cy="2076450"/>
          </a:xfrm>
          <a:prstGeom prst="roundRect">
            <a:avLst>
              <a:gd fmla="val 3922" name="adj"/>
            </a:avLst>
          </a:prstGeom>
          <a:solidFill>
            <a:srgbClr val="F2F2F2"/>
          </a:solidFill>
          <a:ln cap="flat" cmpd="sng" w="19050">
            <a:solidFill>
              <a:srgbClr val="4A4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"/>
          <p:cNvSpPr/>
          <p:nvPr/>
        </p:nvSpPr>
        <p:spPr>
          <a:xfrm>
            <a:off x="400050" y="1476375"/>
            <a:ext cx="1943100" cy="95250"/>
          </a:xfrm>
          <a:prstGeom prst="rect">
            <a:avLst/>
          </a:prstGeom>
          <a:solidFill>
            <a:srgbClr val="4A4A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"/>
          <p:cNvSpPr/>
          <p:nvPr/>
        </p:nvSpPr>
        <p:spPr>
          <a:xfrm>
            <a:off x="552450" y="1771650"/>
            <a:ext cx="1638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NoAug</a:t>
            </a: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590550" y="2476500"/>
            <a:ext cx="1562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Original epochs only</a:t>
            </a: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2533650" y="1476375"/>
            <a:ext cx="1943100" cy="2076450"/>
          </a:xfrm>
          <a:prstGeom prst="roundRect">
            <a:avLst>
              <a:gd fmla="val 3922" name="adj"/>
            </a:avLst>
          </a:prstGeom>
          <a:solidFill>
            <a:srgbClr val="EEF2F8"/>
          </a:solidFill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2533650" y="1476375"/>
            <a:ext cx="1943100" cy="9525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"/>
          <p:cNvSpPr/>
          <p:nvPr/>
        </p:nvSpPr>
        <p:spPr>
          <a:xfrm>
            <a:off x="2686050" y="1771650"/>
            <a:ext cx="1638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Temporal</a:t>
            </a:r>
            <a:endParaRPr/>
          </a:p>
        </p:txBody>
      </p:sp>
      <p:sp>
        <p:nvSpPr>
          <p:cNvPr id="138" name="Google Shape;138;p7"/>
          <p:cNvSpPr/>
          <p:nvPr/>
        </p:nvSpPr>
        <p:spPr>
          <a:xfrm>
            <a:off x="2724150" y="2476500"/>
            <a:ext cx="1562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Original + two shifted copies</a:t>
            </a:r>
            <a:endParaRPr/>
          </a:p>
        </p:txBody>
      </p:sp>
      <p:sp>
        <p:nvSpPr>
          <p:cNvPr id="139" name="Google Shape;139;p7"/>
          <p:cNvSpPr/>
          <p:nvPr/>
        </p:nvSpPr>
        <p:spPr>
          <a:xfrm>
            <a:off x="4667250" y="1476375"/>
            <a:ext cx="1943100" cy="2076450"/>
          </a:xfrm>
          <a:prstGeom prst="roundRect">
            <a:avLst>
              <a:gd fmla="val 3922" name="adj"/>
            </a:avLst>
          </a:prstGeom>
          <a:solidFill>
            <a:srgbClr val="E9F5F1"/>
          </a:solidFill>
          <a:ln cap="flat" cmpd="sng" w="19050">
            <a:solidFill>
              <a:srgbClr val="1A6B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4667250" y="1476375"/>
            <a:ext cx="1943100" cy="95250"/>
          </a:xfrm>
          <a:prstGeom prst="rect">
            <a:avLst/>
          </a:prstGeom>
          <a:solidFill>
            <a:srgbClr val="1A6B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4819650" y="1771650"/>
            <a:ext cx="1638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</a:t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4857750" y="2476500"/>
            <a:ext cx="1562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Original + eight spatial copies</a:t>
            </a:r>
            <a:endParaRPr/>
          </a:p>
        </p:txBody>
      </p:sp>
      <p:sp>
        <p:nvSpPr>
          <p:cNvPr id="143" name="Google Shape;143;p7"/>
          <p:cNvSpPr/>
          <p:nvPr/>
        </p:nvSpPr>
        <p:spPr>
          <a:xfrm>
            <a:off x="6800850" y="1476375"/>
            <a:ext cx="1943100" cy="2076450"/>
          </a:xfrm>
          <a:prstGeom prst="roundRect">
            <a:avLst>
              <a:gd fmla="val 3922" name="adj"/>
            </a:avLst>
          </a:prstGeom>
          <a:solidFill>
            <a:srgbClr val="F2F2F2"/>
          </a:solidFill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6800850" y="1476375"/>
            <a:ext cx="1943100" cy="95250"/>
          </a:xfrm>
          <a:prstGeom prst="rect">
            <a:avLst/>
          </a:prstGeom>
          <a:solidFill>
            <a:srgbClr val="C412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6953250" y="1771650"/>
            <a:ext cx="1638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+ Temporal</a:t>
            </a:r>
            <a:endParaRPr/>
          </a:p>
        </p:txBody>
      </p:sp>
      <p:sp>
        <p:nvSpPr>
          <p:cNvPr id="146" name="Google Shape;146;p7"/>
          <p:cNvSpPr/>
          <p:nvPr/>
        </p:nvSpPr>
        <p:spPr>
          <a:xfrm>
            <a:off x="6991350" y="2476500"/>
            <a:ext cx="1562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Original + both augmentation sets</a:t>
            </a: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1524000" y="3933825"/>
            <a:ext cx="6096000" cy="457200"/>
          </a:xfrm>
          <a:prstGeom prst="roundRect">
            <a:avLst>
              <a:gd fmla="val 16667" name="adj"/>
            </a:avLst>
          </a:prstGeom>
          <a:solidFill>
            <a:srgbClr val="1B3A6B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1714500" y="4048125"/>
            <a:ext cx="571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Augmentation was applied only to each training fold</a:t>
            </a:r>
            <a:endParaRPr/>
          </a:p>
        </p:txBody>
      </p:sp>
      <p:pic>
        <p:nvPicPr>
          <p:cNvPr id="149" name="Google Shape;149;p7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Temporal augmentation</a:t>
            </a:r>
            <a:endParaRPr/>
          </a:p>
        </p:txBody>
      </p:sp>
      <p:sp>
        <p:nvSpPr>
          <p:cNvPr id="157" name="Google Shape;157;p8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159" name="Google Shape;159;p8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0" name="Google Shape;160;p8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1" name="Google Shape;161;p8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163" name="Google Shape;163;p8"/>
          <p:cNvSpPr/>
          <p:nvPr/>
        </p:nvSpPr>
        <p:spPr>
          <a:xfrm>
            <a:off x="904875" y="1009650"/>
            <a:ext cx="73342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2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A one-sample shift models small ERP latency changes</a:t>
            </a: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1190625" y="1638300"/>
            <a:ext cx="6762750" cy="609600"/>
          </a:xfrm>
          <a:prstGeom prst="roundRect">
            <a:avLst>
              <a:gd fmla="val 12500" name="adj"/>
            </a:avLst>
          </a:prstGeom>
          <a:solidFill>
            <a:srgbClr val="F2F2F2"/>
          </a:solidFill>
          <a:ln cap="flat" cmpd="sng" w="9525">
            <a:solidFill>
              <a:srgbClr val="4A4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1409700" y="1809750"/>
            <a:ext cx="14287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Original</a:t>
            </a:r>
            <a:endParaRPr/>
          </a:p>
        </p:txBody>
      </p:sp>
      <p:sp>
        <p:nvSpPr>
          <p:cNvPr id="166" name="Google Shape;166;p8"/>
          <p:cNvSpPr/>
          <p:nvPr/>
        </p:nvSpPr>
        <p:spPr>
          <a:xfrm>
            <a:off x="3000375" y="1800225"/>
            <a:ext cx="461962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[ x1   x2   x3   ...   x63   x64 ]</a:t>
            </a:r>
            <a:endParaRPr/>
          </a:p>
        </p:txBody>
      </p:sp>
      <p:sp>
        <p:nvSpPr>
          <p:cNvPr id="167" name="Google Shape;167;p8"/>
          <p:cNvSpPr/>
          <p:nvPr/>
        </p:nvSpPr>
        <p:spPr>
          <a:xfrm>
            <a:off x="1190625" y="2390775"/>
            <a:ext cx="6762750" cy="609600"/>
          </a:xfrm>
          <a:prstGeom prst="roundRect">
            <a:avLst>
              <a:gd fmla="val 12500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"/>
          <p:cNvSpPr/>
          <p:nvPr/>
        </p:nvSpPr>
        <p:spPr>
          <a:xfrm>
            <a:off x="1409700" y="2562225"/>
            <a:ext cx="14287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Shift left</a:t>
            </a: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3000375" y="2552700"/>
            <a:ext cx="461962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[ x2   x3   x4   ...   x64     0 ]</a:t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1190625" y="3143250"/>
            <a:ext cx="6762750" cy="609600"/>
          </a:xfrm>
          <a:prstGeom prst="roundRect">
            <a:avLst>
              <a:gd fmla="val 12500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"/>
          <p:cNvSpPr/>
          <p:nvPr/>
        </p:nvSpPr>
        <p:spPr>
          <a:xfrm>
            <a:off x="1409700" y="3314700"/>
            <a:ext cx="14287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Shift right</a:t>
            </a:r>
            <a:endParaRPr/>
          </a:p>
        </p:txBody>
      </p:sp>
      <p:sp>
        <p:nvSpPr>
          <p:cNvPr id="172" name="Google Shape;172;p8"/>
          <p:cNvSpPr/>
          <p:nvPr/>
        </p:nvSpPr>
        <p:spPr>
          <a:xfrm>
            <a:off x="3000375" y="3305175"/>
            <a:ext cx="461962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[  0   x1   x2   ...   x62   x63 ]</a:t>
            </a:r>
            <a:endParaRPr/>
          </a:p>
        </p:txBody>
      </p:sp>
      <p:sp>
        <p:nvSpPr>
          <p:cNvPr id="173" name="Google Shape;173;p8"/>
          <p:cNvSpPr/>
          <p:nvPr/>
        </p:nvSpPr>
        <p:spPr>
          <a:xfrm>
            <a:off x="2228850" y="4067175"/>
            <a:ext cx="219075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1 sample at 64 Hz = 15.6 ms</a:t>
            </a:r>
            <a:endParaRPr/>
          </a:p>
        </p:txBody>
      </p:sp>
      <p:sp>
        <p:nvSpPr>
          <p:cNvPr id="174" name="Google Shape;174;p8"/>
          <p:cNvSpPr/>
          <p:nvPr/>
        </p:nvSpPr>
        <p:spPr>
          <a:xfrm>
            <a:off x="4762500" y="4067175"/>
            <a:ext cx="285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Zero padding preserves 64 samples</a:t>
            </a:r>
            <a:endParaRPr/>
          </a:p>
        </p:txBody>
      </p:sp>
      <p:pic>
        <p:nvPicPr>
          <p:cNvPr id="175" name="Google Shape;175;p8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9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augmentation</a:t>
            </a: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9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185" name="Google Shape;185;p9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p9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9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188" name="Google Shape;188;p9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189" name="Google Shape;189;p9"/>
          <p:cNvSpPr/>
          <p:nvPr/>
        </p:nvSpPr>
        <p:spPr>
          <a:xfrm>
            <a:off x="552450" y="981075"/>
            <a:ext cx="19050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Xaug = W X</a:t>
            </a:r>
            <a:endParaRPr/>
          </a:p>
        </p:txBody>
      </p:sp>
      <p:sp>
        <p:nvSpPr>
          <p:cNvPr id="190" name="Google Shape;190;p9"/>
          <p:cNvSpPr/>
          <p:nvPr/>
        </p:nvSpPr>
        <p:spPr>
          <a:xfrm>
            <a:off x="2571750" y="1047750"/>
            <a:ext cx="6000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W re-estimates channel values after a virtual cap perturbation</a:t>
            </a:r>
            <a:endParaRPr/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050" y="1497839"/>
            <a:ext cx="8343900" cy="264312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9"/>
          <p:cNvSpPr/>
          <p:nvPr/>
        </p:nvSpPr>
        <p:spPr>
          <a:xfrm>
            <a:off x="1428750" y="4286250"/>
            <a:ext cx="2714625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Tilts and rotations: 3 degrees</a:t>
            </a:r>
            <a:endParaRPr/>
          </a:p>
        </p:txBody>
      </p:sp>
      <p:sp>
        <p:nvSpPr>
          <p:cNvPr id="193" name="Google Shape;193;p9"/>
          <p:cNvSpPr/>
          <p:nvPr/>
        </p:nvSpPr>
        <p:spPr>
          <a:xfrm>
            <a:off x="4762500" y="4286250"/>
            <a:ext cx="314325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Stretch: 5-6% from the scalp center</a:t>
            </a:r>
            <a:endParaRPr/>
          </a:p>
        </p:txBody>
      </p:sp>
      <p:pic>
        <p:nvPicPr>
          <p:cNvPr id="194" name="Google Shape;194;p9"/>
          <p:cNvPicPr preferRelativeResize="0"/>
          <p:nvPr/>
        </p:nvPicPr>
        <p:blipFill rotWithShape="1">
          <a:blip r:embed="rId5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0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perturbations preserve a real ERP pattern</a:t>
            </a: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204" name="Google Shape;204;p10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5" name="Google Shape;205;p10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6" name="Google Shape;206;p10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207" name="Google Shape;207;p10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208" name="Google Shape;208;p10"/>
          <p:cNvSpPr/>
          <p:nvPr/>
        </p:nvSpPr>
        <p:spPr>
          <a:xfrm>
            <a:off x="714375" y="981075"/>
            <a:ext cx="7715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Target-evoked scalp topography from participant S1, sample 32 of 64</a:t>
            </a:r>
            <a:endParaRPr/>
          </a:p>
        </p:txBody>
      </p:sp>
      <p:pic>
        <p:nvPicPr>
          <p:cNvPr id="209" name="Google Shape;20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050" y="1419737"/>
            <a:ext cx="8343900" cy="264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0"/>
          <p:cNvSpPr/>
          <p:nvPr/>
        </p:nvSpPr>
        <p:spPr>
          <a:xfrm>
            <a:off x="1047750" y="4191000"/>
            <a:ext cx="7048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The class-related field remains recognizable while its sampled spatial distribution changes</a:t>
            </a:r>
            <a:endParaRPr/>
          </a:p>
        </p:txBody>
      </p:sp>
      <p:pic>
        <p:nvPicPr>
          <p:cNvPr id="211" name="Google Shape;211;p10"/>
          <p:cNvPicPr preferRelativeResize="0"/>
          <p:nvPr/>
        </p:nvPicPr>
        <p:blipFill rotWithShape="1">
          <a:blip r:embed="rId5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1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Two CNN representations</a:t>
            </a:r>
            <a:endParaRPr/>
          </a:p>
        </p:txBody>
      </p:sp>
      <p:sp>
        <p:nvSpPr>
          <p:cNvPr id="219" name="Google Shape;219;p11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221" name="Google Shape;221;p11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2" name="Google Shape;222;p11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" name="Google Shape;223;p11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225" name="Google Shape;225;p11"/>
          <p:cNvSpPr/>
          <p:nvPr/>
        </p:nvSpPr>
        <p:spPr>
          <a:xfrm>
            <a:off x="428625" y="1028700"/>
            <a:ext cx="3981450" cy="3381375"/>
          </a:xfrm>
          <a:prstGeom prst="roundRect">
            <a:avLst>
              <a:gd fmla="val 2254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1"/>
          <p:cNvSpPr/>
          <p:nvPr/>
        </p:nvSpPr>
        <p:spPr>
          <a:xfrm>
            <a:off x="619125" y="1200150"/>
            <a:ext cx="36004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3D spatiotemporal CNN</a:t>
            </a:r>
            <a:endParaRPr/>
          </a:p>
        </p:txBody>
      </p:sp>
      <p:pic>
        <p:nvPicPr>
          <p:cNvPr id="227" name="Google Shape;22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2836" y="1600200"/>
            <a:ext cx="2372078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1"/>
          <p:cNvSpPr/>
          <p:nvPr/>
        </p:nvSpPr>
        <p:spPr>
          <a:xfrm>
            <a:off x="914400" y="3667125"/>
            <a:ext cx="3048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Input: 9 x 5 x 64 x 1</a:t>
            </a: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838200" y="4000500"/>
            <a:ext cx="31432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3D spatial filters, then temporal convolution</a:t>
            </a:r>
            <a:endParaRPr/>
          </a:p>
        </p:txBody>
      </p:sp>
      <p:sp>
        <p:nvSpPr>
          <p:cNvPr id="230" name="Google Shape;230;p11"/>
          <p:cNvSpPr/>
          <p:nvPr/>
        </p:nvSpPr>
        <p:spPr>
          <a:xfrm>
            <a:off x="4733925" y="1028700"/>
            <a:ext cx="3981450" cy="3381375"/>
          </a:xfrm>
          <a:prstGeom prst="roundRect">
            <a:avLst>
              <a:gd fmla="val 2254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"/>
          <p:cNvSpPr/>
          <p:nvPr/>
        </p:nvSpPr>
        <p:spPr>
          <a:xfrm>
            <a:off x="4924425" y="1200150"/>
            <a:ext cx="36004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2D space-time CNN</a:t>
            </a:r>
            <a:endParaRPr/>
          </a:p>
        </p:txBody>
      </p:sp>
      <p:sp>
        <p:nvSpPr>
          <p:cNvPr id="232" name="Google Shape;232;p11"/>
          <p:cNvSpPr/>
          <p:nvPr/>
        </p:nvSpPr>
        <p:spPr>
          <a:xfrm>
            <a:off x="5238750" y="1676400"/>
            <a:ext cx="2971800" cy="409575"/>
          </a:xfrm>
          <a:prstGeom prst="roundRect">
            <a:avLst>
              <a:gd fmla="val 18605" name="adj"/>
            </a:avLst>
          </a:prstGeom>
          <a:solidFill>
            <a:srgbClr val="FFFFFF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5381625" y="1771650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32 x 64 x 1</a:t>
            </a:r>
            <a:endParaRPr/>
          </a:p>
        </p:txBody>
      </p:sp>
      <p:sp>
        <p:nvSpPr>
          <p:cNvPr id="234" name="Google Shape;234;p11"/>
          <p:cNvSpPr/>
          <p:nvPr/>
        </p:nvSpPr>
        <p:spPr>
          <a:xfrm>
            <a:off x="6429375" y="1771650"/>
            <a:ext cx="1619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channel-time input</a:t>
            </a:r>
            <a:endParaRPr/>
          </a:p>
        </p:txBody>
      </p:sp>
      <p:sp>
        <p:nvSpPr>
          <p:cNvPr id="235" name="Google Shape;235;p11"/>
          <p:cNvSpPr/>
          <p:nvPr/>
        </p:nvSpPr>
        <p:spPr>
          <a:xfrm>
            <a:off x="5238750" y="2171700"/>
            <a:ext cx="2971800" cy="409575"/>
          </a:xfrm>
          <a:prstGeom prst="roundRect">
            <a:avLst>
              <a:gd fmla="val 18605" name="adj"/>
            </a:avLst>
          </a:prstGeom>
          <a:solidFill>
            <a:srgbClr val="FFFFFF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1"/>
          <p:cNvSpPr/>
          <p:nvPr/>
        </p:nvSpPr>
        <p:spPr>
          <a:xfrm>
            <a:off x="5381625" y="2266950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32 x 1</a:t>
            </a:r>
            <a:endParaRPr/>
          </a:p>
        </p:txBody>
      </p:sp>
      <p:sp>
        <p:nvSpPr>
          <p:cNvPr id="237" name="Google Shape;237;p11"/>
          <p:cNvSpPr/>
          <p:nvPr/>
        </p:nvSpPr>
        <p:spPr>
          <a:xfrm>
            <a:off x="6429375" y="2266950"/>
            <a:ext cx="1619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16 spatial filters</a:t>
            </a:r>
            <a:endParaRPr/>
          </a:p>
        </p:txBody>
      </p:sp>
      <p:sp>
        <p:nvSpPr>
          <p:cNvPr id="238" name="Google Shape;238;p11"/>
          <p:cNvSpPr/>
          <p:nvPr/>
        </p:nvSpPr>
        <p:spPr>
          <a:xfrm>
            <a:off x="5238750" y="2667000"/>
            <a:ext cx="2971800" cy="409575"/>
          </a:xfrm>
          <a:prstGeom prst="roundRect">
            <a:avLst>
              <a:gd fmla="val 18605" name="adj"/>
            </a:avLst>
          </a:prstGeom>
          <a:solidFill>
            <a:srgbClr val="FFFFFF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"/>
          <p:cNvSpPr/>
          <p:nvPr/>
        </p:nvSpPr>
        <p:spPr>
          <a:xfrm>
            <a:off x="5381625" y="2762250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1 x 9</a:t>
            </a:r>
            <a:endParaRPr/>
          </a:p>
        </p:txBody>
      </p:sp>
      <p:sp>
        <p:nvSpPr>
          <p:cNvPr id="240" name="Google Shape;240;p11"/>
          <p:cNvSpPr/>
          <p:nvPr/>
        </p:nvSpPr>
        <p:spPr>
          <a:xfrm>
            <a:off x="6429375" y="2762250"/>
            <a:ext cx="1619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temporal block 1</a:t>
            </a:r>
            <a:endParaRPr/>
          </a:p>
        </p:txBody>
      </p:sp>
      <p:sp>
        <p:nvSpPr>
          <p:cNvPr id="241" name="Google Shape;241;p11"/>
          <p:cNvSpPr/>
          <p:nvPr/>
        </p:nvSpPr>
        <p:spPr>
          <a:xfrm>
            <a:off x="5238750" y="3162300"/>
            <a:ext cx="2971800" cy="409575"/>
          </a:xfrm>
          <a:prstGeom prst="roundRect">
            <a:avLst>
              <a:gd fmla="val 18605" name="adj"/>
            </a:avLst>
          </a:prstGeom>
          <a:solidFill>
            <a:srgbClr val="FFFFFF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1"/>
          <p:cNvSpPr/>
          <p:nvPr/>
        </p:nvSpPr>
        <p:spPr>
          <a:xfrm>
            <a:off x="5381625" y="3257550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1 x 9</a:t>
            </a:r>
            <a:endParaRPr/>
          </a:p>
        </p:txBody>
      </p:sp>
      <p:sp>
        <p:nvSpPr>
          <p:cNvPr id="243" name="Google Shape;243;p11"/>
          <p:cNvSpPr/>
          <p:nvPr/>
        </p:nvSpPr>
        <p:spPr>
          <a:xfrm>
            <a:off x="6429375" y="3257550"/>
            <a:ext cx="1619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temporal block 2</a:t>
            </a: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5238750" y="3657600"/>
            <a:ext cx="2971800" cy="409575"/>
          </a:xfrm>
          <a:prstGeom prst="roundRect">
            <a:avLst>
              <a:gd fmla="val 18605" name="adj"/>
            </a:avLst>
          </a:prstGeom>
          <a:solidFill>
            <a:srgbClr val="FFE1D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1"/>
          <p:cNvSpPr/>
          <p:nvPr/>
        </p:nvSpPr>
        <p:spPr>
          <a:xfrm>
            <a:off x="5381625" y="3752850"/>
            <a:ext cx="952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128 -&gt; 2</a:t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6429375" y="3752850"/>
            <a:ext cx="1619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FC + softmax</a:t>
            </a:r>
            <a:endParaRPr/>
          </a:p>
        </p:txBody>
      </p:sp>
      <p:pic>
        <p:nvPicPr>
          <p:cNvPr id="247" name="Google Shape;247;p11"/>
          <p:cNvPicPr preferRelativeResize="0"/>
          <p:nvPr/>
        </p:nvPicPr>
        <p:blipFill rotWithShape="1">
          <a:blip r:embed="rId5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2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Evaluation protocol</a:t>
            </a:r>
            <a:endParaRPr/>
          </a:p>
        </p:txBody>
      </p:sp>
      <p:sp>
        <p:nvSpPr>
          <p:cNvPr id="255" name="Google Shape;255;p12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2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257" name="Google Shape;257;p12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8" name="Google Shape;258;p12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" name="Google Shape;259;p12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260" name="Google Shape;260;p12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261" name="Google Shape;261;p12"/>
          <p:cNvSpPr/>
          <p:nvPr/>
        </p:nvSpPr>
        <p:spPr>
          <a:xfrm>
            <a:off x="457200" y="1143000"/>
            <a:ext cx="1466850" cy="1000125"/>
          </a:xfrm>
          <a:prstGeom prst="roundRect">
            <a:avLst>
              <a:gd fmla="val 7619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2"/>
          <p:cNvSpPr/>
          <p:nvPr/>
        </p:nvSpPr>
        <p:spPr>
          <a:xfrm>
            <a:off x="571500" y="1314450"/>
            <a:ext cx="1238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sp>
        <p:nvSpPr>
          <p:cNvPr id="263" name="Google Shape;263;p12"/>
          <p:cNvSpPr/>
          <p:nvPr/>
        </p:nvSpPr>
        <p:spPr>
          <a:xfrm>
            <a:off x="571500" y="1762125"/>
            <a:ext cx="1238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participants</a:t>
            </a: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2190750" y="1143000"/>
            <a:ext cx="1466850" cy="1000125"/>
          </a:xfrm>
          <a:prstGeom prst="roundRect">
            <a:avLst>
              <a:gd fmla="val 7619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2"/>
          <p:cNvSpPr/>
          <p:nvPr/>
        </p:nvSpPr>
        <p:spPr>
          <a:xfrm>
            <a:off x="2305050" y="1314450"/>
            <a:ext cx="1238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66" name="Google Shape;266;p12"/>
          <p:cNvSpPr/>
          <p:nvPr/>
        </p:nvSpPr>
        <p:spPr>
          <a:xfrm>
            <a:off x="2305050" y="1762125"/>
            <a:ext cx="1238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stratified folds</a:t>
            </a:r>
            <a:endParaRPr/>
          </a:p>
        </p:txBody>
      </p:sp>
      <p:sp>
        <p:nvSpPr>
          <p:cNvPr id="267" name="Google Shape;267;p12"/>
          <p:cNvSpPr/>
          <p:nvPr/>
        </p:nvSpPr>
        <p:spPr>
          <a:xfrm>
            <a:off x="3924300" y="1143000"/>
            <a:ext cx="1466850" cy="1000125"/>
          </a:xfrm>
          <a:prstGeom prst="roundRect">
            <a:avLst>
              <a:gd fmla="val 7619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2"/>
          <p:cNvSpPr/>
          <p:nvPr/>
        </p:nvSpPr>
        <p:spPr>
          <a:xfrm>
            <a:off x="4038600" y="1314450"/>
            <a:ext cx="1238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69" name="Google Shape;269;p12"/>
          <p:cNvSpPr/>
          <p:nvPr/>
        </p:nvSpPr>
        <p:spPr>
          <a:xfrm>
            <a:off x="4038600" y="1762125"/>
            <a:ext cx="1238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training epochs</a:t>
            </a:r>
            <a:endParaRPr/>
          </a:p>
        </p:txBody>
      </p:sp>
      <p:sp>
        <p:nvSpPr>
          <p:cNvPr id="270" name="Google Shape;270;p12"/>
          <p:cNvSpPr/>
          <p:nvPr/>
        </p:nvSpPr>
        <p:spPr>
          <a:xfrm>
            <a:off x="5657850" y="1143000"/>
            <a:ext cx="1466850" cy="1000125"/>
          </a:xfrm>
          <a:prstGeom prst="roundRect">
            <a:avLst>
              <a:gd fmla="val 7619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5772150" y="1314450"/>
            <a:ext cx="1238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64</a:t>
            </a:r>
            <a:endParaRPr/>
          </a:p>
        </p:txBody>
      </p:sp>
      <p:sp>
        <p:nvSpPr>
          <p:cNvPr id="272" name="Google Shape;272;p12"/>
          <p:cNvSpPr/>
          <p:nvPr/>
        </p:nvSpPr>
        <p:spPr>
          <a:xfrm>
            <a:off x="5772150" y="1762125"/>
            <a:ext cx="1238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mini-batch size</a:t>
            </a:r>
            <a:endParaRPr/>
          </a:p>
        </p:txBody>
      </p:sp>
      <p:sp>
        <p:nvSpPr>
          <p:cNvPr id="273" name="Google Shape;273;p12"/>
          <p:cNvSpPr/>
          <p:nvPr/>
        </p:nvSpPr>
        <p:spPr>
          <a:xfrm>
            <a:off x="7391400" y="1143000"/>
            <a:ext cx="1466850" cy="1000125"/>
          </a:xfrm>
          <a:prstGeom prst="roundRect">
            <a:avLst>
              <a:gd fmla="val 7619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2"/>
          <p:cNvSpPr/>
          <p:nvPr/>
        </p:nvSpPr>
        <p:spPr>
          <a:xfrm>
            <a:off x="7505700" y="1314450"/>
            <a:ext cx="1238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0.01</a:t>
            </a:r>
            <a:endParaRPr/>
          </a:p>
        </p:txBody>
      </p:sp>
      <p:sp>
        <p:nvSpPr>
          <p:cNvPr id="275" name="Google Shape;275;p12"/>
          <p:cNvSpPr/>
          <p:nvPr/>
        </p:nvSpPr>
        <p:spPr>
          <a:xfrm>
            <a:off x="7505700" y="1762125"/>
            <a:ext cx="1238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initial learning rate</a:t>
            </a:r>
            <a:endParaRPr/>
          </a:p>
        </p:txBody>
      </p:sp>
      <p:sp>
        <p:nvSpPr>
          <p:cNvPr id="276" name="Google Shape;276;p12"/>
          <p:cNvSpPr/>
          <p:nvPr/>
        </p:nvSpPr>
        <p:spPr>
          <a:xfrm>
            <a:off x="666750" y="2628900"/>
            <a:ext cx="3714750" cy="1466850"/>
          </a:xfrm>
          <a:prstGeom prst="roundRect">
            <a:avLst>
              <a:gd fmla="val 5195" name="adj"/>
            </a:avLst>
          </a:prstGeom>
          <a:solidFill>
            <a:srgbClr val="F2F2F2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2"/>
          <p:cNvSpPr/>
          <p:nvPr/>
        </p:nvSpPr>
        <p:spPr>
          <a:xfrm>
            <a:off x="904875" y="2857500"/>
            <a:ext cx="3238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Primary metric</a:t>
            </a:r>
            <a:endParaRPr/>
          </a:p>
        </p:txBody>
      </p:sp>
      <p:sp>
        <p:nvSpPr>
          <p:cNvPr id="278" name="Google Shape;278;p12"/>
          <p:cNvSpPr/>
          <p:nvPr/>
        </p:nvSpPr>
        <p:spPr>
          <a:xfrm>
            <a:off x="876300" y="3267075"/>
            <a:ext cx="32956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Area under the ROC curve (AUC)</a:t>
            </a:r>
            <a:endParaRPr/>
          </a:p>
        </p:txBody>
      </p:sp>
      <p:sp>
        <p:nvSpPr>
          <p:cNvPr id="279" name="Google Shape;279;p12"/>
          <p:cNvSpPr/>
          <p:nvPr/>
        </p:nvSpPr>
        <p:spPr>
          <a:xfrm>
            <a:off x="895350" y="3724275"/>
            <a:ext cx="32575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Mean across five folds for each participant</a:t>
            </a:r>
            <a:endParaRPr/>
          </a:p>
        </p:txBody>
      </p:sp>
      <p:sp>
        <p:nvSpPr>
          <p:cNvPr id="280" name="Google Shape;280;p12"/>
          <p:cNvSpPr/>
          <p:nvPr/>
        </p:nvSpPr>
        <p:spPr>
          <a:xfrm>
            <a:off x="4762500" y="2628900"/>
            <a:ext cx="3714750" cy="1466850"/>
          </a:xfrm>
          <a:prstGeom prst="roundRect">
            <a:avLst>
              <a:gd fmla="val 5195" name="adj"/>
            </a:avLst>
          </a:prstGeom>
          <a:solidFill>
            <a:srgbClr val="F2F2F2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2"/>
          <p:cNvSpPr/>
          <p:nvPr/>
        </p:nvSpPr>
        <p:spPr>
          <a:xfrm>
            <a:off x="4972050" y="2857500"/>
            <a:ext cx="32956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Repeated-measures statistics</a:t>
            </a:r>
            <a:endParaRPr/>
          </a:p>
        </p:txBody>
      </p:sp>
      <p:sp>
        <p:nvSpPr>
          <p:cNvPr id="282" name="Google Shape;282;p12"/>
          <p:cNvSpPr/>
          <p:nvPr/>
        </p:nvSpPr>
        <p:spPr>
          <a:xfrm>
            <a:off x="5086350" y="3267075"/>
            <a:ext cx="30670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Friedman omnibus test</a:t>
            </a:r>
            <a:endParaRPr/>
          </a:p>
        </p:txBody>
      </p:sp>
      <p:sp>
        <p:nvSpPr>
          <p:cNvPr id="283" name="Google Shape;283;p12"/>
          <p:cNvSpPr/>
          <p:nvPr/>
        </p:nvSpPr>
        <p:spPr>
          <a:xfrm>
            <a:off x="5010150" y="3676650"/>
            <a:ext cx="32194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Wilcoxon vs NoAug, Bonferroni alpha = 0.0167</a:t>
            </a:r>
            <a:endParaRPr/>
          </a:p>
        </p:txBody>
      </p:sp>
      <p:sp>
        <p:nvSpPr>
          <p:cNvPr id="284" name="Google Shape;284;p12"/>
          <p:cNvSpPr/>
          <p:nvPr/>
        </p:nvSpPr>
        <p:spPr>
          <a:xfrm>
            <a:off x="2571750" y="4333875"/>
            <a:ext cx="40005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Validation epochs were never augmented</a:t>
            </a:r>
            <a:endParaRPr/>
          </a:p>
        </p:txBody>
      </p:sp>
      <p:pic>
        <p:nvPicPr>
          <p:cNvPr id="285" name="Google Shape;285;p12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3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3D CNN results</a:t>
            </a:r>
            <a:endParaRPr/>
          </a:p>
        </p:txBody>
      </p:sp>
      <p:sp>
        <p:nvSpPr>
          <p:cNvPr id="293" name="Google Shape;293;p13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3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295" name="Google Shape;295;p13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6" name="Google Shape;296;p13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7" name="Google Shape;297;p13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298" name="Google Shape;298;p13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pic>
        <p:nvPicPr>
          <p:cNvPr id="299" name="Google Shape;29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75" y="1238250"/>
            <a:ext cx="619125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3"/>
          <p:cNvSpPr/>
          <p:nvPr/>
        </p:nvSpPr>
        <p:spPr>
          <a:xfrm>
            <a:off x="7029450" y="1457325"/>
            <a:ext cx="1666875" cy="2133600"/>
          </a:xfrm>
          <a:prstGeom prst="roundRect">
            <a:avLst>
              <a:gd fmla="val 4571" name="adj"/>
            </a:avLst>
          </a:prstGeom>
          <a:solidFill>
            <a:srgbClr val="F2F2F2"/>
          </a:solidFill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3"/>
          <p:cNvSpPr/>
          <p:nvPr/>
        </p:nvSpPr>
        <p:spPr>
          <a:xfrm>
            <a:off x="7191375" y="1657350"/>
            <a:ext cx="1343025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+0.045 AUC</a:t>
            </a:r>
            <a:endParaRPr/>
          </a:p>
        </p:txBody>
      </p:sp>
      <p:sp>
        <p:nvSpPr>
          <p:cNvPr id="302" name="Google Shape;302;p13"/>
          <p:cNvSpPr/>
          <p:nvPr/>
        </p:nvSpPr>
        <p:spPr>
          <a:xfrm>
            <a:off x="7191375" y="2447925"/>
            <a:ext cx="1343025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largest mean gain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vs NoAug</a:t>
            </a:r>
            <a:endParaRPr/>
          </a:p>
        </p:txBody>
      </p:sp>
      <p:sp>
        <p:nvSpPr>
          <p:cNvPr id="303" name="Google Shape;303;p13"/>
          <p:cNvSpPr/>
          <p:nvPr/>
        </p:nvSpPr>
        <p:spPr>
          <a:xfrm>
            <a:off x="7124700" y="3124200"/>
            <a:ext cx="1466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Combined reached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the highest mean AUC</a:t>
            </a:r>
            <a:endParaRPr/>
          </a:p>
        </p:txBody>
      </p:sp>
      <p:sp>
        <p:nvSpPr>
          <p:cNvPr id="304" name="Google Shape;304;p13"/>
          <p:cNvSpPr/>
          <p:nvPr/>
        </p:nvSpPr>
        <p:spPr>
          <a:xfrm>
            <a:off x="2000250" y="4391025"/>
            <a:ext cx="447675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+ Temporal: 0.771 mean AUC</a:t>
            </a:r>
            <a:endParaRPr/>
          </a:p>
        </p:txBody>
      </p:sp>
      <p:pic>
        <p:nvPicPr>
          <p:cNvPr id="305" name="Google Shape;305;p13"/>
          <p:cNvPicPr preferRelativeResize="0"/>
          <p:nvPr/>
        </p:nvPicPr>
        <p:blipFill rotWithShape="1">
          <a:blip r:embed="rId5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4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2D space-time CNN results</a:t>
            </a:r>
            <a:endParaRPr/>
          </a:p>
        </p:txBody>
      </p:sp>
      <p:sp>
        <p:nvSpPr>
          <p:cNvPr id="313" name="Google Shape;313;p14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4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315" name="Google Shape;315;p14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6" name="Google Shape;316;p14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14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318" name="Google Shape;318;p14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pic>
        <p:nvPicPr>
          <p:cNvPr id="319" name="Google Shape;31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75" y="1238250"/>
            <a:ext cx="619125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4"/>
          <p:cNvSpPr/>
          <p:nvPr/>
        </p:nvSpPr>
        <p:spPr>
          <a:xfrm>
            <a:off x="7029450" y="1457325"/>
            <a:ext cx="1666875" cy="2133600"/>
          </a:xfrm>
          <a:prstGeom prst="roundRect">
            <a:avLst>
              <a:gd fmla="val 4571" name="adj"/>
            </a:avLst>
          </a:prstGeom>
          <a:solidFill>
            <a:srgbClr val="F2F2F2"/>
          </a:solidFill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4"/>
          <p:cNvSpPr/>
          <p:nvPr/>
        </p:nvSpPr>
        <p:spPr>
          <a:xfrm>
            <a:off x="7191375" y="1657350"/>
            <a:ext cx="1343025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+0.043 AUC</a:t>
            </a:r>
            <a:endParaRPr/>
          </a:p>
        </p:txBody>
      </p:sp>
      <p:sp>
        <p:nvSpPr>
          <p:cNvPr id="322" name="Google Shape;322;p14"/>
          <p:cNvSpPr/>
          <p:nvPr/>
        </p:nvSpPr>
        <p:spPr>
          <a:xfrm>
            <a:off x="7191375" y="2447925"/>
            <a:ext cx="1343025" cy="523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largest mean gain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vs NoAug</a:t>
            </a:r>
            <a:endParaRPr/>
          </a:p>
        </p:txBody>
      </p:sp>
      <p:sp>
        <p:nvSpPr>
          <p:cNvPr id="323" name="Google Shape;323;p14"/>
          <p:cNvSpPr/>
          <p:nvPr/>
        </p:nvSpPr>
        <p:spPr>
          <a:xfrm>
            <a:off x="7124700" y="3124200"/>
            <a:ext cx="1466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Combined reached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the highest mean AUC</a:t>
            </a:r>
            <a:endParaRPr/>
          </a:p>
        </p:txBody>
      </p:sp>
      <p:sp>
        <p:nvSpPr>
          <p:cNvPr id="324" name="Google Shape;324;p14"/>
          <p:cNvSpPr/>
          <p:nvPr/>
        </p:nvSpPr>
        <p:spPr>
          <a:xfrm>
            <a:off x="2000250" y="4391025"/>
            <a:ext cx="447675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+ Temporal: 0.799 mean AUC</a:t>
            </a:r>
            <a:endParaRPr/>
          </a:p>
        </p:txBody>
      </p:sp>
      <p:pic>
        <p:nvPicPr>
          <p:cNvPr id="325" name="Google Shape;325;p14"/>
          <p:cNvPicPr preferRelativeResize="0"/>
          <p:nvPr/>
        </p:nvPicPr>
        <p:blipFill rotWithShape="1">
          <a:blip r:embed="rId5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5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All planned comparisons were significant</a:t>
            </a:r>
            <a:endParaRPr/>
          </a:p>
        </p:txBody>
      </p:sp>
      <p:sp>
        <p:nvSpPr>
          <p:cNvPr id="333" name="Google Shape;333;p15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5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335" name="Google Shape;335;p15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6" name="Google Shape;336;p15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7" name="Google Shape;337;p15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338" name="Google Shape;338;p15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339" name="Google Shape;339;p15"/>
          <p:cNvSpPr/>
          <p:nvPr/>
        </p:nvSpPr>
        <p:spPr>
          <a:xfrm>
            <a:off x="533400" y="981075"/>
            <a:ext cx="25717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Friedman omnibus tests</a:t>
            </a:r>
            <a:endParaRPr/>
          </a:p>
        </p:txBody>
      </p:sp>
      <p:sp>
        <p:nvSpPr>
          <p:cNvPr id="340" name="Google Shape;340;p15"/>
          <p:cNvSpPr/>
          <p:nvPr/>
        </p:nvSpPr>
        <p:spPr>
          <a:xfrm>
            <a:off x="3333750" y="981075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3D: p = 9.98 x 10^-4</a:t>
            </a:r>
            <a:endParaRPr/>
          </a:p>
        </p:txBody>
      </p:sp>
      <p:sp>
        <p:nvSpPr>
          <p:cNvPr id="341" name="Google Shape;341;p15"/>
          <p:cNvSpPr/>
          <p:nvPr/>
        </p:nvSpPr>
        <p:spPr>
          <a:xfrm>
            <a:off x="5905500" y="981075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2D: p = 2.80 x 10^-4</a:t>
            </a:r>
            <a:endParaRPr/>
          </a:p>
        </p:txBody>
      </p:sp>
      <p:graphicFrame>
        <p:nvGraphicFramePr>
          <p:cNvPr id="342" name="Google Shape;342;p15"/>
          <p:cNvGraphicFramePr/>
          <p:nvPr/>
        </p:nvGraphicFramePr>
        <p:xfrm>
          <a:off x="857250" y="157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{82FFA2BF-2B22-4FA7-A15D-997A5BB46446}</a:tableStyleId>
              </a:tblPr>
              <a:tblGrid>
                <a:gridCol w="3619500"/>
                <a:gridCol w="1905000"/>
                <a:gridCol w="1905000"/>
              </a:tblGrid>
              <a:tr h="523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Comparison vs NoAug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3D CNN p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1B3A6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Arial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2D CNN p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1B3A6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Temporal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0.0113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0.0023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2F2F2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Spatial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0.0042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0.0031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Spatial + Temporal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0.0005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350"/>
                        <a:buFont typeface="Arial"/>
                        <a:buNone/>
                      </a:pPr>
                      <a:r>
                        <a:rPr lang="en-US" sz="1350" u="none" cap="none" strike="noStrike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0.0003</a:t>
                      </a:r>
                      <a:endParaRPr/>
                    </a:p>
                  </a:txBody>
                  <a:tcPr marT="47625" marB="47625" marR="76200" marL="76200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43" name="Google Shape;343;p15"/>
          <p:cNvSpPr/>
          <p:nvPr/>
        </p:nvSpPr>
        <p:spPr>
          <a:xfrm>
            <a:off x="2286000" y="4000500"/>
            <a:ext cx="4572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Bonferroni-corrected alpha = 0.0167</a:t>
            </a:r>
            <a:endParaRPr/>
          </a:p>
        </p:txBody>
      </p:sp>
      <p:sp>
        <p:nvSpPr>
          <p:cNvPr id="344" name="Google Shape;344;p15"/>
          <p:cNvSpPr/>
          <p:nvPr/>
        </p:nvSpPr>
        <p:spPr>
          <a:xfrm>
            <a:off x="2190750" y="4352925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Every p-value remains below the corrected threshold</a:t>
            </a:r>
            <a:endParaRPr/>
          </a:p>
        </p:txBody>
      </p:sp>
      <p:pic>
        <p:nvPicPr>
          <p:cNvPr id="345" name="Google Shape;345;p15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6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Interpretation and limitations</a:t>
            </a:r>
            <a:endParaRPr/>
          </a:p>
        </p:txBody>
      </p:sp>
      <p:sp>
        <p:nvSpPr>
          <p:cNvPr id="353" name="Google Shape;353;p16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6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355" name="Google Shape;355;p16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6" name="Google Shape;356;p16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7" name="Google Shape;357;p16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358" name="Google Shape;358;p16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359" name="Google Shape;359;p16"/>
          <p:cNvSpPr/>
          <p:nvPr/>
        </p:nvSpPr>
        <p:spPr>
          <a:xfrm>
            <a:off x="457200" y="1066800"/>
            <a:ext cx="3924300" cy="3257550"/>
          </a:xfrm>
          <a:prstGeom prst="roundRect">
            <a:avLst>
              <a:gd fmla="val 2339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6"/>
          <p:cNvSpPr/>
          <p:nvPr/>
        </p:nvSpPr>
        <p:spPr>
          <a:xfrm>
            <a:off x="666750" y="1266825"/>
            <a:ext cx="35052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What the results suggest</a:t>
            </a:r>
            <a:endParaRPr/>
          </a:p>
        </p:txBody>
      </p:sp>
      <p:sp>
        <p:nvSpPr>
          <p:cNvPr id="361" name="Google Shape;361;p16"/>
          <p:cNvSpPr/>
          <p:nvPr/>
        </p:nvSpPr>
        <p:spPr>
          <a:xfrm>
            <a:off x="666750" y="1743075"/>
            <a:ext cx="3333750" cy="195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2032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Spatial and temporal variability provide complementary training signals</a:t>
            </a:r>
            <a:endParaRPr/>
          </a:p>
          <a:p>
            <a:pPr indent="-101600" lvl="0" marL="203200" marR="0" rtl="0" algn="l">
              <a:spcBef>
                <a:spcPts val="120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Electrode-placement variability may dominate latency variability here</a:t>
            </a:r>
            <a:endParaRPr/>
          </a:p>
          <a:p>
            <a:pPr indent="-101600" lvl="0" marL="203200" marR="0" rtl="0" algn="l">
              <a:spcBef>
                <a:spcPts val="120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The 2D CNN may retain more information by avoiding scalp-grid projection</a:t>
            </a:r>
            <a:endParaRPr/>
          </a:p>
        </p:txBody>
      </p:sp>
      <p:sp>
        <p:nvSpPr>
          <p:cNvPr id="362" name="Google Shape;362;p16"/>
          <p:cNvSpPr/>
          <p:nvPr/>
        </p:nvSpPr>
        <p:spPr>
          <a:xfrm>
            <a:off x="857250" y="3800475"/>
            <a:ext cx="31242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Both models benefit from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augmentation</a:t>
            </a:r>
            <a:endParaRPr/>
          </a:p>
        </p:txBody>
      </p:sp>
      <p:sp>
        <p:nvSpPr>
          <p:cNvPr id="363" name="Google Shape;363;p16"/>
          <p:cNvSpPr/>
          <p:nvPr/>
        </p:nvSpPr>
        <p:spPr>
          <a:xfrm>
            <a:off x="4762500" y="1066800"/>
            <a:ext cx="3924300" cy="3257550"/>
          </a:xfrm>
          <a:prstGeom prst="roundRect">
            <a:avLst>
              <a:gd fmla="val 2339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6"/>
          <p:cNvSpPr/>
          <p:nvPr/>
        </p:nvSpPr>
        <p:spPr>
          <a:xfrm>
            <a:off x="4972050" y="1266825"/>
            <a:ext cx="35052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Limits on generalization</a:t>
            </a:r>
            <a:endParaRPr/>
          </a:p>
        </p:txBody>
      </p:sp>
      <p:sp>
        <p:nvSpPr>
          <p:cNvPr id="365" name="Google Shape;365;p16"/>
          <p:cNvSpPr/>
          <p:nvPr/>
        </p:nvSpPr>
        <p:spPr>
          <a:xfrm>
            <a:off x="4972050" y="1743075"/>
            <a:ext cx="333375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2032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One RSVP face task with visually different target and non-target groups</a:t>
            </a:r>
            <a:endParaRPr/>
          </a:p>
          <a:p>
            <a:pPr indent="-101600" lvl="0" marL="203200" marR="0" rtl="0" algn="l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Within-subject cross-validation only</a:t>
            </a:r>
            <a:endParaRPr/>
          </a:p>
          <a:p>
            <a:pPr indent="-101600" lvl="0" marL="203200" marR="0" rtl="0" algn="l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Fixed rotations and stretches do not capture complex cap deformation</a:t>
            </a:r>
            <a:endParaRPr/>
          </a:p>
          <a:p>
            <a:pPr indent="-101600" lvl="0" marL="203200" marR="0" rtl="0" algn="l">
              <a:spcBef>
                <a:spcPts val="1000"/>
              </a:spcBef>
              <a:spcAft>
                <a:spcPts val="0"/>
              </a:spcAft>
              <a:buClr>
                <a:srgbClr val="111111"/>
              </a:buClr>
              <a:buSzPts val="1275"/>
              <a:buFont typeface="Arial"/>
              <a:buChar char="•"/>
            </a:pPr>
            <a:r>
              <a:rPr lang="en-US" sz="1275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Optimal perturbation sizes may depend on montage and protocol</a:t>
            </a:r>
            <a:endParaRPr/>
          </a:p>
        </p:txBody>
      </p:sp>
      <p:sp>
        <p:nvSpPr>
          <p:cNvPr id="366" name="Google Shape;366;p16"/>
          <p:cNvSpPr/>
          <p:nvPr/>
        </p:nvSpPr>
        <p:spPr>
          <a:xfrm>
            <a:off x="5191125" y="3800475"/>
            <a:ext cx="3048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Cross-session validation is the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next critical test</a:t>
            </a:r>
            <a:endParaRPr/>
          </a:p>
        </p:txBody>
      </p:sp>
      <p:pic>
        <p:nvPicPr>
          <p:cNvPr id="367" name="Google Shape;367;p16"/>
          <p:cNvPicPr preferRelativeResize="0"/>
          <p:nvPr/>
        </p:nvPicPr>
        <p:blipFill rotWithShape="1">
          <a:blip r:embed="rId4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765" y="76200"/>
            <a:ext cx="113792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7"/>
          <p:cNvSpPr/>
          <p:nvPr/>
        </p:nvSpPr>
        <p:spPr>
          <a:xfrm>
            <a:off x="1733550" y="114300"/>
            <a:ext cx="52197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Conclusion and questions</a:t>
            </a:r>
            <a:endParaRPr/>
          </a:p>
        </p:txBody>
      </p:sp>
      <p:sp>
        <p:nvSpPr>
          <p:cNvPr id="375" name="Google Shape;375;p17"/>
          <p:cNvSpPr/>
          <p:nvPr/>
        </p:nvSpPr>
        <p:spPr>
          <a:xfrm>
            <a:off x="7086600" y="0"/>
            <a:ext cx="2057400" cy="533400"/>
          </a:xfrm>
          <a:prstGeom prst="rect">
            <a:avLst/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7"/>
          <p:cNvSpPr/>
          <p:nvPr/>
        </p:nvSpPr>
        <p:spPr>
          <a:xfrm>
            <a:off x="7219950" y="85725"/>
            <a:ext cx="17907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WORKSHOP ON BRAIN-MACHINE INTERFACES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IEEE SMC 2026</a:t>
            </a:r>
            <a:endParaRPr/>
          </a:p>
        </p:txBody>
      </p:sp>
      <p:cxnSp>
        <p:nvCxnSpPr>
          <p:cNvPr id="377" name="Google Shape;377;p17"/>
          <p:cNvCxnSpPr/>
          <p:nvPr/>
        </p:nvCxnSpPr>
        <p:spPr>
          <a:xfrm>
            <a:off x="171450" y="590550"/>
            <a:ext cx="8801100" cy="0"/>
          </a:xfrm>
          <a:prstGeom prst="straightConnector1">
            <a:avLst/>
          </a:prstGeom>
          <a:noFill/>
          <a:ln cap="flat" cmpd="sng" w="19050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8" name="Google Shape;378;p17"/>
          <p:cNvCxnSpPr/>
          <p:nvPr/>
        </p:nvCxnSpPr>
        <p:spPr>
          <a:xfrm>
            <a:off x="361950" y="4810125"/>
            <a:ext cx="8420100" cy="0"/>
          </a:xfrm>
          <a:prstGeom prst="straightConnector1">
            <a:avLst/>
          </a:prstGeom>
          <a:noFill/>
          <a:ln cap="flat" cmpd="sng" w="19050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9" name="Google Shape;379;p17"/>
          <p:cNvSpPr/>
          <p:nvPr/>
        </p:nvSpPr>
        <p:spPr>
          <a:xfrm>
            <a:off x="381000" y="4886325"/>
            <a:ext cx="1047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FRESNO STATE</a:t>
            </a:r>
            <a:endParaRPr/>
          </a:p>
        </p:txBody>
      </p:sp>
      <p:sp>
        <p:nvSpPr>
          <p:cNvPr id="380" name="Google Shape;380;p17"/>
          <p:cNvSpPr/>
          <p:nvPr/>
        </p:nvSpPr>
        <p:spPr>
          <a:xfrm>
            <a:off x="1524000" y="4886325"/>
            <a:ext cx="41910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IEEE SMC 2026 · Workshop on Brain-Machine Interfaces</a:t>
            </a:r>
            <a:endParaRPr/>
          </a:p>
        </p:txBody>
      </p:sp>
      <p:sp>
        <p:nvSpPr>
          <p:cNvPr id="381" name="Google Shape;381;p17"/>
          <p:cNvSpPr/>
          <p:nvPr/>
        </p:nvSpPr>
        <p:spPr>
          <a:xfrm>
            <a:off x="838200" y="990600"/>
            <a:ext cx="74676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Domain-informed EEG augmentation improved single-trial detection</a:t>
            </a:r>
            <a:endParaRPr/>
          </a:p>
        </p:txBody>
      </p:sp>
      <p:sp>
        <p:nvSpPr>
          <p:cNvPr id="382" name="Google Shape;382;p17"/>
          <p:cNvSpPr/>
          <p:nvPr/>
        </p:nvSpPr>
        <p:spPr>
          <a:xfrm>
            <a:off x="1181100" y="1619250"/>
            <a:ext cx="6781800" cy="647700"/>
          </a:xfrm>
          <a:prstGeom prst="roundRect">
            <a:avLst>
              <a:gd fmla="val 11765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7"/>
          <p:cNvSpPr/>
          <p:nvPr/>
        </p:nvSpPr>
        <p:spPr>
          <a:xfrm>
            <a:off x="1323975" y="1743075"/>
            <a:ext cx="400050" cy="400050"/>
          </a:xfrm>
          <a:prstGeom prst="roundRect">
            <a:avLst>
              <a:gd fmla="val 19048" name="adj"/>
            </a:avLst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7"/>
          <p:cNvSpPr/>
          <p:nvPr/>
        </p:nvSpPr>
        <p:spPr>
          <a:xfrm>
            <a:off x="1323975" y="180975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85" name="Google Shape;385;p17"/>
          <p:cNvSpPr/>
          <p:nvPr/>
        </p:nvSpPr>
        <p:spPr>
          <a:xfrm>
            <a:off x="1952625" y="1809750"/>
            <a:ext cx="57340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All augmentation strategies significantly improved AUC over NoAug</a:t>
            </a:r>
            <a:endParaRPr/>
          </a:p>
        </p:txBody>
      </p:sp>
      <p:sp>
        <p:nvSpPr>
          <p:cNvPr id="386" name="Google Shape;386;p17"/>
          <p:cNvSpPr/>
          <p:nvPr/>
        </p:nvSpPr>
        <p:spPr>
          <a:xfrm>
            <a:off x="1181100" y="2400300"/>
            <a:ext cx="6781800" cy="647700"/>
          </a:xfrm>
          <a:prstGeom prst="roundRect">
            <a:avLst>
              <a:gd fmla="val 11765" name="adj"/>
            </a:avLst>
          </a:prstGeom>
          <a:solidFill>
            <a:srgbClr val="F2F2F2"/>
          </a:solidFill>
          <a:ln cap="flat" cmpd="sng" w="9525">
            <a:solidFill>
              <a:srgbClr val="C412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7"/>
          <p:cNvSpPr/>
          <p:nvPr/>
        </p:nvSpPr>
        <p:spPr>
          <a:xfrm>
            <a:off x="1323975" y="2524125"/>
            <a:ext cx="400050" cy="400050"/>
          </a:xfrm>
          <a:prstGeom prst="roundRect">
            <a:avLst>
              <a:gd fmla="val 19048" name="adj"/>
            </a:avLst>
          </a:prstGeom>
          <a:solidFill>
            <a:srgbClr val="C412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7"/>
          <p:cNvSpPr/>
          <p:nvPr/>
        </p:nvSpPr>
        <p:spPr>
          <a:xfrm>
            <a:off x="1323975" y="259080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89" name="Google Shape;389;p17"/>
          <p:cNvSpPr/>
          <p:nvPr/>
        </p:nvSpPr>
        <p:spPr>
          <a:xfrm>
            <a:off x="1952625" y="2590800"/>
            <a:ext cx="57340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+ Temporal produced the highest mean AUC for both CNNs</a:t>
            </a:r>
            <a:endParaRPr/>
          </a:p>
        </p:txBody>
      </p:sp>
      <p:sp>
        <p:nvSpPr>
          <p:cNvPr id="390" name="Google Shape;390;p17"/>
          <p:cNvSpPr/>
          <p:nvPr/>
        </p:nvSpPr>
        <p:spPr>
          <a:xfrm>
            <a:off x="1181100" y="3181350"/>
            <a:ext cx="6781800" cy="647700"/>
          </a:xfrm>
          <a:prstGeom prst="roundRect">
            <a:avLst>
              <a:gd fmla="val 11765" name="adj"/>
            </a:avLst>
          </a:prstGeom>
          <a:solidFill>
            <a:srgbClr val="EEF2F8"/>
          </a:solidFill>
          <a:ln cap="flat" cmpd="sng" w="9525">
            <a:solidFill>
              <a:srgbClr val="1B3A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7"/>
          <p:cNvSpPr/>
          <p:nvPr/>
        </p:nvSpPr>
        <p:spPr>
          <a:xfrm>
            <a:off x="1323975" y="3305175"/>
            <a:ext cx="400050" cy="400050"/>
          </a:xfrm>
          <a:prstGeom prst="roundRect">
            <a:avLst>
              <a:gd fmla="val 19048" name="adj"/>
            </a:avLst>
          </a:prstGeom>
          <a:solidFill>
            <a:srgbClr val="1B3A6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7"/>
          <p:cNvSpPr/>
          <p:nvPr/>
        </p:nvSpPr>
        <p:spPr>
          <a:xfrm>
            <a:off x="1323975" y="337185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93" name="Google Shape;393;p17"/>
          <p:cNvSpPr/>
          <p:nvPr/>
        </p:nvSpPr>
        <p:spPr>
          <a:xfrm>
            <a:off x="1952625" y="3371850"/>
            <a:ext cx="57340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Spatial augmentation alone slightly outperformed temporal augmentation</a:t>
            </a:r>
            <a:endParaRPr/>
          </a:p>
        </p:txBody>
      </p:sp>
      <p:sp>
        <p:nvSpPr>
          <p:cNvPr id="394" name="Google Shape;394;p17"/>
          <p:cNvSpPr/>
          <p:nvPr/>
        </p:nvSpPr>
        <p:spPr>
          <a:xfrm>
            <a:off x="904875" y="4105275"/>
            <a:ext cx="23336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25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sp>
        <p:nvSpPr>
          <p:cNvPr id="395" name="Google Shape;395;p17"/>
          <p:cNvSpPr/>
          <p:nvPr/>
        </p:nvSpPr>
        <p:spPr>
          <a:xfrm>
            <a:off x="3409950" y="4105275"/>
            <a:ext cx="23336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25">
                <a:solidFill>
                  <a:srgbClr val="C41230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pic>
        <p:nvPicPr>
          <p:cNvPr id="396" name="Google Shape;39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38558" y="4029075"/>
            <a:ext cx="1029259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97315" y="4029075"/>
            <a:ext cx="1607369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7"/>
          <p:cNvSpPr/>
          <p:nvPr/>
        </p:nvSpPr>
        <p:spPr>
          <a:xfrm>
            <a:off x="5810250" y="4572000"/>
            <a:ext cx="3000375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>
                <a:solidFill>
                  <a:srgbClr val="1B3A6B"/>
                </a:solidFill>
                <a:latin typeface="Arial"/>
                <a:ea typeface="Arial"/>
                <a:cs typeface="Arial"/>
                <a:sym typeface="Arial"/>
              </a:rPr>
              <a:t>midhun2412@mail.fresnostate.edu</a:t>
            </a:r>
            <a:endParaRPr/>
          </a:p>
        </p:txBody>
      </p:sp>
      <p:pic>
        <p:nvPicPr>
          <p:cNvPr id="399" name="Google Shape;399;p17"/>
          <p:cNvPicPr preferRelativeResize="0"/>
          <p:nvPr/>
        </p:nvPicPr>
        <p:blipFill rotWithShape="1">
          <a:blip r:embed="rId6">
            <a:alphaModFix/>
          </a:blip>
          <a:srcRect b="37455" l="0" r="0" t="39175"/>
          <a:stretch/>
        </p:blipFill>
        <p:spPr>
          <a:xfrm>
            <a:off x="162513" y="4862786"/>
            <a:ext cx="1370424" cy="1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